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70" r:id="rId3"/>
    <p:sldId id="257" r:id="rId4"/>
    <p:sldId id="271" r:id="rId5"/>
    <p:sldId id="272" r:id="rId6"/>
    <p:sldId id="258" r:id="rId7"/>
    <p:sldId id="273" r:id="rId8"/>
    <p:sldId id="274" r:id="rId9"/>
    <p:sldId id="275" r:id="rId10"/>
    <p:sldId id="276" r:id="rId11"/>
    <p:sldId id="277" r:id="rId12"/>
    <p:sldId id="278" r:id="rId13"/>
    <p:sldId id="279" r:id="rId14"/>
    <p:sldId id="280" r:id="rId15"/>
    <p:sldId id="281" r:id="rId16"/>
    <p:sldId id="282" r:id="rId17"/>
    <p:sldId id="283" r:id="rId18"/>
    <p:sldId id="260" r:id="rId19"/>
    <p:sldId id="284" r:id="rId20"/>
    <p:sldId id="285" r:id="rId21"/>
    <p:sldId id="286" r:id="rId22"/>
    <p:sldId id="287" r:id="rId23"/>
    <p:sldId id="288" r:id="rId24"/>
    <p:sldId id="261" r:id="rId25"/>
    <p:sldId id="264" r:id="rId26"/>
    <p:sldId id="289" r:id="rId27"/>
    <p:sldId id="290" r:id="rId28"/>
    <p:sldId id="262" r:id="rId29"/>
    <p:sldId id="263" r:id="rId30"/>
    <p:sldId id="265" r:id="rId31"/>
    <p:sldId id="266" r:id="rId32"/>
    <p:sldId id="267" r:id="rId33"/>
    <p:sldId id="268" r:id="rId34"/>
    <p:sldId id="269" r:id="rId35"/>
  </p:sldIdLst>
  <p:sldSz cx="18288000" cy="10287000"/>
  <p:notesSz cx="6858000" cy="9144000"/>
  <p:embeddedFontLst>
    <p:embeddedFont>
      <p:font typeface="Abril Fatface" panose="02000503000000020003" pitchFamily="2" charset="0"/>
      <p:regular r:id="rId37"/>
    </p:embeddedFont>
    <p:embeddedFont>
      <p:font typeface="Avenir" panose="020B0604020202020204" charset="0"/>
      <p:regular r:id="rId38"/>
    </p:embeddedFont>
    <p:embeddedFont>
      <p:font typeface="Avenir Bold" panose="020B0604020202020204" charset="0"/>
      <p:regular r:id="rId39"/>
    </p:embeddedFont>
    <p:embeddedFont>
      <p:font typeface="Avenir Light" panose="020B0604020202020204" charset="0"/>
      <p:regular r:id="rId40"/>
    </p:embeddedFont>
    <p:embeddedFont>
      <p:font typeface="Avenir Light Italics" panose="020B0604020202020204" charset="0"/>
      <p:regular r:id="rId41"/>
    </p:embeddedFont>
    <p:embeddedFont>
      <p:font typeface="Avenir Medium" panose="020B0604020202020204" charset="0"/>
      <p:regular r:id="rId42"/>
    </p:embeddedFont>
    <p:embeddedFont>
      <p:font typeface="Avenir Ultra-Bold" panose="020B0604020202020204" charset="0"/>
      <p:regular r:id="rId43"/>
    </p:embeddedFont>
    <p:embeddedFont>
      <p:font typeface="Feeling Passionate" panose="020B0604020202020204" charset="0"/>
      <p:regular r:id="rId44"/>
    </p:embeddedFont>
    <p:embeddedFont>
      <p:font typeface="Genty 1" panose="020B0604020202020204" charset="0"/>
      <p:regular r:id="rId45"/>
    </p:embeddedFont>
    <p:embeddedFont>
      <p:font typeface="Genty 2"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CD82A-653E-4819-911A-87996E18930F}" type="datetimeFigureOut">
              <a:rPr lang="de-DE" smtClean="0"/>
              <a:t>29.04.2025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85EFD-6187-426E-830C-A2B0EF604AD0}" type="slidenum">
              <a:rPr lang="de-DE" smtClean="0"/>
              <a:t>‹Nr.›</a:t>
            </a:fld>
            <a:endParaRPr lang="de-DE"/>
          </a:p>
        </p:txBody>
      </p:sp>
    </p:spTree>
    <p:extLst>
      <p:ext uri="{BB962C8B-B14F-4D97-AF65-F5344CB8AC3E}">
        <p14:creationId xmlns:p14="http://schemas.microsoft.com/office/powerpoint/2010/main" val="212986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8D85EFD-6187-426E-830C-A2B0EF604AD0}" type="slidenum">
              <a:rPr lang="de-DE" smtClean="0"/>
              <a:t>22</a:t>
            </a:fld>
            <a:endParaRPr lang="de-DE"/>
          </a:p>
        </p:txBody>
      </p:sp>
    </p:spTree>
    <p:extLst>
      <p:ext uri="{BB962C8B-B14F-4D97-AF65-F5344CB8AC3E}">
        <p14:creationId xmlns:p14="http://schemas.microsoft.com/office/powerpoint/2010/main" val="303092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3688-6672-2F01-6D68-27CDD1BCC51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3ACFB9-7C7D-533F-6C91-C14CC752CE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FB2FE9-BAE6-3889-96F3-4A20A07E9F2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1A26066-2F12-2C72-045C-2FA39AF22FA6}"/>
              </a:ext>
            </a:extLst>
          </p:cNvPr>
          <p:cNvSpPr>
            <a:spLocks noGrp="1"/>
          </p:cNvSpPr>
          <p:nvPr>
            <p:ph type="sldNum" sz="quarter" idx="5"/>
          </p:nvPr>
        </p:nvSpPr>
        <p:spPr/>
        <p:txBody>
          <a:bodyPr/>
          <a:lstStyle/>
          <a:p>
            <a:fld id="{E8D85EFD-6187-426E-830C-A2B0EF604AD0}" type="slidenum">
              <a:rPr lang="de-DE" smtClean="0"/>
              <a:t>23</a:t>
            </a:fld>
            <a:endParaRPr lang="de-DE"/>
          </a:p>
        </p:txBody>
      </p:sp>
    </p:spTree>
    <p:extLst>
      <p:ext uri="{BB962C8B-B14F-4D97-AF65-F5344CB8AC3E}">
        <p14:creationId xmlns:p14="http://schemas.microsoft.com/office/powerpoint/2010/main" val="380364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A4AE5-6CBC-5D2E-2A63-BA04AAD831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53AF8C-AB0C-FDAA-2191-614F4B786E4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DF4919-201E-0234-CFEE-CD8620B6752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4B7E2FE-C787-854B-1F60-7236CEEB7620}"/>
              </a:ext>
            </a:extLst>
          </p:cNvPr>
          <p:cNvSpPr>
            <a:spLocks noGrp="1"/>
          </p:cNvSpPr>
          <p:nvPr>
            <p:ph type="sldNum" sz="quarter" idx="5"/>
          </p:nvPr>
        </p:nvSpPr>
        <p:spPr/>
        <p:txBody>
          <a:bodyPr/>
          <a:lstStyle/>
          <a:p>
            <a:fld id="{E8D85EFD-6187-426E-830C-A2B0EF604AD0}" type="slidenum">
              <a:rPr lang="de-DE" smtClean="0"/>
              <a:t>26</a:t>
            </a:fld>
            <a:endParaRPr lang="de-DE"/>
          </a:p>
        </p:txBody>
      </p:sp>
    </p:spTree>
    <p:extLst>
      <p:ext uri="{BB962C8B-B14F-4D97-AF65-F5344CB8AC3E}">
        <p14:creationId xmlns:p14="http://schemas.microsoft.com/office/powerpoint/2010/main" val="86334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23.jpeg"/><Relationship Id="rId4" Type="http://schemas.openxmlformats.org/officeDocument/2006/relationships/image" Target="../media/image3.jpeg"/><Relationship Id="rId9" Type="http://schemas.openxmlformats.org/officeDocument/2006/relationships/hyperlink" Target="https://www.goodreads.com/author/show/12080.Ralph_Waldo_Emerso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9.bin"/></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image" Target="../media/image5.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2.jpe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54.png"/><Relationship Id="rId4" Type="http://schemas.openxmlformats.org/officeDocument/2006/relationships/image" Target="../media/image3.jpe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59.jpg"/><Relationship Id="rId5" Type="http://schemas.openxmlformats.org/officeDocument/2006/relationships/image" Target="../media/image3.jpeg"/><Relationship Id="rId10" Type="http://schemas.openxmlformats.org/officeDocument/2006/relationships/image" Target="../media/image58.png"/><Relationship Id="rId4" Type="http://schemas.openxmlformats.org/officeDocument/2006/relationships/image" Target="../media/image2.jpeg"/><Relationship Id="rId9" Type="http://schemas.openxmlformats.org/officeDocument/2006/relationships/image" Target="../media/image57.jp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5.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52.jp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jpeg"/><Relationship Id="rId10" Type="http://schemas.openxmlformats.org/officeDocument/2006/relationships/image" Target="../media/image13.png"/><Relationship Id="rId4" Type="http://schemas.openxmlformats.org/officeDocument/2006/relationships/image" Target="../media/image3.jpeg"/><Relationship Id="rId9"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85.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jpeg"/><Relationship Id="rId7"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89.png"/><Relationship Id="rId4" Type="http://schemas.openxmlformats.org/officeDocument/2006/relationships/image" Target="../media/image3.jpe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jpe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5.png"/><Relationship Id="rId5" Type="http://schemas.openxmlformats.org/officeDocument/2006/relationships/image" Target="../media/image4.jpeg"/><Relationship Id="rId10" Type="http://schemas.openxmlformats.org/officeDocument/2006/relationships/image" Target="../media/image94.png"/><Relationship Id="rId4" Type="http://schemas.openxmlformats.org/officeDocument/2006/relationships/image" Target="../media/image3.jpeg"/><Relationship Id="rId9" Type="http://schemas.openxmlformats.org/officeDocument/2006/relationships/image" Target="../media/image93.sv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0" y="37"/>
            <a:ext cx="18288000" cy="1264185"/>
            <a:chOff x="0" y="0"/>
            <a:chExt cx="4816593" cy="332954"/>
          </a:xfrm>
        </p:grpSpPr>
        <p:sp>
          <p:nvSpPr>
            <p:cNvPr id="8" name="Freeform 8"/>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p:cNvGrpSpPr/>
          <p:nvPr/>
        </p:nvGrpSpPr>
        <p:grpSpPr>
          <a:xfrm>
            <a:off x="0" y="9448800"/>
            <a:ext cx="18288000" cy="838200"/>
            <a:chOff x="0" y="0"/>
            <a:chExt cx="4816593" cy="220760"/>
          </a:xfrm>
        </p:grpSpPr>
        <p:sp>
          <p:nvSpPr>
            <p:cNvPr id="12" name="Freeform 12"/>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p:cNvGrpSpPr/>
          <p:nvPr/>
        </p:nvGrpSpPr>
        <p:grpSpPr>
          <a:xfrm>
            <a:off x="9608530" y="9463256"/>
            <a:ext cx="4613514" cy="809287"/>
            <a:chOff x="0" y="0"/>
            <a:chExt cx="6151353" cy="1079050"/>
          </a:xfrm>
        </p:grpSpPr>
        <p:sp>
          <p:nvSpPr>
            <p:cNvPr id="19" name="Freeform 19"/>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p:cNvSpPr txBox="1"/>
          <p:nvPr/>
        </p:nvSpPr>
        <p:spPr>
          <a:xfrm>
            <a:off x="3618820" y="1492309"/>
            <a:ext cx="10639083" cy="5309146"/>
          </a:xfrm>
          <a:prstGeom prst="rect">
            <a:avLst/>
          </a:prstGeom>
        </p:spPr>
        <p:txBody>
          <a:bodyPr lIns="0" tIns="0" rIns="0" bIns="0" rtlCol="0" anchor="t">
            <a:spAutoFit/>
          </a:bodyPr>
          <a:lstStyle/>
          <a:p>
            <a:pPr algn="ctr"/>
            <a:r>
              <a:rPr lang="en-US" sz="11500" b="1" dirty="0">
                <a:solidFill>
                  <a:srgbClr val="42A9DC"/>
                </a:solidFill>
                <a:latin typeface="Genty 1" panose="020B0604020202020204" charset="0"/>
                <a:ea typeface="Avenir Medium"/>
                <a:cs typeface="Avenir Medium"/>
                <a:sym typeface="Avenir Medium"/>
              </a:rPr>
              <a:t>Welcome to your first</a:t>
            </a:r>
            <a:br>
              <a:rPr lang="en-US" sz="11500" b="1" dirty="0">
                <a:solidFill>
                  <a:srgbClr val="42A9DC"/>
                </a:solidFill>
                <a:latin typeface="Genty 1" panose="020B0604020202020204" charset="0"/>
                <a:ea typeface="Avenir Medium"/>
                <a:cs typeface="Avenir Medium"/>
                <a:sym typeface="Avenir Medium"/>
              </a:rPr>
            </a:br>
            <a:r>
              <a:rPr lang="en-US" sz="11500" b="1" dirty="0">
                <a:solidFill>
                  <a:srgbClr val="42A9DC"/>
                </a:solidFill>
                <a:latin typeface="Genty 1" panose="020B0604020202020204" charset="0"/>
                <a:ea typeface="Avenir Medium"/>
                <a:cs typeface="Avenir Medium"/>
                <a:sym typeface="Avenir Medium"/>
              </a:rPr>
              <a:t>ISMRM</a:t>
            </a:r>
          </a:p>
        </p:txBody>
      </p:sp>
      <p:sp>
        <p:nvSpPr>
          <p:cNvPr id="25" name="TextBox 25"/>
          <p:cNvSpPr txBox="1"/>
          <p:nvPr/>
        </p:nvSpPr>
        <p:spPr>
          <a:xfrm>
            <a:off x="2502434" y="6579128"/>
            <a:ext cx="14212191" cy="1407373"/>
          </a:xfrm>
          <a:prstGeom prst="rect">
            <a:avLst/>
          </a:prstGeom>
        </p:spPr>
        <p:txBody>
          <a:bodyPr lIns="0" tIns="0" rIns="0" bIns="0" rtlCol="0" anchor="t">
            <a:spAutoFit/>
          </a:bodyPr>
          <a:lstStyle/>
          <a:p>
            <a:pPr marL="442365" lvl="1" algn="l">
              <a:lnSpc>
                <a:spcPts val="5737"/>
              </a:lnSpc>
            </a:pPr>
            <a:r>
              <a:rPr lang="en-US" sz="4097" dirty="0">
                <a:solidFill>
                  <a:srgbClr val="19305C"/>
                </a:solidFill>
                <a:latin typeface="Avenir"/>
                <a:ea typeface="Avenir"/>
                <a:cs typeface="Avenir"/>
                <a:sym typeface="Avenir"/>
              </a:rPr>
              <a:t>What you can expect and how to make your meeting a success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577EA3A3-967B-E578-F4E2-EBEE30E3D14A}"/>
            </a:ext>
          </a:extLst>
        </p:cNvPr>
        <p:cNvGrpSpPr/>
        <p:nvPr/>
      </p:nvGrpSpPr>
      <p:grpSpPr>
        <a:xfrm>
          <a:off x="0" y="0"/>
          <a:ext cx="0" cy="0"/>
          <a:chOff x="0" y="0"/>
          <a:chExt cx="0" cy="0"/>
        </a:xfrm>
      </p:grpSpPr>
      <p:pic>
        <p:nvPicPr>
          <p:cNvPr id="28" name="Grafik 27">
            <a:extLst>
              <a:ext uri="{FF2B5EF4-FFF2-40B4-BE49-F238E27FC236}">
                <a16:creationId xmlns:a16="http://schemas.microsoft.com/office/drawing/2014/main" id="{14FD2859-DD64-A530-D180-BFB94D7CF779}"/>
              </a:ext>
            </a:extLst>
          </p:cNvPr>
          <p:cNvPicPr>
            <a:picLocks noChangeAspect="1"/>
          </p:cNvPicPr>
          <p:nvPr/>
        </p:nvPicPr>
        <p:blipFill>
          <a:blip r:embed="rId2"/>
          <a:stretch>
            <a:fillRect/>
          </a:stretch>
        </p:blipFill>
        <p:spPr>
          <a:xfrm>
            <a:off x="10630162" y="2574444"/>
            <a:ext cx="4412270" cy="6618405"/>
          </a:xfrm>
          <a:prstGeom prst="rect">
            <a:avLst/>
          </a:prstGeom>
        </p:spPr>
      </p:pic>
      <p:grpSp>
        <p:nvGrpSpPr>
          <p:cNvPr id="2" name="Group 2">
            <a:extLst>
              <a:ext uri="{FF2B5EF4-FFF2-40B4-BE49-F238E27FC236}">
                <a16:creationId xmlns:a16="http://schemas.microsoft.com/office/drawing/2014/main" id="{38EF9915-4A0D-8C4F-8B96-74DAC2E41B50}"/>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3C3426ED-6764-20E9-A24D-85892C4AD061}"/>
                </a:ext>
              </a:extLst>
            </p:cNvPr>
            <p:cNvPicPr>
              <a:picLocks noChangeAspect="1"/>
            </p:cNvPicPr>
            <p:nvPr/>
          </p:nvPicPr>
          <p:blipFill>
            <a:blip r:embed="rId3"/>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EF15888E-283B-E0A8-8A93-699CCD56BABB}"/>
                </a:ext>
              </a:extLst>
            </p:cNvPr>
            <p:cNvPicPr>
              <a:picLocks noChangeAspect="1"/>
            </p:cNvPicPr>
            <p:nvPr/>
          </p:nvPicPr>
          <p:blipFill>
            <a:blip r:embed="rId4"/>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2F6BCF37-F14D-36FE-1642-0B654321035C}"/>
                </a:ext>
              </a:extLst>
            </p:cNvPr>
            <p:cNvPicPr>
              <a:picLocks noChangeAspect="1"/>
            </p:cNvPicPr>
            <p:nvPr/>
          </p:nvPicPr>
          <p:blipFill>
            <a:blip r:embed="rId5"/>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0904F3BE-3B96-B3A1-D9FA-5AAC222D00A2}"/>
                </a:ext>
              </a:extLst>
            </p:cNvPr>
            <p:cNvPicPr>
              <a:picLocks noChangeAspect="1"/>
            </p:cNvPicPr>
            <p:nvPr/>
          </p:nvPicPr>
          <p:blipFill>
            <a:blip r:embed="rId6"/>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E72AE3F7-3AC9-1FD5-E880-25DEF9F67D63}"/>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77F97136-4E1B-623B-BCD3-9AA4D4440AA6}"/>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105336FA-1732-37C7-BCCE-DC22F075EA22}"/>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78A9C38C-D249-51FE-BF0D-BD73B82939A4}"/>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2FDFFE70-955D-968F-205D-90C334CB301E}"/>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0E050987-DB5C-AF75-1F1C-EFF8916F34ED}"/>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C461D3C3-CD79-1DB0-4128-EF054D296CC4}"/>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4CE91257-6FDA-232C-19FB-C02A345CE1EF}"/>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50BA218B-4A0B-C2FF-D08C-D13144D658AE}"/>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87F9D17C-1B33-7524-1351-0E54E4F50A5E}"/>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6A2B4E9B-9188-2677-6991-6D766B869E29}"/>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66049696-5071-A4E1-B036-E4E4D23075B9}"/>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19E9D0B-2AD2-F216-3E8D-8EC8407F897E}"/>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7"/>
              <a:stretch>
                <a:fillRect/>
              </a:stretch>
            </a:blipFill>
          </p:spPr>
        </p:sp>
        <p:sp>
          <p:nvSpPr>
            <p:cNvPr id="20" name="AutoShape 20">
              <a:extLst>
                <a:ext uri="{FF2B5EF4-FFF2-40B4-BE49-F238E27FC236}">
                  <a16:creationId xmlns:a16="http://schemas.microsoft.com/office/drawing/2014/main" id="{49F16966-546D-8578-4901-608A0D228053}"/>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3CE74662-CCFB-BE4C-26E0-24A035F4D7A8}"/>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A197212F-3E98-6AF3-5B96-A9EFBDC6AC85}"/>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1026C401-0B5F-7FC2-85DE-CF01B0B6A4B3}"/>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4C8785A3-085F-23D9-68E1-D504E2E8B388}"/>
              </a:ext>
            </a:extLst>
          </p:cNvPr>
          <p:cNvSpPr txBox="1"/>
          <p:nvPr/>
        </p:nvSpPr>
        <p:spPr>
          <a:xfrm>
            <a:off x="2362200" y="1580358"/>
            <a:ext cx="5029200" cy="3577903"/>
          </a:xfrm>
          <a:prstGeom prst="rect">
            <a:avLst/>
          </a:prstGeom>
          <a:gradFill>
            <a:gsLst>
              <a:gs pos="0">
                <a:srgbClr val="CCE6FF">
                  <a:alpha val="100000"/>
                </a:srgbClr>
              </a:gs>
              <a:gs pos="100000">
                <a:srgbClr val="D2ECFF">
                  <a:alpha val="100000"/>
                </a:srgbClr>
              </a:gs>
            </a:gsLst>
            <a:lin ang="2700000" scaled="0"/>
          </a:gradFill>
        </p:spPr>
        <p:txBody>
          <a:bodyPr wrap="square" lIns="0" tIns="0" rIns="0" bIns="0" rtlCol="0" anchor="t">
            <a:spAutoFit/>
          </a:bodyPr>
          <a:lstStyle/>
          <a:p>
            <a:pPr>
              <a:lnSpc>
                <a:spcPts val="14380"/>
              </a:lnSpc>
            </a:pPr>
            <a:r>
              <a:rPr lang="en-US" sz="9600" spc="-222" dirty="0">
                <a:solidFill>
                  <a:srgbClr val="FFFFFF"/>
                </a:solidFill>
                <a:latin typeface="Genty 1"/>
                <a:ea typeface="Genty 1"/>
                <a:cs typeface="Genty 1"/>
                <a:sym typeface="Genty 1"/>
              </a:rPr>
              <a:t>Newbie</a:t>
            </a:r>
          </a:p>
          <a:p>
            <a:pPr>
              <a:lnSpc>
                <a:spcPts val="13496"/>
              </a:lnSpc>
            </a:pPr>
            <a:r>
              <a:rPr lang="en-US" sz="9600" spc="-208" dirty="0">
                <a:solidFill>
                  <a:srgbClr val="FFFFFF"/>
                </a:solidFill>
                <a:latin typeface="Genty 1"/>
                <a:ea typeface="Genty 1"/>
                <a:cs typeface="Genty 1"/>
                <a:sym typeface="Genty 1"/>
              </a:rPr>
              <a:t>Reception</a:t>
            </a:r>
          </a:p>
        </p:txBody>
      </p:sp>
      <p:sp>
        <p:nvSpPr>
          <p:cNvPr id="33" name="TextBox 25">
            <a:extLst>
              <a:ext uri="{FF2B5EF4-FFF2-40B4-BE49-F238E27FC236}">
                <a16:creationId xmlns:a16="http://schemas.microsoft.com/office/drawing/2014/main" id="{759ED5D4-7859-5119-3FE4-F99B040375D7}"/>
              </a:ext>
            </a:extLst>
          </p:cNvPr>
          <p:cNvSpPr txBox="1"/>
          <p:nvPr/>
        </p:nvSpPr>
        <p:spPr>
          <a:xfrm>
            <a:off x="9926262" y="1590105"/>
            <a:ext cx="5451824" cy="648383"/>
          </a:xfrm>
          <a:prstGeom prst="rect">
            <a:avLst/>
          </a:prstGeom>
        </p:spPr>
        <p:txBody>
          <a:bodyPr wrap="square" lIns="0" tIns="0" rIns="0" bIns="0" rtlCol="0" anchor="t">
            <a:spAutoFit/>
          </a:bodyPr>
          <a:lstStyle/>
          <a:p>
            <a:pPr marL="442365" lvl="1" algn="l">
              <a:lnSpc>
                <a:spcPts val="5737"/>
              </a:lnSpc>
            </a:pPr>
            <a:r>
              <a:rPr lang="en-US" sz="3200" b="1" dirty="0">
                <a:solidFill>
                  <a:srgbClr val="19305C"/>
                </a:solidFill>
                <a:latin typeface="Avenir"/>
                <a:ea typeface="Avenir"/>
                <a:cs typeface="Avenir"/>
                <a:sym typeface="Avenir"/>
              </a:rPr>
              <a:t>How it actually is</a:t>
            </a:r>
          </a:p>
        </p:txBody>
      </p:sp>
      <p:sp>
        <p:nvSpPr>
          <p:cNvPr id="26" name="Freeform 11">
            <a:extLst>
              <a:ext uri="{FF2B5EF4-FFF2-40B4-BE49-F238E27FC236}">
                <a16:creationId xmlns:a16="http://schemas.microsoft.com/office/drawing/2014/main" id="{E4777888-80A6-25FB-782B-3139DE449FEC}"/>
              </a:ext>
            </a:extLst>
          </p:cNvPr>
          <p:cNvSpPr/>
          <p:nvPr/>
        </p:nvSpPr>
        <p:spPr>
          <a:xfrm flipH="1">
            <a:off x="2389909" y="6164102"/>
            <a:ext cx="5108811" cy="254254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254828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7D1D24C6-BCA8-DAD1-6158-AB95D74E45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5BD82AC-28EC-03DB-DB44-B1F1581C371F}"/>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84F1BD63-C3EE-A40E-4F67-3CED67F6302B}"/>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BB1FE464-2FF8-D84F-83D2-7B400ACDD402}"/>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1B0B99D5-22D1-7F16-5CEB-5F36F43B72F7}"/>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06E40046-13C4-0ED6-8FA5-A04648EF75B2}"/>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7FEC8555-BF12-D001-BC03-7C603A54A724}"/>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8ED8D366-F1B2-E534-CD77-70EF89016D3A}"/>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F072CAC4-8231-9F07-0901-BF90F9B0A959}"/>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F5C0370C-C1F4-1032-0706-215947A02EAD}"/>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DF5A9FFA-F2A5-900A-D271-A68524C1FD5C}"/>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8FA5795C-E223-FE7D-B177-4FE7733BF000}"/>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DFBF7D6A-5662-6315-9F02-1402AD2A93E9}"/>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4C800C54-B7E3-3E52-D1BE-79C8349E7924}"/>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72821247-291F-0A31-0054-89C926E63A4A}"/>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A08FA1CC-79ED-C7AE-F98F-AF9DA4BF4B79}"/>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1C35DE75-2DEB-1A1C-C1E0-31CADD74FB82}"/>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8882531B-B013-D08C-6B34-4C3D69600BB6}"/>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189064C-D30F-1CF9-4EF2-EE600ECA7E14}"/>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274940FF-8060-2618-ABF4-9095868DA3A3}"/>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90A74199-B84F-E8C4-D2C0-DD9609E80ACD}"/>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1A8B3747-43EC-62E8-1A84-FDDED211D758}"/>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64CD3B80-4DDB-A209-4E8B-2B4BBCE9ECE8}"/>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33" name="TextBox 25">
            <a:extLst>
              <a:ext uri="{FF2B5EF4-FFF2-40B4-BE49-F238E27FC236}">
                <a16:creationId xmlns:a16="http://schemas.microsoft.com/office/drawing/2014/main" id="{B8C13A34-58C2-5A6C-B4CB-F8D663BA9041}"/>
              </a:ext>
            </a:extLst>
          </p:cNvPr>
          <p:cNvSpPr txBox="1"/>
          <p:nvPr/>
        </p:nvSpPr>
        <p:spPr>
          <a:xfrm>
            <a:off x="2819400" y="1388119"/>
            <a:ext cx="5451824" cy="648383"/>
          </a:xfrm>
          <a:prstGeom prst="rect">
            <a:avLst/>
          </a:prstGeom>
        </p:spPr>
        <p:txBody>
          <a:bodyPr wrap="square" lIns="0" tIns="0" rIns="0" bIns="0" rtlCol="0" anchor="t">
            <a:spAutoFit/>
          </a:bodyPr>
          <a:lstStyle/>
          <a:p>
            <a:pPr marL="442365" lvl="1" algn="l">
              <a:lnSpc>
                <a:spcPts val="5737"/>
              </a:lnSpc>
            </a:pPr>
            <a:r>
              <a:rPr lang="en-US" sz="3200" b="1" dirty="0">
                <a:solidFill>
                  <a:srgbClr val="19305C"/>
                </a:solidFill>
                <a:latin typeface="Avenir"/>
                <a:ea typeface="Avenir"/>
                <a:cs typeface="Avenir"/>
                <a:sym typeface="Avenir"/>
              </a:rPr>
              <a:t>How it actually was in 2017 </a:t>
            </a:r>
          </a:p>
        </p:txBody>
      </p:sp>
      <p:pic>
        <p:nvPicPr>
          <p:cNvPr id="25" name="Inhaltsplatzhalter 6">
            <a:extLst>
              <a:ext uri="{FF2B5EF4-FFF2-40B4-BE49-F238E27FC236}">
                <a16:creationId xmlns:a16="http://schemas.microsoft.com/office/drawing/2014/main" id="{BEE71E5D-BB7F-23F2-63D1-AA28E56491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4733" y="2184522"/>
            <a:ext cx="11858530" cy="7253888"/>
          </a:xfrm>
          <a:prstGeom prst="rect">
            <a:avLst/>
          </a:prstGeom>
        </p:spPr>
      </p:pic>
      <p:sp>
        <p:nvSpPr>
          <p:cNvPr id="31" name="Textfeld 30">
            <a:extLst>
              <a:ext uri="{FF2B5EF4-FFF2-40B4-BE49-F238E27FC236}">
                <a16:creationId xmlns:a16="http://schemas.microsoft.com/office/drawing/2014/main" id="{834D0574-C48D-A512-25F1-2A9C2670F7B6}"/>
              </a:ext>
            </a:extLst>
          </p:cNvPr>
          <p:cNvSpPr txBox="1"/>
          <p:nvPr/>
        </p:nvSpPr>
        <p:spPr>
          <a:xfrm>
            <a:off x="11538874" y="1401206"/>
            <a:ext cx="9144000" cy="646331"/>
          </a:xfrm>
          <a:prstGeom prst="rect">
            <a:avLst/>
          </a:prstGeom>
          <a:noFill/>
        </p:spPr>
        <p:txBody>
          <a:bodyPr wrap="square">
            <a:spAutoFit/>
          </a:bodyPr>
          <a:lstStyle/>
          <a:p>
            <a:pPr>
              <a:buNone/>
            </a:pPr>
            <a:r>
              <a:rPr lang="en-US" b="1" dirty="0"/>
              <a:t>Diary of a Newbie: What I learned from the ISMRM Newbie Reception</a:t>
            </a:r>
          </a:p>
          <a:p>
            <a:r>
              <a:rPr lang="en-US" dirty="0"/>
              <a:t>BY ATEF BADJI</a:t>
            </a:r>
          </a:p>
        </p:txBody>
      </p:sp>
    </p:spTree>
    <p:extLst>
      <p:ext uri="{BB962C8B-B14F-4D97-AF65-F5344CB8AC3E}">
        <p14:creationId xmlns:p14="http://schemas.microsoft.com/office/powerpoint/2010/main" val="33858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4EA39-5B33-B272-0B80-676302DDCF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0B6976-E3C0-9F4F-D12D-F82A4800C23C}"/>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9DF6D1F0-515B-4F7D-6772-A53C39C55B6E}"/>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ECCA86CD-BB17-90FF-A4A4-EAA2CAD110B1}"/>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2F7FD93C-15BC-2A5B-5438-597BE1476000}"/>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D10828E7-EC02-91B8-0016-07B46BE3656A}"/>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C9E1B12C-835B-6425-8981-E3690030FD21}"/>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C9528202-F0E3-7B2C-4D82-1E71998990B5}"/>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9D7C89EA-E64C-5DE2-CA6C-A91930D3EDCC}"/>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4F23D6BD-9CDF-12C9-CB99-675DFF11EB65}"/>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E20B6BC8-51AC-35E7-E4D0-614A0D54791C}"/>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404678E8-F3B6-9666-1B50-A5A8B24D6B7A}"/>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9280E062-717C-A902-80E5-CA73451896A8}"/>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293EE0BE-0DB7-00F9-AA8D-6C55EAD92D8A}"/>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6A20E836-54E2-11DA-7D4D-FB214BF757CA}"/>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BA1CDD64-660B-4D75-7DF1-401ABE021F1B}"/>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66865EF9-D31A-FAB2-09BF-430DB25E67F0}"/>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42E9FCD2-F112-1464-A050-D31AEE507815}"/>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9F27ACB-81F6-1A87-C3D5-E48893F3D2EE}"/>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925BA79D-8E82-25C1-8BF9-1D03850D260C}"/>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338E1167-98A8-942E-A0ED-AD950052877C}"/>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A7C7B44B-99D1-D98E-4A99-030A339594C4}"/>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1048742A-7495-B60B-3121-E6CF65EA5565}"/>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33" name="TextBox 25">
            <a:extLst>
              <a:ext uri="{FF2B5EF4-FFF2-40B4-BE49-F238E27FC236}">
                <a16:creationId xmlns:a16="http://schemas.microsoft.com/office/drawing/2014/main" id="{7D19DD4B-58DE-AAEE-E0B8-4B73F8A0909D}"/>
              </a:ext>
            </a:extLst>
          </p:cNvPr>
          <p:cNvSpPr txBox="1"/>
          <p:nvPr/>
        </p:nvSpPr>
        <p:spPr>
          <a:xfrm>
            <a:off x="2819400" y="1388119"/>
            <a:ext cx="7086600" cy="648383"/>
          </a:xfrm>
          <a:prstGeom prst="rect">
            <a:avLst/>
          </a:prstGeom>
        </p:spPr>
        <p:txBody>
          <a:bodyPr wrap="square" lIns="0" tIns="0" rIns="0" bIns="0" rtlCol="0" anchor="t">
            <a:spAutoFit/>
          </a:bodyPr>
          <a:lstStyle/>
          <a:p>
            <a:pPr marL="442365" lvl="1" algn="l">
              <a:lnSpc>
                <a:spcPts val="5737"/>
              </a:lnSpc>
            </a:pPr>
            <a:r>
              <a:rPr lang="en-US" sz="3200" b="1" dirty="0">
                <a:solidFill>
                  <a:srgbClr val="19305C"/>
                </a:solidFill>
                <a:latin typeface="Avenir"/>
                <a:ea typeface="Avenir"/>
                <a:cs typeface="Avenir"/>
                <a:sym typeface="Avenir"/>
              </a:rPr>
              <a:t>How it actually was in Toronto 2023</a:t>
            </a:r>
          </a:p>
        </p:txBody>
      </p:sp>
      <p:pic>
        <p:nvPicPr>
          <p:cNvPr id="30" name="Inhaltsplatzhalter 4">
            <a:extLst>
              <a:ext uri="{FF2B5EF4-FFF2-40B4-BE49-F238E27FC236}">
                <a16:creationId xmlns:a16="http://schemas.microsoft.com/office/drawing/2014/main" id="{A1B023E7-E5C9-9132-48E9-D156169F7F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6015" y="2122839"/>
            <a:ext cx="10945444" cy="7260958"/>
          </a:xfrm>
          <a:prstGeom prst="rect">
            <a:avLst/>
          </a:prstGeom>
        </p:spPr>
      </p:pic>
      <p:pic>
        <p:nvPicPr>
          <p:cNvPr id="32" name="Grafik 31">
            <a:extLst>
              <a:ext uri="{FF2B5EF4-FFF2-40B4-BE49-F238E27FC236}">
                <a16:creationId xmlns:a16="http://schemas.microsoft.com/office/drawing/2014/main" id="{6A1C0F2C-F387-ED93-E2C7-D2C6F8B3A3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2600" y="3449700"/>
            <a:ext cx="2879336" cy="2896681"/>
          </a:xfrm>
          <a:prstGeom prst="rect">
            <a:avLst/>
          </a:prstGeom>
        </p:spPr>
      </p:pic>
      <p:pic>
        <p:nvPicPr>
          <p:cNvPr id="34" name="Grafik 33">
            <a:extLst>
              <a:ext uri="{FF2B5EF4-FFF2-40B4-BE49-F238E27FC236}">
                <a16:creationId xmlns:a16="http://schemas.microsoft.com/office/drawing/2014/main" id="{3A56C32A-6DA6-BE4A-F139-CD33318386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4488" y="3253940"/>
            <a:ext cx="2879336" cy="2896681"/>
          </a:xfrm>
          <a:prstGeom prst="rect">
            <a:avLst/>
          </a:prstGeom>
        </p:spPr>
      </p:pic>
      <p:pic>
        <p:nvPicPr>
          <p:cNvPr id="35" name="Grafik 34">
            <a:extLst>
              <a:ext uri="{FF2B5EF4-FFF2-40B4-BE49-F238E27FC236}">
                <a16:creationId xmlns:a16="http://schemas.microsoft.com/office/drawing/2014/main" id="{C0E4FDF1-EC34-0F67-C25B-319FCAB93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0808" y="6446618"/>
            <a:ext cx="2571252" cy="2586741"/>
          </a:xfrm>
          <a:prstGeom prst="rect">
            <a:avLst/>
          </a:prstGeom>
        </p:spPr>
      </p:pic>
    </p:spTree>
    <p:extLst>
      <p:ext uri="{BB962C8B-B14F-4D97-AF65-F5344CB8AC3E}">
        <p14:creationId xmlns:p14="http://schemas.microsoft.com/office/powerpoint/2010/main" val="40923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5065194B-177F-D271-F194-1AF6D300C2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383DD31-7840-69D0-225E-DE624DE9770F}"/>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F6D8DEB5-B694-B8F2-5B4C-B534CD420687}"/>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4DF77FE1-E4E6-23A0-971B-9C708AFB66F0}"/>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926A24A4-F6AC-82C4-F264-D8FE233ADB3C}"/>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85A27CD0-6F6A-1783-47CB-66F10520EE8F}"/>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6B796627-1EB7-E2EE-EF08-2EE3F0D821A5}"/>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BC7F0C98-AFE0-C567-4DD9-C843C1029C28}"/>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F145C80F-8980-FCA0-EBA7-3AFDB40E0EEA}"/>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361B9499-A9B3-99F2-19EA-C0AAC6763F1B}"/>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E034090D-1E15-B57B-9C2E-289DCE76035D}"/>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50ADEAC2-E7DB-609F-4534-0219D2FE4CFD}"/>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A27FD073-CA3D-50B5-2AA1-C017733A0D12}"/>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3821A5F8-7599-30EE-6F75-F068CD1938C7}"/>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E3162D99-2498-402D-5B0C-50229B20F07A}"/>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D6061E5D-DF02-16EA-F853-3BCF8849CE36}"/>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AE1A363E-9A66-3BD4-BFB8-CF856159E7C7}"/>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DB6A2A2B-AEC8-DC61-A6F4-46500AD46870}"/>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FFD8FA5F-EEE3-B4EA-5B4B-00312BB6596A}"/>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24E20F47-FB9A-02C9-CD74-F7E1F9B63653}"/>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328FC4BD-F7FA-9108-0119-C00C1276B504}"/>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7B838875-5EC5-9A2A-0A68-0802303E77C2}"/>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C176A5C3-EA8C-0D73-DE01-B7F30AAD3FCF}"/>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E68CEC87-BFA6-3890-F7C8-62BF21CBC503}"/>
              </a:ext>
            </a:extLst>
          </p:cNvPr>
          <p:cNvSpPr txBox="1"/>
          <p:nvPr/>
        </p:nvSpPr>
        <p:spPr>
          <a:xfrm>
            <a:off x="2362200" y="1580358"/>
            <a:ext cx="5029200" cy="3577903"/>
          </a:xfrm>
          <a:prstGeom prst="rect">
            <a:avLst/>
          </a:prstGeom>
          <a:gradFill>
            <a:gsLst>
              <a:gs pos="0">
                <a:srgbClr val="CCE6FF">
                  <a:alpha val="100000"/>
                </a:srgbClr>
              </a:gs>
              <a:gs pos="100000">
                <a:srgbClr val="D2ECFF">
                  <a:alpha val="100000"/>
                </a:srgbClr>
              </a:gs>
            </a:gsLst>
            <a:lin ang="2700000" scaled="0"/>
          </a:gradFill>
        </p:spPr>
        <p:txBody>
          <a:bodyPr wrap="square" lIns="0" tIns="0" rIns="0" bIns="0" rtlCol="0" anchor="t">
            <a:spAutoFit/>
          </a:bodyPr>
          <a:lstStyle/>
          <a:p>
            <a:pPr>
              <a:lnSpc>
                <a:spcPts val="14380"/>
              </a:lnSpc>
            </a:pPr>
            <a:r>
              <a:rPr lang="en-US" sz="9600" spc="-222" dirty="0">
                <a:solidFill>
                  <a:srgbClr val="FFFFFF"/>
                </a:solidFill>
                <a:latin typeface="Genty 1"/>
                <a:ea typeface="Genty 1"/>
                <a:cs typeface="Genty 1"/>
                <a:sym typeface="Genty 1"/>
              </a:rPr>
              <a:t>Newbie</a:t>
            </a:r>
          </a:p>
          <a:p>
            <a:pPr>
              <a:lnSpc>
                <a:spcPts val="13496"/>
              </a:lnSpc>
            </a:pPr>
            <a:r>
              <a:rPr lang="en-US" sz="9600" spc="-208" dirty="0">
                <a:solidFill>
                  <a:srgbClr val="FFFFFF"/>
                </a:solidFill>
                <a:latin typeface="Genty 1"/>
                <a:ea typeface="Genty 1"/>
                <a:cs typeface="Genty 1"/>
                <a:sym typeface="Genty 1"/>
              </a:rPr>
              <a:t>Reception</a:t>
            </a:r>
          </a:p>
        </p:txBody>
      </p:sp>
      <p:sp>
        <p:nvSpPr>
          <p:cNvPr id="26" name="Freeform 11">
            <a:extLst>
              <a:ext uri="{FF2B5EF4-FFF2-40B4-BE49-F238E27FC236}">
                <a16:creationId xmlns:a16="http://schemas.microsoft.com/office/drawing/2014/main" id="{D9466461-D9F4-1DAD-1013-95D208A75060}"/>
              </a:ext>
            </a:extLst>
          </p:cNvPr>
          <p:cNvSpPr/>
          <p:nvPr/>
        </p:nvSpPr>
        <p:spPr>
          <a:xfrm flipH="1">
            <a:off x="2389909" y="6164102"/>
            <a:ext cx="5108811" cy="254254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a:extLst>
              <a:ext uri="{FF2B5EF4-FFF2-40B4-BE49-F238E27FC236}">
                <a16:creationId xmlns:a16="http://schemas.microsoft.com/office/drawing/2014/main" id="{13925550-CAA2-D2A0-DB78-41404B955128}"/>
              </a:ext>
            </a:extLst>
          </p:cNvPr>
          <p:cNvSpPr txBox="1"/>
          <p:nvPr/>
        </p:nvSpPr>
        <p:spPr>
          <a:xfrm>
            <a:off x="6781801" y="1579095"/>
            <a:ext cx="11506196" cy="7227107"/>
          </a:xfrm>
          <a:prstGeom prst="rect">
            <a:avLst/>
          </a:prstGeom>
        </p:spPr>
        <p:txBody>
          <a:bodyPr wrap="square" lIns="0" tIns="0" rIns="0" bIns="0" rtlCol="0" anchor="t">
            <a:spAutoFit/>
          </a:bodyPr>
          <a:lstStyle/>
          <a:p>
            <a:pPr marL="442365" lvl="1" algn="l">
              <a:lnSpc>
                <a:spcPts val="5737"/>
              </a:lnSpc>
            </a:pPr>
            <a:r>
              <a:rPr lang="en-US" sz="3200" b="1" dirty="0">
                <a:solidFill>
                  <a:srgbClr val="19305C"/>
                </a:solidFill>
                <a:latin typeface="Avenir"/>
                <a:ea typeface="Avenir"/>
                <a:cs typeface="Avenir"/>
                <a:sym typeface="Avenir"/>
              </a:rPr>
              <a:t>Break the ice</a:t>
            </a:r>
          </a:p>
          <a:p>
            <a:pPr marL="1341930" lvl="2" indent="-442365">
              <a:lnSpc>
                <a:spcPts val="5737"/>
              </a:lnSpc>
              <a:buFont typeface="Arial"/>
              <a:buChar char="•"/>
            </a:pPr>
            <a:r>
              <a:rPr lang="en-US" sz="3200" b="1" dirty="0">
                <a:solidFill>
                  <a:srgbClr val="19305C"/>
                </a:solidFill>
                <a:latin typeface="Avenir"/>
                <a:ea typeface="Avenir"/>
                <a:cs typeface="Avenir"/>
                <a:sym typeface="Avenir"/>
              </a:rPr>
              <a:t>ISMRM Chapters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ISMRM Study Groups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Anything about your common field and interests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How to navigate the conference (Must do‘s/must sees)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Mentoring opportunities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How to get in touch with the ISMRM</a:t>
            </a:r>
          </a:p>
          <a:p>
            <a:pPr marL="1341930" lvl="2" indent="-442365">
              <a:lnSpc>
                <a:spcPts val="5737"/>
              </a:lnSpc>
              <a:buFont typeface="Arial"/>
              <a:buChar char="•"/>
            </a:pPr>
            <a:r>
              <a:rPr lang="en-US" sz="3200" b="1" dirty="0">
                <a:solidFill>
                  <a:srgbClr val="19305C"/>
                </a:solidFill>
                <a:latin typeface="Avenir"/>
                <a:ea typeface="Avenir"/>
                <a:cs typeface="Avenir"/>
                <a:sym typeface="Avenir"/>
              </a:rPr>
              <a:t>What do these badges mean?</a:t>
            </a:r>
          </a:p>
          <a:p>
            <a:pPr marL="1341930" lvl="2" indent="-442365">
              <a:lnSpc>
                <a:spcPts val="5737"/>
              </a:lnSpc>
              <a:buFont typeface="Arial"/>
              <a:buChar char="•"/>
            </a:pPr>
            <a:r>
              <a:rPr lang="en-US" sz="3200" b="1" dirty="0">
                <a:solidFill>
                  <a:srgbClr val="19305C"/>
                </a:solidFill>
                <a:latin typeface="Avenir"/>
                <a:ea typeface="Avenir"/>
                <a:cs typeface="Avenir"/>
                <a:sym typeface="Avenir"/>
              </a:rPr>
              <a:t>DO NOT BE SHY – THE MR EXPERTS ARE HERE FOR</a:t>
            </a:r>
          </a:p>
          <a:p>
            <a:pPr marL="899565" lvl="2" algn="ctr">
              <a:lnSpc>
                <a:spcPts val="5737"/>
              </a:lnSpc>
            </a:pPr>
            <a:r>
              <a:rPr lang="en-US" sz="3200" b="1" dirty="0">
                <a:solidFill>
                  <a:srgbClr val="FF0000"/>
                </a:solidFill>
                <a:latin typeface="Avenir"/>
                <a:ea typeface="Avenir"/>
                <a:cs typeface="Avenir"/>
                <a:sym typeface="Avenir"/>
              </a:rPr>
              <a:t>&gt;&gt;&gt;YOU&lt;&lt;&lt;</a:t>
            </a:r>
          </a:p>
        </p:txBody>
      </p:sp>
      <p:pic>
        <p:nvPicPr>
          <p:cNvPr id="27" name="Picture 4">
            <a:extLst>
              <a:ext uri="{FF2B5EF4-FFF2-40B4-BE49-F238E27FC236}">
                <a16:creationId xmlns:a16="http://schemas.microsoft.com/office/drawing/2014/main" id="{50A25AB3-6A58-0B70-8323-1099F3CD46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5955" y="1556778"/>
            <a:ext cx="10762698" cy="7601155"/>
          </a:xfrm>
          <a:prstGeom prst="rect">
            <a:avLst/>
          </a:prstGeom>
        </p:spPr>
      </p:pic>
    </p:spTree>
    <p:extLst>
      <p:ext uri="{BB962C8B-B14F-4D97-AF65-F5344CB8AC3E}">
        <p14:creationId xmlns:p14="http://schemas.microsoft.com/office/powerpoint/2010/main" val="124385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62DE9B43-B555-14E1-4CCF-8B7E94B7BDA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BB817E-FCDE-BE3E-C18D-50205FE19EDB}"/>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4C89A006-9596-DCC6-F3A4-C4A8ABB2D7AA}"/>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6B88648A-DD19-073D-94EA-BFF460EA40CF}"/>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54A22699-90C9-AFF5-447B-4362FC956CFA}"/>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1DFA0EF9-B7D0-BF8C-9894-C05CF87B19A4}"/>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9FCC2064-7A2B-DEB7-7894-46215C869546}"/>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BE670151-7C4E-3767-A68A-58D49967FAC8}"/>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BB44B1BD-1929-3B2C-BCBD-071D2E565E1B}"/>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4326441C-6D35-272D-4386-79DFE558BAFC}"/>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0F881814-A500-F36E-BB95-47C4442DA2C3}"/>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788D2E8A-1226-97EA-CB58-441917C2D646}"/>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468A037C-F1CD-469A-B58D-91C713F117B4}"/>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A7F7D415-497F-2E81-4673-1B98BDC921D6}"/>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60276318-D8B2-B5D0-9C32-9FE0CD49CA8D}"/>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7B66D181-A4E4-B4AF-7C8E-19FE1056C0A7}"/>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994D13B6-8DE9-7749-4B0A-B737AF6156ED}"/>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A420EC8E-A31C-9490-2816-41A26E8E1BBB}"/>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3DA24296-01CB-1A21-E229-D20D219FB22B}"/>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11709228-CAAB-BAC9-4C2D-4D3CE9D6F6E4}"/>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8C4DB0F4-24E8-47F0-9366-04CAF3A3A452}"/>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1C707FEF-EB0E-BA41-EA21-E24CA9EBD85F}"/>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C6F95D3E-5F0A-B914-5E4E-2443403B0C7E}"/>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306FAD3E-6CAA-0C1B-F521-00C71098C43E}"/>
              </a:ext>
            </a:extLst>
          </p:cNvPr>
          <p:cNvSpPr txBox="1"/>
          <p:nvPr/>
        </p:nvSpPr>
        <p:spPr>
          <a:xfrm>
            <a:off x="2362200" y="1580358"/>
            <a:ext cx="5029200" cy="3577903"/>
          </a:xfrm>
          <a:prstGeom prst="rect">
            <a:avLst/>
          </a:prstGeom>
          <a:gradFill>
            <a:gsLst>
              <a:gs pos="0">
                <a:srgbClr val="CCE6FF">
                  <a:alpha val="100000"/>
                </a:srgbClr>
              </a:gs>
              <a:gs pos="100000">
                <a:srgbClr val="D2ECFF">
                  <a:alpha val="100000"/>
                </a:srgbClr>
              </a:gs>
            </a:gsLst>
            <a:lin ang="2700000" scaled="0"/>
          </a:gradFill>
        </p:spPr>
        <p:txBody>
          <a:bodyPr wrap="square" lIns="0" tIns="0" rIns="0" bIns="0" rtlCol="0" anchor="t">
            <a:spAutoFit/>
          </a:bodyPr>
          <a:lstStyle/>
          <a:p>
            <a:pPr>
              <a:lnSpc>
                <a:spcPts val="14380"/>
              </a:lnSpc>
            </a:pPr>
            <a:r>
              <a:rPr lang="en-US" sz="9600" spc="-222" dirty="0">
                <a:solidFill>
                  <a:srgbClr val="FFFFFF"/>
                </a:solidFill>
                <a:latin typeface="Genty 1"/>
                <a:ea typeface="Genty 1"/>
                <a:cs typeface="Genty 1"/>
                <a:sym typeface="Genty 1"/>
              </a:rPr>
              <a:t>Newbie</a:t>
            </a:r>
          </a:p>
          <a:p>
            <a:pPr>
              <a:lnSpc>
                <a:spcPts val="13496"/>
              </a:lnSpc>
            </a:pPr>
            <a:r>
              <a:rPr lang="en-US" sz="9600" spc="-208" dirty="0">
                <a:solidFill>
                  <a:srgbClr val="FFFFFF"/>
                </a:solidFill>
                <a:latin typeface="Genty 1"/>
                <a:ea typeface="Genty 1"/>
                <a:cs typeface="Genty 1"/>
                <a:sym typeface="Genty 1"/>
              </a:rPr>
              <a:t>Reception</a:t>
            </a:r>
          </a:p>
        </p:txBody>
      </p:sp>
      <p:sp>
        <p:nvSpPr>
          <p:cNvPr id="26" name="Freeform 11">
            <a:extLst>
              <a:ext uri="{FF2B5EF4-FFF2-40B4-BE49-F238E27FC236}">
                <a16:creationId xmlns:a16="http://schemas.microsoft.com/office/drawing/2014/main" id="{B1295F45-ED0A-D9F9-033F-21CAA5021C2C}"/>
              </a:ext>
            </a:extLst>
          </p:cNvPr>
          <p:cNvSpPr/>
          <p:nvPr/>
        </p:nvSpPr>
        <p:spPr>
          <a:xfrm flipH="1">
            <a:off x="2389909" y="6164102"/>
            <a:ext cx="5108811" cy="254254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Textfeld 26">
            <a:extLst>
              <a:ext uri="{FF2B5EF4-FFF2-40B4-BE49-F238E27FC236}">
                <a16:creationId xmlns:a16="http://schemas.microsoft.com/office/drawing/2014/main" id="{5D826BAA-C573-EE7B-CAFC-7C73CA112D6E}"/>
              </a:ext>
            </a:extLst>
          </p:cNvPr>
          <p:cNvSpPr txBox="1"/>
          <p:nvPr/>
        </p:nvSpPr>
        <p:spPr>
          <a:xfrm>
            <a:off x="8581442" y="4487446"/>
            <a:ext cx="9144000" cy="169277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a:ln>
                  <a:noFill/>
                </a:ln>
                <a:solidFill>
                  <a:srgbClr val="19305C"/>
                </a:solidFill>
                <a:effectLst/>
                <a:latin typeface="Avenir" panose="020B0604020202020204" charset="0"/>
              </a:rPr>
              <a:t>“In </a:t>
            </a:r>
            <a:r>
              <a:rPr kumimoji="0" lang="de-DE" altLang="de-DE" sz="2400" b="1" i="0" u="none" strike="noStrike" cap="none" normalizeH="0" baseline="0" dirty="0" err="1">
                <a:ln>
                  <a:noFill/>
                </a:ln>
                <a:solidFill>
                  <a:srgbClr val="19305C"/>
                </a:solidFill>
                <a:effectLst/>
                <a:latin typeface="Avenir" panose="020B0604020202020204" charset="0"/>
              </a:rPr>
              <a:t>my</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walks</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every</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person</a:t>
            </a:r>
            <a:r>
              <a:rPr kumimoji="0" lang="de-DE" altLang="de-DE" sz="2400" b="1" i="0" u="none" strike="noStrike" cap="none" normalizeH="0" baseline="0" dirty="0">
                <a:ln>
                  <a:noFill/>
                </a:ln>
                <a:solidFill>
                  <a:srgbClr val="19305C"/>
                </a:solidFill>
                <a:effectLst/>
                <a:latin typeface="Avenir" panose="020B0604020202020204" charset="0"/>
              </a:rPr>
              <a:t>] I </a:t>
            </a:r>
            <a:r>
              <a:rPr kumimoji="0" lang="de-DE" altLang="de-DE" sz="2400" b="1" i="0" u="none" strike="noStrike" cap="none" normalizeH="0" baseline="0" dirty="0" err="1">
                <a:ln>
                  <a:noFill/>
                </a:ln>
                <a:solidFill>
                  <a:srgbClr val="19305C"/>
                </a:solidFill>
                <a:effectLst/>
                <a:latin typeface="Avenir" panose="020B0604020202020204" charset="0"/>
              </a:rPr>
              <a:t>meet</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is</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my</a:t>
            </a:r>
            <a:r>
              <a:rPr kumimoji="0" lang="de-DE" altLang="de-DE" sz="2400" b="1" i="0" u="none" strike="noStrike" cap="none" normalizeH="0" baseline="0" dirty="0">
                <a:ln>
                  <a:noFill/>
                </a:ln>
                <a:solidFill>
                  <a:srgbClr val="19305C"/>
                </a:solidFill>
                <a:effectLst/>
                <a:latin typeface="Avenir" panose="020B0604020202020204" charset="0"/>
              </a:rPr>
              <a:t> superior in </a:t>
            </a:r>
            <a:r>
              <a:rPr kumimoji="0" lang="de-DE" altLang="de-DE" sz="2400" b="1" i="0" u="none" strike="noStrike" cap="none" normalizeH="0" baseline="0" dirty="0" err="1">
                <a:ln>
                  <a:noFill/>
                </a:ln>
                <a:solidFill>
                  <a:srgbClr val="19305C"/>
                </a:solidFill>
                <a:effectLst/>
                <a:latin typeface="Avenir" panose="020B0604020202020204" charset="0"/>
              </a:rPr>
              <a:t>some</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way</a:t>
            </a:r>
            <a:r>
              <a:rPr kumimoji="0" lang="de-DE" altLang="de-DE" sz="2400" b="1" i="0" u="none" strike="noStrike" cap="none" normalizeH="0" baseline="0" dirty="0">
                <a:ln>
                  <a:noFill/>
                </a:ln>
                <a:solidFill>
                  <a:srgbClr val="19305C"/>
                </a:solidFill>
                <a:effectLst/>
                <a:latin typeface="Avenir" panose="020B0604020202020204" charset="0"/>
              </a:rPr>
              <a:t>, and in </a:t>
            </a:r>
            <a:r>
              <a:rPr kumimoji="0" lang="de-DE" altLang="de-DE" sz="2400" b="1" i="0" u="none" strike="noStrike" cap="none" normalizeH="0" baseline="0" dirty="0" err="1">
                <a:ln>
                  <a:noFill/>
                </a:ln>
                <a:solidFill>
                  <a:srgbClr val="19305C"/>
                </a:solidFill>
                <a:effectLst/>
                <a:latin typeface="Avenir" panose="020B0604020202020204" charset="0"/>
              </a:rPr>
              <a:t>that</a:t>
            </a:r>
            <a:r>
              <a:rPr kumimoji="0" lang="de-DE" altLang="de-DE" sz="2400" b="1" i="0" u="none" strike="noStrike" cap="none" normalizeH="0" baseline="0" dirty="0">
                <a:ln>
                  <a:noFill/>
                </a:ln>
                <a:solidFill>
                  <a:srgbClr val="19305C"/>
                </a:solidFill>
                <a:effectLst/>
                <a:latin typeface="Avenir" panose="020B0604020202020204" charset="0"/>
              </a:rPr>
              <a:t> I </a:t>
            </a:r>
            <a:r>
              <a:rPr kumimoji="0" lang="de-DE" altLang="de-DE" sz="2400" b="1" i="0" u="none" strike="noStrike" cap="none" normalizeH="0" baseline="0" dirty="0" err="1">
                <a:ln>
                  <a:noFill/>
                </a:ln>
                <a:solidFill>
                  <a:srgbClr val="19305C"/>
                </a:solidFill>
                <a:effectLst/>
                <a:latin typeface="Avenir" panose="020B0604020202020204" charset="0"/>
              </a:rPr>
              <a:t>learn</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from</a:t>
            </a:r>
            <a:r>
              <a:rPr kumimoji="0" lang="de-DE" altLang="de-DE" sz="2400" b="1" i="0" u="none" strike="noStrike" cap="none" normalizeH="0" baseline="0" dirty="0">
                <a:ln>
                  <a:noFill/>
                </a:ln>
                <a:solidFill>
                  <a:srgbClr val="19305C"/>
                </a:solidFill>
                <a:effectLst/>
                <a:latin typeface="Avenir" panose="020B0604020202020204" charset="0"/>
              </a:rPr>
              <a:t> [</a:t>
            </a:r>
            <a:r>
              <a:rPr kumimoji="0" lang="de-DE" altLang="de-DE" sz="2400" b="1" i="0" u="none" strike="noStrike" cap="none" normalizeH="0" baseline="0" dirty="0" err="1">
                <a:ln>
                  <a:noFill/>
                </a:ln>
                <a:solidFill>
                  <a:srgbClr val="19305C"/>
                </a:solidFill>
                <a:effectLst/>
                <a:latin typeface="Avenir" panose="020B0604020202020204" charset="0"/>
              </a:rPr>
              <a:t>them</a:t>
            </a:r>
            <a:r>
              <a:rPr kumimoji="0" lang="de-DE" altLang="de-DE" sz="2400" b="1" i="0" u="none" strike="noStrike" cap="none" normalizeH="0" baseline="0" dirty="0">
                <a:ln>
                  <a:noFill/>
                </a:ln>
                <a:solidFill>
                  <a:srgbClr val="19305C"/>
                </a:solidFill>
                <a:effectLst/>
                <a:latin typeface="Avenir" panose="020B0604020202020204" charset="0"/>
              </a:rPr>
              <a:t>].” </a:t>
            </a:r>
            <a:br>
              <a:rPr kumimoji="0" lang="de-DE" altLang="de-DE" sz="2400" b="1" i="0" u="none" strike="noStrike" cap="none" normalizeH="0" baseline="0" dirty="0">
                <a:ln>
                  <a:noFill/>
                </a:ln>
                <a:solidFill>
                  <a:srgbClr val="19305C"/>
                </a:solidFill>
                <a:effectLst/>
                <a:latin typeface="Avenir" panose="020B0604020202020204" charset="0"/>
              </a:rPr>
            </a:br>
            <a:endParaRPr kumimoji="0" lang="de-DE" altLang="de-DE" sz="2400" b="1" i="0" u="none" strike="noStrike" cap="none" normalizeH="0" baseline="0" dirty="0">
              <a:ln>
                <a:noFill/>
              </a:ln>
              <a:solidFill>
                <a:srgbClr val="19305C"/>
              </a:solidFill>
              <a:effectLst/>
              <a:latin typeface="Avenir" panose="020B060402020202020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50" b="0" i="0" u="none" strike="noStrike" cap="none" normalizeH="0" baseline="0" dirty="0">
                <a:ln>
                  <a:noFill/>
                </a:ln>
                <a:solidFill>
                  <a:srgbClr val="19305C"/>
                </a:solidFill>
                <a:effectLst/>
                <a:latin typeface="Avenir" panose="020B0604020202020204" charset="0"/>
              </a:rPr>
              <a:t>― </a:t>
            </a:r>
            <a:r>
              <a:rPr kumimoji="0" lang="de-DE" altLang="de-DE" sz="2800" b="0" i="0" u="none" strike="noStrike" cap="none" normalizeH="0" baseline="0" dirty="0">
                <a:ln>
                  <a:noFill/>
                </a:ln>
                <a:solidFill>
                  <a:srgbClr val="19305C"/>
                </a:solidFill>
                <a:effectLst/>
                <a:latin typeface="Avenir" panose="020B0604020202020204" charset="0"/>
              </a:rPr>
              <a:t>Ralph Waldo Emerson (1803 – 1882) </a:t>
            </a:r>
          </a:p>
        </p:txBody>
      </p:sp>
      <p:pic>
        <p:nvPicPr>
          <p:cNvPr id="29" name="Picture 4" descr="Ralph Waldo Emerson">
            <a:hlinkClick r:id="rId9"/>
            <a:extLst>
              <a:ext uri="{FF2B5EF4-FFF2-40B4-BE49-F238E27FC236}">
                <a16:creationId xmlns:a16="http://schemas.microsoft.com/office/drawing/2014/main" id="{AEBEEEF9-7694-F937-8598-C7F71C2D24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54879" y="1618924"/>
            <a:ext cx="2715113" cy="27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BA2A-68D7-DFD1-F122-AFF8DFC9FC2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783D41-E16E-790B-A655-33DD030FB705}"/>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DE766FA7-898F-EF7C-6094-AEBE8822C5D0}"/>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D5CE3CA5-F66B-BE0F-924C-9BB8F0FDF482}"/>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6E21B9DC-984C-4B8D-1DD3-BE5E4D7E5B74}"/>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9E253FEF-F279-754D-0E9E-1E01C6F7206F}"/>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358062C5-9B33-A60B-7855-B3E282FE450C}"/>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852194E7-B17A-4EBC-0F4F-B1B3115F3A4E}"/>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0EA9D27D-E70F-E64F-0C87-1D16EE7BAEEA}"/>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B1910840-A1F6-E813-7D4C-8402632AE04C}"/>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E068D462-86CD-50D8-7142-695A62FEC241}"/>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A3B4FAC9-F3DE-45A9-A134-36D183AE6337}"/>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F6382108-39A9-9466-B34B-7A4275FEE1FA}"/>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F926B3CA-3D8E-D3D6-6D20-1A603AD4F73F}"/>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0492530E-6A18-5DD3-7A8E-BD90FFBC4162}"/>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4B195781-DC27-7B29-0EF9-BA6214F4F4D7}"/>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6BB47BB8-BCFC-0B1E-CE0F-75D228A156E7}"/>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950CFD62-58F9-53AB-304D-AD31987C8B2B}"/>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A90C1595-D55A-792F-E560-8FF6F8256737}"/>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E206C699-7A69-427C-8F05-7BD56A15BD2B}"/>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A940AA3B-436C-7347-454B-BF3511C3D264}"/>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D91486BA-27F5-D9E5-661A-EA2F3C041D48}"/>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2F928D97-3C5B-9D76-3D39-AF228A13361A}"/>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B0F937B5-1AF9-2A60-E407-05D7C474A627}"/>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What you should not miss on Sunday</a:t>
            </a:r>
          </a:p>
        </p:txBody>
      </p:sp>
      <p:pic>
        <p:nvPicPr>
          <p:cNvPr id="26" name="Picture 9">
            <a:extLst>
              <a:ext uri="{FF2B5EF4-FFF2-40B4-BE49-F238E27FC236}">
                <a16:creationId xmlns:a16="http://schemas.microsoft.com/office/drawing/2014/main" id="{99B8E003-FE2C-5103-053A-F514BAAC55B9}"/>
              </a:ext>
            </a:extLst>
          </p:cNvPr>
          <p:cNvPicPr>
            <a:picLocks noChangeAspect="1"/>
          </p:cNvPicPr>
          <p:nvPr/>
        </p:nvPicPr>
        <p:blipFill>
          <a:blip r:embed="rId7"/>
          <a:stretch>
            <a:fillRect/>
          </a:stretch>
        </p:blipFill>
        <p:spPr>
          <a:xfrm>
            <a:off x="6188530" y="4734258"/>
            <a:ext cx="7920000" cy="2713063"/>
          </a:xfrm>
          <a:prstGeom prst="rect">
            <a:avLst/>
          </a:prstGeom>
        </p:spPr>
      </p:pic>
      <p:sp>
        <p:nvSpPr>
          <p:cNvPr id="28" name="TextBox 5">
            <a:extLst>
              <a:ext uri="{FF2B5EF4-FFF2-40B4-BE49-F238E27FC236}">
                <a16:creationId xmlns:a16="http://schemas.microsoft.com/office/drawing/2014/main" id="{6CA0B9CB-DEE1-371A-D57C-32A278A42573}"/>
              </a:ext>
            </a:extLst>
          </p:cNvPr>
          <p:cNvSpPr txBox="1"/>
          <p:nvPr/>
        </p:nvSpPr>
        <p:spPr>
          <a:xfrm>
            <a:off x="4101212" y="3527055"/>
            <a:ext cx="1693091" cy="461665"/>
          </a:xfrm>
          <a:prstGeom prst="rect">
            <a:avLst/>
          </a:prstGeom>
          <a:noFill/>
        </p:spPr>
        <p:txBody>
          <a:bodyPr wrap="none" rtlCol="0">
            <a:spAutoFit/>
          </a:bodyPr>
          <a:lstStyle/>
          <a:p>
            <a:pPr algn="ctr"/>
            <a:r>
              <a:rPr lang="de-DE" sz="2400" b="1" dirty="0">
                <a:solidFill>
                  <a:srgbClr val="19305C"/>
                </a:solidFill>
              </a:rPr>
              <a:t>12:00-13:00</a:t>
            </a:r>
          </a:p>
        </p:txBody>
      </p:sp>
      <p:pic>
        <p:nvPicPr>
          <p:cNvPr id="29" name="Picture 7">
            <a:extLst>
              <a:ext uri="{FF2B5EF4-FFF2-40B4-BE49-F238E27FC236}">
                <a16:creationId xmlns:a16="http://schemas.microsoft.com/office/drawing/2014/main" id="{A7E25763-0B79-1AD4-C2F1-13BC2FB47CE7}"/>
              </a:ext>
            </a:extLst>
          </p:cNvPr>
          <p:cNvPicPr>
            <a:picLocks noChangeAspect="1"/>
          </p:cNvPicPr>
          <p:nvPr/>
        </p:nvPicPr>
        <p:blipFill>
          <a:blip r:embed="rId8"/>
          <a:stretch>
            <a:fillRect/>
          </a:stretch>
        </p:blipFill>
        <p:spPr>
          <a:xfrm>
            <a:off x="6167954" y="2962363"/>
            <a:ext cx="7920000" cy="1623601"/>
          </a:xfrm>
          <a:prstGeom prst="rect">
            <a:avLst/>
          </a:prstGeom>
        </p:spPr>
      </p:pic>
      <p:sp>
        <p:nvSpPr>
          <p:cNvPr id="30" name="TextBox 8">
            <a:extLst>
              <a:ext uri="{FF2B5EF4-FFF2-40B4-BE49-F238E27FC236}">
                <a16:creationId xmlns:a16="http://schemas.microsoft.com/office/drawing/2014/main" id="{DE6C0C6F-7161-CBBC-4851-73692558C302}"/>
              </a:ext>
            </a:extLst>
          </p:cNvPr>
          <p:cNvSpPr txBox="1"/>
          <p:nvPr/>
        </p:nvSpPr>
        <p:spPr>
          <a:xfrm>
            <a:off x="4171534" y="5859956"/>
            <a:ext cx="1693091" cy="461665"/>
          </a:xfrm>
          <a:prstGeom prst="rect">
            <a:avLst/>
          </a:prstGeom>
          <a:noFill/>
        </p:spPr>
        <p:txBody>
          <a:bodyPr wrap="none" rtlCol="0">
            <a:spAutoFit/>
          </a:bodyPr>
          <a:lstStyle/>
          <a:p>
            <a:pPr algn="ctr"/>
            <a:r>
              <a:rPr lang="de-DE" sz="2400" b="1" dirty="0">
                <a:solidFill>
                  <a:srgbClr val="19305C"/>
                </a:solidFill>
              </a:rPr>
              <a:t>17:20-18:30</a:t>
            </a:r>
          </a:p>
        </p:txBody>
      </p:sp>
      <p:pic>
        <p:nvPicPr>
          <p:cNvPr id="31" name="Picture 2">
            <a:extLst>
              <a:ext uri="{FF2B5EF4-FFF2-40B4-BE49-F238E27FC236}">
                <a16:creationId xmlns:a16="http://schemas.microsoft.com/office/drawing/2014/main" id="{B2EE472E-3F0B-7065-F434-1A38D6195D0E}"/>
              </a:ext>
            </a:extLst>
          </p:cNvPr>
          <p:cNvPicPr>
            <a:picLocks noChangeAspect="1"/>
          </p:cNvPicPr>
          <p:nvPr/>
        </p:nvPicPr>
        <p:blipFill>
          <a:blip r:embed="rId9"/>
          <a:stretch>
            <a:fillRect/>
          </a:stretch>
        </p:blipFill>
        <p:spPr>
          <a:xfrm>
            <a:off x="6188530" y="7595615"/>
            <a:ext cx="7920000" cy="1329231"/>
          </a:xfrm>
          <a:prstGeom prst="rect">
            <a:avLst/>
          </a:prstGeom>
        </p:spPr>
      </p:pic>
      <p:sp>
        <p:nvSpPr>
          <p:cNvPr id="32" name="TextBox 3">
            <a:extLst>
              <a:ext uri="{FF2B5EF4-FFF2-40B4-BE49-F238E27FC236}">
                <a16:creationId xmlns:a16="http://schemas.microsoft.com/office/drawing/2014/main" id="{BBAF3409-9736-64AB-D1AC-1DAAD3DD34F6}"/>
              </a:ext>
            </a:extLst>
          </p:cNvPr>
          <p:cNvSpPr txBox="1"/>
          <p:nvPr/>
        </p:nvSpPr>
        <p:spPr>
          <a:xfrm>
            <a:off x="4179470" y="7999171"/>
            <a:ext cx="1693092" cy="461665"/>
          </a:xfrm>
          <a:prstGeom prst="rect">
            <a:avLst/>
          </a:prstGeom>
          <a:noFill/>
        </p:spPr>
        <p:txBody>
          <a:bodyPr wrap="none" rtlCol="0">
            <a:spAutoFit/>
          </a:bodyPr>
          <a:lstStyle/>
          <a:p>
            <a:pPr algn="ctr"/>
            <a:r>
              <a:rPr lang="de-DE" sz="2400" b="1" dirty="0">
                <a:solidFill>
                  <a:srgbClr val="19305C"/>
                </a:solidFill>
              </a:rPr>
              <a:t>18:30-20:00</a:t>
            </a:r>
          </a:p>
        </p:txBody>
      </p:sp>
    </p:spTree>
    <p:extLst>
      <p:ext uri="{BB962C8B-B14F-4D97-AF65-F5344CB8AC3E}">
        <p14:creationId xmlns:p14="http://schemas.microsoft.com/office/powerpoint/2010/main" val="3569175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A60D-D9DF-5550-8E00-076CC00FD27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44017DF-3E2D-54D9-A7CE-4F93CB684D4B}"/>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1DE36F51-F35E-0A35-F23C-E35CF098956F}"/>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FED21F98-DAD2-0AFF-7B98-103793C0DD74}"/>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B2C60D53-A4DC-9075-3394-11219DCD4E7D}"/>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28653BAE-DC28-140F-225D-77FBFD9E6C6C}"/>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1AF6518B-E83D-9FDD-341B-55CAECFC85B0}"/>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71CF5515-7F08-ECED-0E64-F9D4726A357F}"/>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C8E0786B-E822-B83E-8730-80E8383CE4FB}"/>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B82539F2-AB94-3FD6-EE76-5F13A8A38BB3}"/>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036CEAB5-A11C-AAC2-BF8F-9C3DC20CB99E}"/>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2588D5F6-9B52-8E69-716A-77FDD5E4E1A0}"/>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B25FA48A-DD9C-DFCA-A38C-5463A605E7DD}"/>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B8A9090C-2F88-DC22-0C00-F7687635CEEE}"/>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6140182A-B497-43D4-65EA-FC92D70D2160}"/>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B84D4807-3909-289D-1A7B-26BC9B8D382B}"/>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BB3C2A4B-9159-D231-6EB8-EF11FA007EAB}"/>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EB2F9155-5441-8DA7-13FA-24BBF80C9377}"/>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80E5A2C8-8FCE-CBCB-3E97-FB9C54584DA2}"/>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F57E3933-36CE-AC6F-AE40-9BC6EB19AC3D}"/>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AF3A2F0E-8EB6-1809-183A-6C562913212A}"/>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D29B7222-8A44-DC4B-1BFC-BA718D959FD2}"/>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0492DABA-D3C6-783F-4A55-51E1E3B9A697}"/>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F3DE73E6-F4BF-02C8-1E02-2DDA50A2E71E}"/>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Gold Corporate Symposium?</a:t>
            </a:r>
          </a:p>
        </p:txBody>
      </p:sp>
      <p:sp>
        <p:nvSpPr>
          <p:cNvPr id="34" name="Textfeld 33">
            <a:extLst>
              <a:ext uri="{FF2B5EF4-FFF2-40B4-BE49-F238E27FC236}">
                <a16:creationId xmlns:a16="http://schemas.microsoft.com/office/drawing/2014/main" id="{2F7E61E5-1542-C272-12A1-B3247E9E26B0}"/>
              </a:ext>
            </a:extLst>
          </p:cNvPr>
          <p:cNvSpPr txBox="1"/>
          <p:nvPr/>
        </p:nvSpPr>
        <p:spPr>
          <a:xfrm>
            <a:off x="2366682" y="3823999"/>
            <a:ext cx="13406718" cy="3170099"/>
          </a:xfrm>
          <a:prstGeom prst="rect">
            <a:avLst/>
          </a:prstGeom>
          <a:noFill/>
        </p:spPr>
        <p:txBody>
          <a:bodyPr wrap="square">
            <a:spAutoFit/>
          </a:bodyPr>
          <a:lstStyle/>
          <a:p>
            <a:pPr marL="457200" indent="-457200">
              <a:buFont typeface="Arial" panose="020B0604020202020204" pitchFamily="34" charset="0"/>
              <a:buChar char="•"/>
            </a:pPr>
            <a:r>
              <a:rPr lang="de-DE" sz="4000" dirty="0">
                <a:solidFill>
                  <a:srgbClr val="19305C"/>
                </a:solidFill>
                <a:latin typeface="Avenir" panose="020B0604020202020204" charset="0"/>
              </a:rPr>
              <a:t>Sunday – </a:t>
            </a:r>
            <a:r>
              <a:rPr lang="de-DE" sz="4000" dirty="0" err="1">
                <a:solidFill>
                  <a:srgbClr val="19305C"/>
                </a:solidFill>
                <a:latin typeface="Avenir" panose="020B0604020202020204" charset="0"/>
              </a:rPr>
              <a:t>Thursday</a:t>
            </a:r>
            <a:endParaRPr lang="de-DE" sz="4000" dirty="0">
              <a:solidFill>
                <a:srgbClr val="19305C"/>
              </a:solidFill>
              <a:latin typeface="Avenir" panose="020B0604020202020204" charset="0"/>
            </a:endParaRPr>
          </a:p>
          <a:p>
            <a:pPr marL="457200" indent="-457200">
              <a:buFont typeface="Arial" panose="020B0604020202020204" pitchFamily="34" charset="0"/>
              <a:buChar char="•"/>
            </a:pPr>
            <a:r>
              <a:rPr lang="de-DE" sz="4000" dirty="0">
                <a:solidFill>
                  <a:srgbClr val="19305C"/>
                </a:solidFill>
                <a:latin typeface="Avenir" panose="020B0604020202020204" charset="0"/>
              </a:rPr>
              <a:t>Industry </a:t>
            </a:r>
            <a:r>
              <a:rPr lang="de-DE" sz="4000" dirty="0" err="1">
                <a:solidFill>
                  <a:srgbClr val="19305C"/>
                </a:solidFill>
                <a:latin typeface="Avenir" panose="020B0604020202020204" charset="0"/>
              </a:rPr>
              <a:t>sponsored</a:t>
            </a:r>
            <a:r>
              <a:rPr lang="de-DE" sz="4000" dirty="0">
                <a:solidFill>
                  <a:srgbClr val="19305C"/>
                </a:solidFill>
                <a:latin typeface="Avenir" panose="020B0604020202020204" charset="0"/>
              </a:rPr>
              <a:t> </a:t>
            </a:r>
            <a:r>
              <a:rPr lang="de-DE" sz="4000" dirty="0" err="1">
                <a:solidFill>
                  <a:srgbClr val="19305C"/>
                </a:solidFill>
                <a:latin typeface="Avenir" panose="020B0604020202020204" charset="0"/>
              </a:rPr>
              <a:t>events</a:t>
            </a:r>
            <a:r>
              <a:rPr lang="de-DE" sz="4000" dirty="0">
                <a:solidFill>
                  <a:srgbClr val="19305C"/>
                </a:solidFill>
                <a:latin typeface="Avenir" panose="020B0604020202020204" charset="0"/>
              </a:rPr>
              <a:t> (</a:t>
            </a:r>
            <a:r>
              <a:rPr lang="de-DE" sz="4000" dirty="0" err="1">
                <a:solidFill>
                  <a:srgbClr val="19305C"/>
                </a:solidFill>
                <a:latin typeface="Avenir" panose="020B0604020202020204" charset="0"/>
              </a:rPr>
              <a:t>No</a:t>
            </a:r>
            <a:r>
              <a:rPr lang="de-DE" sz="4000" dirty="0">
                <a:solidFill>
                  <a:srgbClr val="19305C"/>
                </a:solidFill>
                <a:latin typeface="Avenir" panose="020B0604020202020204" charset="0"/>
              </a:rPr>
              <a:t> CME) </a:t>
            </a:r>
          </a:p>
          <a:p>
            <a:pPr marL="457200" indent="-457200">
              <a:buFont typeface="Arial" panose="020B0604020202020204" pitchFamily="34" charset="0"/>
              <a:buChar char="•"/>
            </a:pPr>
            <a:r>
              <a:rPr lang="de-DE" sz="4000" dirty="0">
                <a:solidFill>
                  <a:srgbClr val="19305C"/>
                </a:solidFill>
                <a:latin typeface="Avenir" panose="020B0604020202020204" charset="0"/>
              </a:rPr>
              <a:t>„Lunch“ Symposium</a:t>
            </a:r>
          </a:p>
          <a:p>
            <a:pPr marL="457200" indent="-457200">
              <a:buFont typeface="Arial" panose="020B0604020202020204" pitchFamily="34" charset="0"/>
              <a:buChar char="•"/>
            </a:pPr>
            <a:r>
              <a:rPr lang="de-DE" sz="4000" dirty="0" err="1">
                <a:solidFill>
                  <a:srgbClr val="19305C"/>
                </a:solidFill>
                <a:latin typeface="Avenir" panose="020B0604020202020204" charset="0"/>
              </a:rPr>
              <a:t>You</a:t>
            </a:r>
            <a:r>
              <a:rPr lang="de-DE" sz="4000" dirty="0">
                <a:solidFill>
                  <a:srgbClr val="19305C"/>
                </a:solidFill>
                <a:latin typeface="Avenir" panose="020B0604020202020204" charset="0"/>
              </a:rPr>
              <a:t> </a:t>
            </a:r>
            <a:r>
              <a:rPr lang="de-DE" sz="4000" dirty="0" err="1">
                <a:solidFill>
                  <a:srgbClr val="19305C"/>
                </a:solidFill>
                <a:latin typeface="Avenir" panose="020B0604020202020204" charset="0"/>
              </a:rPr>
              <a:t>receive</a:t>
            </a:r>
            <a:r>
              <a:rPr lang="de-DE" sz="4000" dirty="0">
                <a:solidFill>
                  <a:srgbClr val="19305C"/>
                </a:solidFill>
                <a:latin typeface="Avenir" panose="020B0604020202020204" charset="0"/>
              </a:rPr>
              <a:t> a ticket </a:t>
            </a:r>
            <a:r>
              <a:rPr lang="de-DE" sz="4000" dirty="0" err="1">
                <a:solidFill>
                  <a:srgbClr val="19305C"/>
                </a:solidFill>
                <a:latin typeface="Avenir" panose="020B0604020202020204" charset="0"/>
              </a:rPr>
              <a:t>for</a:t>
            </a:r>
            <a:r>
              <a:rPr lang="de-DE" sz="4000" dirty="0">
                <a:solidFill>
                  <a:srgbClr val="19305C"/>
                </a:solidFill>
                <a:latin typeface="Avenir" panose="020B0604020202020204" charset="0"/>
              </a:rPr>
              <a:t> a lunch box upon </a:t>
            </a:r>
            <a:r>
              <a:rPr lang="de-DE" sz="4000" dirty="0" err="1">
                <a:solidFill>
                  <a:srgbClr val="19305C"/>
                </a:solidFill>
                <a:latin typeface="Avenir" panose="020B0604020202020204" charset="0"/>
              </a:rPr>
              <a:t>leaving</a:t>
            </a:r>
            <a:r>
              <a:rPr lang="de-DE" sz="4000" dirty="0">
                <a:solidFill>
                  <a:srgbClr val="19305C"/>
                </a:solidFill>
                <a:latin typeface="Avenir" panose="020B0604020202020204" charset="0"/>
              </a:rPr>
              <a:t> </a:t>
            </a:r>
            <a:r>
              <a:rPr lang="de-DE" sz="4000" u="sng" dirty="0">
                <a:solidFill>
                  <a:srgbClr val="19305C"/>
                </a:solidFill>
                <a:latin typeface="Avenir" panose="020B0604020202020204" charset="0"/>
              </a:rPr>
              <a:t>after</a:t>
            </a:r>
            <a:r>
              <a:rPr lang="de-DE" sz="4000" dirty="0">
                <a:solidFill>
                  <a:srgbClr val="19305C"/>
                </a:solidFill>
                <a:latin typeface="Avenir" panose="020B0604020202020204" charset="0"/>
              </a:rPr>
              <a:t> </a:t>
            </a:r>
            <a:r>
              <a:rPr lang="de-DE" sz="4000" dirty="0" err="1">
                <a:solidFill>
                  <a:srgbClr val="19305C"/>
                </a:solidFill>
                <a:latin typeface="Avenir" panose="020B0604020202020204" charset="0"/>
              </a:rPr>
              <a:t>the</a:t>
            </a:r>
            <a:r>
              <a:rPr lang="de-DE" sz="4000" dirty="0">
                <a:solidFill>
                  <a:srgbClr val="19305C"/>
                </a:solidFill>
                <a:latin typeface="Avenir" panose="020B0604020202020204" charset="0"/>
              </a:rPr>
              <a:t> </a:t>
            </a:r>
            <a:r>
              <a:rPr lang="de-DE" sz="4000" dirty="0" err="1">
                <a:solidFill>
                  <a:srgbClr val="19305C"/>
                </a:solidFill>
                <a:latin typeface="Avenir" panose="020B0604020202020204" charset="0"/>
              </a:rPr>
              <a:t>session</a:t>
            </a:r>
            <a:endParaRPr lang="de-DE" sz="4000" dirty="0">
              <a:solidFill>
                <a:srgbClr val="19305C"/>
              </a:solidFill>
              <a:latin typeface="Avenir" panose="020B0604020202020204" charset="0"/>
            </a:endParaRPr>
          </a:p>
        </p:txBody>
      </p:sp>
    </p:spTree>
    <p:extLst>
      <p:ext uri="{BB962C8B-B14F-4D97-AF65-F5344CB8AC3E}">
        <p14:creationId xmlns:p14="http://schemas.microsoft.com/office/powerpoint/2010/main" val="2248398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93CA-23B0-1A87-1734-4767A4F4C18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49FAB8-8BF3-25BE-9A52-1577D21C624E}"/>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10889E2B-7C66-A923-A665-5D6019ABFA42}"/>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8F4816E3-5348-85A3-F229-32A3756DA779}"/>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A1A56FA4-0E44-DD6A-CAFA-348FB329FDCC}"/>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5DE7C22D-51E5-842D-9BC2-37B74BEE654A}"/>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3BEB137C-EA7D-07E6-55A9-2E5240887131}"/>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BB21F65B-A425-8831-8E20-2140A53F3A8E}"/>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50905EA5-5644-B47C-CF9C-6A629478D177}"/>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2784315D-C19C-1F14-95A4-550BDC834508}"/>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8265542F-60A5-5C24-ED88-60769EC97FC8}"/>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5774562E-6F5C-76E0-A101-0E80451F6652}"/>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120BBC4C-C151-9C58-04BB-FDE217602185}"/>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903A4C95-BEA3-1B76-51E3-9399F937A888}"/>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40DE1378-D802-5A50-B9C0-20FFDAF8DFBC}"/>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0BCBE7EA-EE13-4107-F252-09B30823D4E5}"/>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088F473D-A896-1F78-D501-715DF2B75AC6}"/>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D147D1A0-F5C6-F67B-DBCA-EEFD7856FA35}"/>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960BC4E-A156-3D7B-55D2-A06D2FE8DB8D}"/>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0C7B2CEC-42A0-D5CD-44CC-79C8A99C1FE9}"/>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CC826DB1-6A83-2BAD-3321-57E52BCCDE59}"/>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99FC9D4F-9848-85B6-FD41-A1E875DAAF40}"/>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EC6C8624-974E-6913-AA3F-81D375BC2B91}"/>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88C49112-E082-9847-1F45-17E32C6A5A2B}"/>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Plenary Session and Mansfield Lecture</a:t>
            </a:r>
          </a:p>
        </p:txBody>
      </p:sp>
      <p:sp>
        <p:nvSpPr>
          <p:cNvPr id="34" name="Textfeld 33">
            <a:extLst>
              <a:ext uri="{FF2B5EF4-FFF2-40B4-BE49-F238E27FC236}">
                <a16:creationId xmlns:a16="http://schemas.microsoft.com/office/drawing/2014/main" id="{21981089-02FD-29CA-6DD5-8E15ED0C9934}"/>
              </a:ext>
            </a:extLst>
          </p:cNvPr>
          <p:cNvSpPr txBox="1"/>
          <p:nvPr/>
        </p:nvSpPr>
        <p:spPr>
          <a:xfrm>
            <a:off x="2362200" y="3290219"/>
            <a:ext cx="13406718" cy="3170099"/>
          </a:xfrm>
          <a:prstGeom prst="rect">
            <a:avLst/>
          </a:prstGeom>
          <a:noFill/>
        </p:spPr>
        <p:txBody>
          <a:bodyPr wrap="square">
            <a:spAutoFit/>
          </a:bodyPr>
          <a:lstStyle/>
          <a:p>
            <a:pPr marL="457200" indent="-457200">
              <a:buFont typeface="Arial" panose="020B0604020202020204" pitchFamily="34" charset="0"/>
              <a:buChar char="•"/>
            </a:pPr>
            <a:r>
              <a:rPr lang="en-US" sz="4000" dirty="0">
                <a:solidFill>
                  <a:srgbClr val="19305C"/>
                </a:solidFill>
                <a:latin typeface="Avenir" panose="020B0604020202020204" charset="0"/>
              </a:rPr>
              <a:t>Official opening of the conference by the ISMRM President Margaret Hall-Craggs</a:t>
            </a:r>
          </a:p>
          <a:p>
            <a:pPr marL="457200" indent="-457200">
              <a:buFont typeface="Arial" panose="020B0604020202020204" pitchFamily="34" charset="0"/>
              <a:buChar char="•"/>
            </a:pPr>
            <a:r>
              <a:rPr lang="en-US" sz="4000" dirty="0">
                <a:solidFill>
                  <a:srgbClr val="19305C"/>
                </a:solidFill>
                <a:latin typeface="Avenir" panose="020B0604020202020204" charset="0"/>
              </a:rPr>
              <a:t>Mansfield Lecture by Reza </a:t>
            </a:r>
            <a:r>
              <a:rPr lang="en-US" sz="4000" dirty="0" err="1">
                <a:solidFill>
                  <a:srgbClr val="19305C"/>
                </a:solidFill>
                <a:latin typeface="Avenir" panose="020B0604020202020204" charset="0"/>
              </a:rPr>
              <a:t>Rasavi</a:t>
            </a:r>
            <a:endParaRPr lang="en-US" sz="4000" dirty="0">
              <a:solidFill>
                <a:srgbClr val="19305C"/>
              </a:solidFill>
              <a:latin typeface="Avenir" panose="020B0604020202020204" charset="0"/>
            </a:endParaRPr>
          </a:p>
          <a:p>
            <a:pPr marL="457200" indent="-457200">
              <a:buFont typeface="Arial" panose="020B0604020202020204" pitchFamily="34" charset="0"/>
              <a:buChar char="•"/>
            </a:pPr>
            <a:r>
              <a:rPr lang="en-US" sz="4000" dirty="0">
                <a:solidFill>
                  <a:srgbClr val="19305C"/>
                </a:solidFill>
                <a:latin typeface="Avenir" panose="020B0604020202020204" charset="0"/>
              </a:rPr>
              <a:t>There are multiple Plenary sessions throughout the week</a:t>
            </a:r>
          </a:p>
        </p:txBody>
      </p:sp>
      <p:pic>
        <p:nvPicPr>
          <p:cNvPr id="25" name="Picture 4">
            <a:extLst>
              <a:ext uri="{FF2B5EF4-FFF2-40B4-BE49-F238E27FC236}">
                <a16:creationId xmlns:a16="http://schemas.microsoft.com/office/drawing/2014/main" id="{CD0A09B9-34A4-5567-1E93-4F772EE44D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20" y="6666665"/>
            <a:ext cx="1794445" cy="2691668"/>
          </a:xfrm>
          <a:prstGeom prst="rect">
            <a:avLst/>
          </a:prstGeom>
        </p:spPr>
      </p:pic>
      <p:pic>
        <p:nvPicPr>
          <p:cNvPr id="26" name="Picture 6">
            <a:extLst>
              <a:ext uri="{FF2B5EF4-FFF2-40B4-BE49-F238E27FC236}">
                <a16:creationId xmlns:a16="http://schemas.microsoft.com/office/drawing/2014/main" id="{6A2F6CC5-922F-AE12-9934-1C3B572CE3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2961" y="6612471"/>
            <a:ext cx="2597154" cy="2800056"/>
          </a:xfrm>
          <a:prstGeom prst="rect">
            <a:avLst/>
          </a:prstGeom>
        </p:spPr>
      </p:pic>
      <p:pic>
        <p:nvPicPr>
          <p:cNvPr id="27" name="Picture 10">
            <a:extLst>
              <a:ext uri="{FF2B5EF4-FFF2-40B4-BE49-F238E27FC236}">
                <a16:creationId xmlns:a16="http://schemas.microsoft.com/office/drawing/2014/main" id="{23780A26-E0EA-1319-6680-758EE0A25F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9744" y="6612471"/>
            <a:ext cx="2691668" cy="2691668"/>
          </a:xfrm>
          <a:prstGeom prst="rect">
            <a:avLst/>
          </a:prstGeom>
        </p:spPr>
      </p:pic>
      <p:sp>
        <p:nvSpPr>
          <p:cNvPr id="28" name="TextBox 11">
            <a:extLst>
              <a:ext uri="{FF2B5EF4-FFF2-40B4-BE49-F238E27FC236}">
                <a16:creationId xmlns:a16="http://schemas.microsoft.com/office/drawing/2014/main" id="{B8A394A6-68C9-B1B1-BD35-D7353BD229ED}"/>
              </a:ext>
            </a:extLst>
          </p:cNvPr>
          <p:cNvSpPr txBox="1"/>
          <p:nvPr/>
        </p:nvSpPr>
        <p:spPr>
          <a:xfrm>
            <a:off x="4933294" y="6209761"/>
            <a:ext cx="2433680" cy="369332"/>
          </a:xfrm>
          <a:prstGeom prst="rect">
            <a:avLst/>
          </a:prstGeom>
          <a:noFill/>
        </p:spPr>
        <p:txBody>
          <a:bodyPr wrap="none" rtlCol="0">
            <a:spAutoFit/>
          </a:bodyPr>
          <a:lstStyle/>
          <a:p>
            <a:r>
              <a:rPr lang="de-DE" dirty="0">
                <a:solidFill>
                  <a:srgbClr val="19305C"/>
                </a:solidFill>
                <a:latin typeface="Avenir" panose="020B0604020202020204" charset="0"/>
              </a:rPr>
              <a:t>Margaret Hall-Craggs</a:t>
            </a:r>
          </a:p>
        </p:txBody>
      </p:sp>
      <p:sp>
        <p:nvSpPr>
          <p:cNvPr id="29" name="TextBox 12">
            <a:extLst>
              <a:ext uri="{FF2B5EF4-FFF2-40B4-BE49-F238E27FC236}">
                <a16:creationId xmlns:a16="http://schemas.microsoft.com/office/drawing/2014/main" id="{9FBD2E83-A744-EB2C-DAC2-FB5A4337052D}"/>
              </a:ext>
            </a:extLst>
          </p:cNvPr>
          <p:cNvSpPr txBox="1"/>
          <p:nvPr/>
        </p:nvSpPr>
        <p:spPr>
          <a:xfrm>
            <a:off x="9596014" y="6243139"/>
            <a:ext cx="1386918" cy="369332"/>
          </a:xfrm>
          <a:prstGeom prst="rect">
            <a:avLst/>
          </a:prstGeom>
          <a:noFill/>
        </p:spPr>
        <p:txBody>
          <a:bodyPr wrap="none" rtlCol="0">
            <a:spAutoFit/>
          </a:bodyPr>
          <a:lstStyle/>
          <a:p>
            <a:r>
              <a:rPr lang="de-DE" dirty="0">
                <a:solidFill>
                  <a:srgbClr val="19305C"/>
                </a:solidFill>
                <a:latin typeface="Avenir" panose="020B0604020202020204" charset="0"/>
              </a:rPr>
              <a:t>Reza Rasavi</a:t>
            </a:r>
          </a:p>
        </p:txBody>
      </p:sp>
      <p:sp>
        <p:nvSpPr>
          <p:cNvPr id="30" name="TextBox 13">
            <a:extLst>
              <a:ext uri="{FF2B5EF4-FFF2-40B4-BE49-F238E27FC236}">
                <a16:creationId xmlns:a16="http://schemas.microsoft.com/office/drawing/2014/main" id="{B2F649B0-2B07-7A5A-3F62-543C0C3E84DF}"/>
              </a:ext>
            </a:extLst>
          </p:cNvPr>
          <p:cNvSpPr txBox="1"/>
          <p:nvPr/>
        </p:nvSpPr>
        <p:spPr>
          <a:xfrm>
            <a:off x="13119573" y="6209761"/>
            <a:ext cx="2465740" cy="369332"/>
          </a:xfrm>
          <a:prstGeom prst="rect">
            <a:avLst/>
          </a:prstGeom>
          <a:noFill/>
        </p:spPr>
        <p:txBody>
          <a:bodyPr wrap="none" rtlCol="0">
            <a:spAutoFit/>
          </a:bodyPr>
          <a:lstStyle/>
          <a:p>
            <a:r>
              <a:rPr lang="de-DE" dirty="0">
                <a:solidFill>
                  <a:srgbClr val="19305C"/>
                </a:solidFill>
                <a:latin typeface="Avenir" panose="020B0604020202020204" charset="0"/>
              </a:rPr>
              <a:t>Sir Peter Mansfield </a:t>
            </a:r>
            <a:r>
              <a:rPr lang="de-DE" dirty="0">
                <a:solidFill>
                  <a:srgbClr val="19305C"/>
                </a:solidFill>
              </a:rPr>
              <a:t>(†)</a:t>
            </a:r>
            <a:endParaRPr lang="de-DE" dirty="0">
              <a:solidFill>
                <a:srgbClr val="19305C"/>
              </a:solidFill>
              <a:latin typeface="Avenir" panose="020B0604020202020204" charset="0"/>
            </a:endParaRPr>
          </a:p>
        </p:txBody>
      </p:sp>
    </p:spTree>
    <p:extLst>
      <p:ext uri="{BB962C8B-B14F-4D97-AF65-F5344CB8AC3E}">
        <p14:creationId xmlns:p14="http://schemas.microsoft.com/office/powerpoint/2010/main" val="103842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E6FF">
                <a:alpha val="100000"/>
              </a:srgbClr>
            </a:gs>
            <a:gs pos="100000">
              <a:srgbClr val="D2ECFF">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0" y="9448800"/>
            <a:ext cx="18288000" cy="838200"/>
            <a:chOff x="0" y="0"/>
            <a:chExt cx="4816593" cy="220760"/>
          </a:xfrm>
        </p:grpSpPr>
        <p:sp>
          <p:nvSpPr>
            <p:cNvPr id="3" name="Freeform 3"/>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4" name="TextBox 4"/>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grpSp>
        <p:nvGrpSpPr>
          <p:cNvPr id="6" name="Group 6"/>
          <p:cNvGrpSpPr/>
          <p:nvPr/>
        </p:nvGrpSpPr>
        <p:grpSpPr>
          <a:xfrm>
            <a:off x="9608530" y="9463256"/>
            <a:ext cx="4613514" cy="809287"/>
            <a:chOff x="0" y="0"/>
            <a:chExt cx="6151353" cy="1079050"/>
          </a:xfrm>
        </p:grpSpPr>
        <p:sp>
          <p:nvSpPr>
            <p:cNvPr id="7" name="Freeform 7"/>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2"/>
              <a:stretch>
                <a:fillRect/>
              </a:stretch>
            </a:blipFill>
          </p:spPr>
        </p:sp>
        <p:sp>
          <p:nvSpPr>
            <p:cNvPr id="8" name="AutoShape 8"/>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9" name="AutoShape 9"/>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10" name="AutoShape 10"/>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11" name="AutoShape 11"/>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12" name="TextBox 12"/>
          <p:cNvSpPr txBox="1"/>
          <p:nvPr/>
        </p:nvSpPr>
        <p:spPr>
          <a:xfrm>
            <a:off x="3990371" y="20920"/>
            <a:ext cx="10307258" cy="5373116"/>
          </a:xfrm>
          <a:prstGeom prst="rect">
            <a:avLst/>
          </a:prstGeom>
        </p:spPr>
        <p:txBody>
          <a:bodyPr lIns="0" tIns="0" rIns="0" bIns="0" rtlCol="0" anchor="t">
            <a:spAutoFit/>
          </a:bodyPr>
          <a:lstStyle/>
          <a:p>
            <a:pPr marL="0" lvl="0" indent="0" algn="ctr">
              <a:lnSpc>
                <a:spcPts val="5514"/>
              </a:lnSpc>
              <a:spcBef>
                <a:spcPct val="0"/>
              </a:spcBef>
            </a:pPr>
            <a:r>
              <a:rPr lang="en-US" sz="3939" b="1" spc="590">
                <a:solidFill>
                  <a:srgbClr val="19305C"/>
                </a:solidFill>
                <a:latin typeface="Avenir Ultra-Bold"/>
                <a:ea typeface="Avenir Ultra-Bold"/>
                <a:cs typeface="Avenir Ultra-Bold"/>
                <a:sym typeface="Avenir Ultra-Bold"/>
              </a:rPr>
              <a:t>ISMRM &amp; ISMRT </a:t>
            </a:r>
            <a:r>
              <a:rPr lang="en-US" sz="3939" b="1" u="none" strike="noStrike" spc="590">
                <a:solidFill>
                  <a:srgbClr val="19305C"/>
                </a:solidFill>
                <a:latin typeface="Avenir Ultra-Bold"/>
                <a:ea typeface="Avenir Ultra-Bold"/>
                <a:cs typeface="Avenir Ultra-Bold"/>
                <a:sym typeface="Avenir Ultra-Bold"/>
              </a:rPr>
              <a:t>ANNUAL MEETING &amp; EXHIBITION</a:t>
            </a:r>
          </a:p>
        </p:txBody>
      </p:sp>
      <p:sp>
        <p:nvSpPr>
          <p:cNvPr id="13" name="TextBox 13"/>
          <p:cNvSpPr txBox="1"/>
          <p:nvPr/>
        </p:nvSpPr>
        <p:spPr>
          <a:xfrm>
            <a:off x="4903912" y="2431883"/>
            <a:ext cx="8369071" cy="2530932"/>
          </a:xfrm>
          <a:prstGeom prst="rect">
            <a:avLst/>
          </a:prstGeom>
        </p:spPr>
        <p:txBody>
          <a:bodyPr lIns="0" tIns="0" rIns="0" bIns="0" rtlCol="0" anchor="t">
            <a:spAutoFit/>
          </a:bodyPr>
          <a:lstStyle/>
          <a:p>
            <a:pPr algn="ctr">
              <a:lnSpc>
                <a:spcPts val="20496"/>
              </a:lnSpc>
            </a:pPr>
            <a:r>
              <a:rPr lang="en-US" sz="15888">
                <a:solidFill>
                  <a:srgbClr val="19305C"/>
                </a:solidFill>
                <a:latin typeface="Genty 1"/>
                <a:ea typeface="Genty 1"/>
                <a:cs typeface="Genty 1"/>
                <a:sym typeface="Genty 1"/>
              </a:rPr>
              <a:t>Opening</a:t>
            </a:r>
          </a:p>
        </p:txBody>
      </p:sp>
      <p:sp>
        <p:nvSpPr>
          <p:cNvPr id="14" name="TextBox 14"/>
          <p:cNvSpPr txBox="1"/>
          <p:nvPr/>
        </p:nvSpPr>
        <p:spPr>
          <a:xfrm>
            <a:off x="3972857" y="4085084"/>
            <a:ext cx="10342286" cy="2217091"/>
          </a:xfrm>
          <a:prstGeom prst="rect">
            <a:avLst/>
          </a:prstGeom>
        </p:spPr>
        <p:txBody>
          <a:bodyPr lIns="0" tIns="0" rIns="0" bIns="0" rtlCol="0" anchor="t">
            <a:spAutoFit/>
          </a:bodyPr>
          <a:lstStyle/>
          <a:p>
            <a:pPr algn="ctr">
              <a:lnSpc>
                <a:spcPts val="17872"/>
              </a:lnSpc>
            </a:pPr>
            <a:r>
              <a:rPr lang="en-US" sz="13854">
                <a:solidFill>
                  <a:srgbClr val="19305C"/>
                </a:solidFill>
                <a:latin typeface="Genty 1"/>
                <a:ea typeface="Genty 1"/>
                <a:cs typeface="Genty 1"/>
                <a:sym typeface="Genty 1"/>
              </a:rPr>
              <a:t>Reception</a:t>
            </a:r>
          </a:p>
        </p:txBody>
      </p:sp>
      <p:sp>
        <p:nvSpPr>
          <p:cNvPr id="15" name="Freeform 15"/>
          <p:cNvSpPr/>
          <p:nvPr/>
        </p:nvSpPr>
        <p:spPr>
          <a:xfrm rot="-5709906" flipH="1">
            <a:off x="8162555" y="598949"/>
            <a:ext cx="2281227" cy="2592303"/>
          </a:xfrm>
          <a:custGeom>
            <a:avLst/>
            <a:gdLst/>
            <a:ahLst/>
            <a:cxnLst/>
            <a:rect l="l" t="t" r="r" b="b"/>
            <a:pathLst>
              <a:path w="2281227" h="2592303">
                <a:moveTo>
                  <a:pt x="2281227" y="0"/>
                </a:moveTo>
                <a:lnTo>
                  <a:pt x="0" y="0"/>
                </a:lnTo>
                <a:lnTo>
                  <a:pt x="0" y="2592304"/>
                </a:lnTo>
                <a:lnTo>
                  <a:pt x="2281227" y="2592304"/>
                </a:lnTo>
                <a:lnTo>
                  <a:pt x="2281227"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6"/>
          <p:cNvGrpSpPr/>
          <p:nvPr/>
        </p:nvGrpSpPr>
        <p:grpSpPr>
          <a:xfrm>
            <a:off x="4593660" y="6914878"/>
            <a:ext cx="9100679" cy="2885591"/>
            <a:chOff x="0" y="0"/>
            <a:chExt cx="12134239" cy="3847454"/>
          </a:xfrm>
        </p:grpSpPr>
        <p:sp>
          <p:nvSpPr>
            <p:cNvPr id="17" name="Freeform 17"/>
            <p:cNvSpPr/>
            <p:nvPr/>
          </p:nvSpPr>
          <p:spPr>
            <a:xfrm rot="3655712">
              <a:off x="9976683" y="1741234"/>
              <a:ext cx="1890647" cy="1722852"/>
            </a:xfrm>
            <a:custGeom>
              <a:avLst/>
              <a:gdLst/>
              <a:ahLst/>
              <a:cxnLst/>
              <a:rect l="l" t="t" r="r" b="b"/>
              <a:pathLst>
                <a:path w="1890647" h="1722852">
                  <a:moveTo>
                    <a:pt x="0" y="0"/>
                  </a:moveTo>
                  <a:lnTo>
                    <a:pt x="1890648" y="0"/>
                  </a:lnTo>
                  <a:lnTo>
                    <a:pt x="1890648" y="1722853"/>
                  </a:lnTo>
                  <a:lnTo>
                    <a:pt x="0" y="17228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1897394">
              <a:off x="9955237" y="271953"/>
              <a:ext cx="1479085" cy="1559919"/>
            </a:xfrm>
            <a:custGeom>
              <a:avLst/>
              <a:gdLst/>
              <a:ahLst/>
              <a:cxnLst/>
              <a:rect l="l" t="t" r="r" b="b"/>
              <a:pathLst>
                <a:path w="1479085" h="1559919">
                  <a:moveTo>
                    <a:pt x="0" y="0"/>
                  </a:moveTo>
                  <a:lnTo>
                    <a:pt x="1479085" y="0"/>
                  </a:lnTo>
                  <a:lnTo>
                    <a:pt x="1479085" y="1559919"/>
                  </a:lnTo>
                  <a:lnTo>
                    <a:pt x="0" y="15599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9330414">
              <a:off x="1192219" y="1711344"/>
              <a:ext cx="1144091" cy="1206617"/>
            </a:xfrm>
            <a:custGeom>
              <a:avLst/>
              <a:gdLst/>
              <a:ahLst/>
              <a:cxnLst/>
              <a:rect l="l" t="t" r="r" b="b"/>
              <a:pathLst>
                <a:path w="1144091" h="1206617">
                  <a:moveTo>
                    <a:pt x="0" y="0"/>
                  </a:moveTo>
                  <a:lnTo>
                    <a:pt x="1144091" y="0"/>
                  </a:lnTo>
                  <a:lnTo>
                    <a:pt x="1144091" y="1206617"/>
                  </a:lnTo>
                  <a:lnTo>
                    <a:pt x="0" y="12066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5327625" flipH="1">
              <a:off x="590801" y="248019"/>
              <a:ext cx="1059915" cy="2219696"/>
            </a:xfrm>
            <a:custGeom>
              <a:avLst/>
              <a:gdLst/>
              <a:ahLst/>
              <a:cxnLst/>
              <a:rect l="l" t="t" r="r" b="b"/>
              <a:pathLst>
                <a:path w="1059915" h="2219696">
                  <a:moveTo>
                    <a:pt x="1059915" y="0"/>
                  </a:moveTo>
                  <a:lnTo>
                    <a:pt x="0" y="0"/>
                  </a:lnTo>
                  <a:lnTo>
                    <a:pt x="0" y="2219696"/>
                  </a:lnTo>
                  <a:lnTo>
                    <a:pt x="1059915" y="2219696"/>
                  </a:lnTo>
                  <a:lnTo>
                    <a:pt x="105991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3070802" y="703812"/>
              <a:ext cx="2099111" cy="1872676"/>
            </a:xfrm>
            <a:custGeom>
              <a:avLst/>
              <a:gdLst/>
              <a:ahLst/>
              <a:cxnLst/>
              <a:rect l="l" t="t" r="r" b="b"/>
              <a:pathLst>
                <a:path w="2099111" h="1872676">
                  <a:moveTo>
                    <a:pt x="0" y="0"/>
                  </a:moveTo>
                  <a:lnTo>
                    <a:pt x="2099111" y="0"/>
                  </a:lnTo>
                  <a:lnTo>
                    <a:pt x="2099111" y="1872676"/>
                  </a:lnTo>
                  <a:lnTo>
                    <a:pt x="0" y="1872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4829153" y="396209"/>
              <a:ext cx="3247908" cy="2704621"/>
            </a:xfrm>
            <a:custGeom>
              <a:avLst/>
              <a:gdLst/>
              <a:ahLst/>
              <a:cxnLst/>
              <a:rect l="l" t="t" r="r" b="b"/>
              <a:pathLst>
                <a:path w="3247908" h="2704621">
                  <a:moveTo>
                    <a:pt x="0" y="0"/>
                  </a:moveTo>
                  <a:lnTo>
                    <a:pt x="3247907" y="0"/>
                  </a:lnTo>
                  <a:lnTo>
                    <a:pt x="3247907" y="2704621"/>
                  </a:lnTo>
                  <a:lnTo>
                    <a:pt x="0" y="2704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rot="548088" flipH="1">
              <a:off x="4467394" y="2048017"/>
              <a:ext cx="1238683" cy="1224748"/>
            </a:xfrm>
            <a:custGeom>
              <a:avLst/>
              <a:gdLst/>
              <a:ahLst/>
              <a:cxnLst/>
              <a:rect l="l" t="t" r="r" b="b"/>
              <a:pathLst>
                <a:path w="1238683" h="1224748">
                  <a:moveTo>
                    <a:pt x="1238682" y="0"/>
                  </a:moveTo>
                  <a:lnTo>
                    <a:pt x="0" y="0"/>
                  </a:lnTo>
                  <a:lnTo>
                    <a:pt x="0" y="1224747"/>
                  </a:lnTo>
                  <a:lnTo>
                    <a:pt x="1238682" y="1224747"/>
                  </a:lnTo>
                  <a:lnTo>
                    <a:pt x="1238682"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Freeform 24"/>
            <p:cNvSpPr/>
            <p:nvPr/>
          </p:nvSpPr>
          <p:spPr>
            <a:xfrm rot="548088" flipH="1">
              <a:off x="9014096" y="912299"/>
              <a:ext cx="1472265" cy="1455702"/>
            </a:xfrm>
            <a:custGeom>
              <a:avLst/>
              <a:gdLst/>
              <a:ahLst/>
              <a:cxnLst/>
              <a:rect l="l" t="t" r="r" b="b"/>
              <a:pathLst>
                <a:path w="1472265" h="1455702">
                  <a:moveTo>
                    <a:pt x="1472265" y="0"/>
                  </a:moveTo>
                  <a:lnTo>
                    <a:pt x="0" y="0"/>
                  </a:lnTo>
                  <a:lnTo>
                    <a:pt x="0" y="1455702"/>
                  </a:lnTo>
                  <a:lnTo>
                    <a:pt x="1472265" y="1455702"/>
                  </a:lnTo>
                  <a:lnTo>
                    <a:pt x="1472265"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rot="2428905" flipH="1">
              <a:off x="7723681" y="739085"/>
              <a:ext cx="1697429" cy="1738724"/>
            </a:xfrm>
            <a:custGeom>
              <a:avLst/>
              <a:gdLst/>
              <a:ahLst/>
              <a:cxnLst/>
              <a:rect l="l" t="t" r="r" b="b"/>
              <a:pathLst>
                <a:path w="1697429" h="1738724">
                  <a:moveTo>
                    <a:pt x="1697429" y="0"/>
                  </a:moveTo>
                  <a:lnTo>
                    <a:pt x="0" y="0"/>
                  </a:lnTo>
                  <a:lnTo>
                    <a:pt x="0" y="1738724"/>
                  </a:lnTo>
                  <a:lnTo>
                    <a:pt x="1697429" y="1738724"/>
                  </a:lnTo>
                  <a:lnTo>
                    <a:pt x="1697429"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rot="-4140013" flipH="1">
              <a:off x="1738742" y="810635"/>
              <a:ext cx="1563713" cy="1595625"/>
            </a:xfrm>
            <a:custGeom>
              <a:avLst/>
              <a:gdLst/>
              <a:ahLst/>
              <a:cxnLst/>
              <a:rect l="l" t="t" r="r" b="b"/>
              <a:pathLst>
                <a:path w="1563713" h="1595625">
                  <a:moveTo>
                    <a:pt x="1563713" y="0"/>
                  </a:moveTo>
                  <a:lnTo>
                    <a:pt x="0" y="0"/>
                  </a:lnTo>
                  <a:lnTo>
                    <a:pt x="0" y="1595625"/>
                  </a:lnTo>
                  <a:lnTo>
                    <a:pt x="1563713" y="1595625"/>
                  </a:lnTo>
                  <a:lnTo>
                    <a:pt x="1563713"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27" name="TextBox 27"/>
          <p:cNvSpPr txBox="1"/>
          <p:nvPr/>
        </p:nvSpPr>
        <p:spPr>
          <a:xfrm>
            <a:off x="4998980" y="5999180"/>
            <a:ext cx="8290040" cy="625040"/>
          </a:xfrm>
          <a:prstGeom prst="rect">
            <a:avLst/>
          </a:prstGeom>
        </p:spPr>
        <p:txBody>
          <a:bodyPr lIns="0" tIns="0" rIns="0" bIns="0" rtlCol="0" anchor="t">
            <a:spAutoFit/>
          </a:bodyPr>
          <a:lstStyle/>
          <a:p>
            <a:pPr algn="ctr">
              <a:lnSpc>
                <a:spcPts val="4387"/>
              </a:lnSpc>
            </a:pPr>
            <a:r>
              <a:rPr lang="en-US" sz="3655" b="1" spc="182">
                <a:solidFill>
                  <a:srgbClr val="19305C"/>
                </a:solidFill>
                <a:latin typeface="Avenir Ultra-Bold"/>
                <a:ea typeface="Avenir Ultra-Bold"/>
                <a:cs typeface="Avenir Ultra-Bold"/>
                <a:sym typeface="Avenir Ultra-Bold"/>
              </a:rPr>
              <a:t>SUNDAY, 11 MAY 2025</a:t>
            </a:r>
          </a:p>
        </p:txBody>
      </p:sp>
      <p:sp>
        <p:nvSpPr>
          <p:cNvPr id="28" name="TextBox 28"/>
          <p:cNvSpPr txBox="1"/>
          <p:nvPr/>
        </p:nvSpPr>
        <p:spPr>
          <a:xfrm>
            <a:off x="4639836" y="6519445"/>
            <a:ext cx="9008328" cy="557358"/>
          </a:xfrm>
          <a:prstGeom prst="rect">
            <a:avLst/>
          </a:prstGeom>
        </p:spPr>
        <p:txBody>
          <a:bodyPr lIns="0" tIns="0" rIns="0" bIns="0" rtlCol="0" anchor="t">
            <a:spAutoFit/>
          </a:bodyPr>
          <a:lstStyle/>
          <a:p>
            <a:pPr marL="0" lvl="0" indent="0" algn="ctr">
              <a:lnSpc>
                <a:spcPts val="4078"/>
              </a:lnSpc>
              <a:spcBef>
                <a:spcPct val="0"/>
              </a:spcBef>
            </a:pPr>
            <a:r>
              <a:rPr lang="en-US" sz="2998" spc="74">
                <a:solidFill>
                  <a:srgbClr val="19305C"/>
                </a:solidFill>
                <a:latin typeface="Avenir Light"/>
                <a:ea typeface="Avenir Light"/>
                <a:cs typeface="Avenir Light"/>
                <a:sym typeface="Avenir Light"/>
              </a:rPr>
              <a:t>18:30-20:00 | </a:t>
            </a:r>
            <a:r>
              <a:rPr lang="en-US" sz="2998" u="none" strike="noStrike" spc="74">
                <a:solidFill>
                  <a:srgbClr val="19305C"/>
                </a:solidFill>
                <a:latin typeface="Avenir Light"/>
                <a:ea typeface="Avenir Light"/>
                <a:cs typeface="Avenir Light"/>
                <a:sym typeface="Avenir Light"/>
              </a:rPr>
              <a:t>Kamehameha Exhibit Hall</a:t>
            </a:r>
          </a:p>
        </p:txBody>
      </p:sp>
      <p:sp>
        <p:nvSpPr>
          <p:cNvPr id="29" name="Freeform 29"/>
          <p:cNvSpPr/>
          <p:nvPr/>
        </p:nvSpPr>
        <p:spPr>
          <a:xfrm rot="-6174900" flipH="1">
            <a:off x="16210407" y="-111512"/>
            <a:ext cx="3777255" cy="5067050"/>
          </a:xfrm>
          <a:custGeom>
            <a:avLst/>
            <a:gdLst/>
            <a:ahLst/>
            <a:cxnLst/>
            <a:rect l="l" t="t" r="r" b="b"/>
            <a:pathLst>
              <a:path w="3777255" h="5067050">
                <a:moveTo>
                  <a:pt x="3777255" y="0"/>
                </a:moveTo>
                <a:lnTo>
                  <a:pt x="0" y="0"/>
                </a:lnTo>
                <a:lnTo>
                  <a:pt x="0" y="5067049"/>
                </a:lnTo>
                <a:lnTo>
                  <a:pt x="3777255" y="5067049"/>
                </a:lnTo>
                <a:lnTo>
                  <a:pt x="3777255"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0" name="Freeform 30"/>
          <p:cNvSpPr/>
          <p:nvPr/>
        </p:nvSpPr>
        <p:spPr>
          <a:xfrm rot="-4649668" flipH="1">
            <a:off x="16241714" y="-1105609"/>
            <a:ext cx="2542859" cy="3411152"/>
          </a:xfrm>
          <a:custGeom>
            <a:avLst/>
            <a:gdLst/>
            <a:ahLst/>
            <a:cxnLst/>
            <a:rect l="l" t="t" r="r" b="b"/>
            <a:pathLst>
              <a:path w="2542859" h="3411152">
                <a:moveTo>
                  <a:pt x="2542859" y="0"/>
                </a:moveTo>
                <a:lnTo>
                  <a:pt x="0" y="0"/>
                </a:lnTo>
                <a:lnTo>
                  <a:pt x="0" y="3411152"/>
                </a:lnTo>
                <a:lnTo>
                  <a:pt x="2542859" y="3411152"/>
                </a:lnTo>
                <a:lnTo>
                  <a:pt x="2542859"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1" name="Freeform 31"/>
          <p:cNvSpPr/>
          <p:nvPr/>
        </p:nvSpPr>
        <p:spPr>
          <a:xfrm rot="-8007366" flipH="1">
            <a:off x="16319734" y="2726845"/>
            <a:ext cx="3362465" cy="4510624"/>
          </a:xfrm>
          <a:custGeom>
            <a:avLst/>
            <a:gdLst/>
            <a:ahLst/>
            <a:cxnLst/>
            <a:rect l="l" t="t" r="r" b="b"/>
            <a:pathLst>
              <a:path w="3362465" h="4510624">
                <a:moveTo>
                  <a:pt x="3362465" y="0"/>
                </a:moveTo>
                <a:lnTo>
                  <a:pt x="0" y="0"/>
                </a:lnTo>
                <a:lnTo>
                  <a:pt x="0" y="4510624"/>
                </a:lnTo>
                <a:lnTo>
                  <a:pt x="3362465" y="4510624"/>
                </a:lnTo>
                <a:lnTo>
                  <a:pt x="3362465"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rot="-1338935" flipV="1">
            <a:off x="-1940460" y="-224371"/>
            <a:ext cx="3945518" cy="5292768"/>
          </a:xfrm>
          <a:custGeom>
            <a:avLst/>
            <a:gdLst/>
            <a:ahLst/>
            <a:cxnLst/>
            <a:rect l="l" t="t" r="r" b="b"/>
            <a:pathLst>
              <a:path w="3945518" h="5292768">
                <a:moveTo>
                  <a:pt x="0" y="5292767"/>
                </a:moveTo>
                <a:lnTo>
                  <a:pt x="3945518" y="5292767"/>
                </a:lnTo>
                <a:lnTo>
                  <a:pt x="3945518" y="0"/>
                </a:lnTo>
                <a:lnTo>
                  <a:pt x="0" y="0"/>
                </a:lnTo>
                <a:lnTo>
                  <a:pt x="0" y="5292767"/>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3" name="Freeform 33"/>
          <p:cNvSpPr/>
          <p:nvPr/>
        </p:nvSpPr>
        <p:spPr>
          <a:xfrm rot="-4370552" flipH="1" flipV="1">
            <a:off x="-1060460" y="6601984"/>
            <a:ext cx="2288740" cy="3070261"/>
          </a:xfrm>
          <a:custGeom>
            <a:avLst/>
            <a:gdLst/>
            <a:ahLst/>
            <a:cxnLst/>
            <a:rect l="l" t="t" r="r" b="b"/>
            <a:pathLst>
              <a:path w="2288740" h="3070261">
                <a:moveTo>
                  <a:pt x="2288740" y="3070261"/>
                </a:moveTo>
                <a:lnTo>
                  <a:pt x="0" y="3070261"/>
                </a:lnTo>
                <a:lnTo>
                  <a:pt x="0" y="0"/>
                </a:lnTo>
                <a:lnTo>
                  <a:pt x="2288740" y="0"/>
                </a:lnTo>
                <a:lnTo>
                  <a:pt x="2288740" y="3070261"/>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rot="-6087091" flipH="1" flipV="1">
            <a:off x="-80870" y="-1253062"/>
            <a:ext cx="2840211" cy="3810039"/>
          </a:xfrm>
          <a:custGeom>
            <a:avLst/>
            <a:gdLst/>
            <a:ahLst/>
            <a:cxnLst/>
            <a:rect l="l" t="t" r="r" b="b"/>
            <a:pathLst>
              <a:path w="2840211" h="3810039">
                <a:moveTo>
                  <a:pt x="2840210" y="3810038"/>
                </a:moveTo>
                <a:lnTo>
                  <a:pt x="0" y="3810038"/>
                </a:lnTo>
                <a:lnTo>
                  <a:pt x="0" y="0"/>
                </a:lnTo>
                <a:lnTo>
                  <a:pt x="2840210" y="0"/>
                </a:lnTo>
                <a:lnTo>
                  <a:pt x="2840210" y="3810038"/>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rot="-316954" flipV="1">
            <a:off x="-1603288" y="2816888"/>
            <a:ext cx="3842294" cy="5154297"/>
          </a:xfrm>
          <a:custGeom>
            <a:avLst/>
            <a:gdLst/>
            <a:ahLst/>
            <a:cxnLst/>
            <a:rect l="l" t="t" r="r" b="b"/>
            <a:pathLst>
              <a:path w="3842294" h="5154297">
                <a:moveTo>
                  <a:pt x="0" y="5154296"/>
                </a:moveTo>
                <a:lnTo>
                  <a:pt x="3842294" y="5154296"/>
                </a:lnTo>
                <a:lnTo>
                  <a:pt x="3842294" y="0"/>
                </a:lnTo>
                <a:lnTo>
                  <a:pt x="0" y="0"/>
                </a:lnTo>
                <a:lnTo>
                  <a:pt x="0" y="5154296"/>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6" name="Freeform 36"/>
          <p:cNvSpPr/>
          <p:nvPr/>
        </p:nvSpPr>
        <p:spPr>
          <a:xfrm rot="-7555887" flipH="1">
            <a:off x="16865333" y="5975909"/>
            <a:ext cx="2542859" cy="3411152"/>
          </a:xfrm>
          <a:custGeom>
            <a:avLst/>
            <a:gdLst/>
            <a:ahLst/>
            <a:cxnLst/>
            <a:rect l="l" t="t" r="r" b="b"/>
            <a:pathLst>
              <a:path w="2542859" h="3411152">
                <a:moveTo>
                  <a:pt x="2542859" y="0"/>
                </a:moveTo>
                <a:lnTo>
                  <a:pt x="0" y="0"/>
                </a:lnTo>
                <a:lnTo>
                  <a:pt x="0" y="3411152"/>
                </a:lnTo>
                <a:lnTo>
                  <a:pt x="2542859" y="3411152"/>
                </a:lnTo>
                <a:lnTo>
                  <a:pt x="2542859" y="0"/>
                </a:lnTo>
                <a:close/>
              </a:path>
            </a:pathLst>
          </a:custGeom>
          <a:blipFill>
            <a:blip r:embed="rId21">
              <a:extLst>
                <a:ext uri="{96DAC541-7B7A-43D3-8B79-37D633B846F1}">
                  <asvg:svgBlip xmlns:asvg="http://schemas.microsoft.com/office/drawing/2016/SVG/main" r:embed="rId22"/>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7207-07B1-2CB4-949F-045BCFE6C1E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E16697F-7713-4119-9F67-3D43FFEA9C44}"/>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7140212D-034E-5197-EB76-826A73A7FB71}"/>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1ED631F1-0451-097C-A846-BA0213B7E7D3}"/>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1604DC7A-4D8A-5787-C909-01FF581663FB}"/>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9B5FDF41-C583-C11E-7071-B40D39FCE4D5}"/>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87B874E5-155C-F518-A56E-380566791114}"/>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3B69E40F-1268-CDF8-9119-2A2CC6247B5B}"/>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FFFCA64F-5024-FF16-1A42-33169803A8CA}"/>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537FD6E8-959D-6D35-1EBA-B306DDB896D6}"/>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D5717A2A-6F0C-6750-3E9B-779FAB04703C}"/>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6326D023-5744-86B7-2363-40894CBAFC63}"/>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39141FE3-FE77-7470-7C09-E86742CD784A}"/>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BF98A4A1-7434-E457-83E7-E04286A1B022}"/>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135CCD49-6367-A1F0-8B7B-F4C1E807B932}"/>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37FCF2C3-DF1D-742A-2E84-13FDA6D2A6A3}"/>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8B858317-60DD-9BD5-D69B-A3F806BC63E3}"/>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DCDA6D0E-35EA-614C-47BB-EBD811B06A0A}"/>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A476874B-C318-DED9-4F5B-987C54011E4C}"/>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DAD71AC8-21C2-297A-61CC-DD0C8477A5BE}"/>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D5CC33A8-A8DB-92F0-ED1F-9DCB277734F0}"/>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960280E1-FF26-368B-279B-049330A6F3F0}"/>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23F0F7E2-F05D-9BF6-A28D-B957EC64D42A}"/>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8C8D09F9-C868-A3F6-5A9D-7F315856E5B6}"/>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Opening Reception</a:t>
            </a:r>
          </a:p>
        </p:txBody>
      </p:sp>
      <p:sp>
        <p:nvSpPr>
          <p:cNvPr id="34" name="Textfeld 33">
            <a:extLst>
              <a:ext uri="{FF2B5EF4-FFF2-40B4-BE49-F238E27FC236}">
                <a16:creationId xmlns:a16="http://schemas.microsoft.com/office/drawing/2014/main" id="{049D615A-C4F3-5AAC-1A98-9F0F0754A1B3}"/>
              </a:ext>
            </a:extLst>
          </p:cNvPr>
          <p:cNvSpPr txBox="1"/>
          <p:nvPr/>
        </p:nvSpPr>
        <p:spPr>
          <a:xfrm>
            <a:off x="2362200" y="3290219"/>
            <a:ext cx="7620000" cy="5632311"/>
          </a:xfrm>
          <a:prstGeom prst="rect">
            <a:avLst/>
          </a:prstGeom>
          <a:noFill/>
        </p:spPr>
        <p:txBody>
          <a:bodyPr wrap="square">
            <a:spAutoFit/>
          </a:bodyPr>
          <a:lstStyle/>
          <a:p>
            <a:pPr marL="457200" indent="-457200">
              <a:buFont typeface="Arial" panose="020B0604020202020204" pitchFamily="34" charset="0"/>
              <a:buChar char="•"/>
            </a:pPr>
            <a:r>
              <a:rPr lang="en-US" sz="4000" dirty="0">
                <a:solidFill>
                  <a:srgbClr val="19305C"/>
                </a:solidFill>
                <a:latin typeface="Avenir" panose="020B0604020202020204" charset="0"/>
              </a:rPr>
              <a:t>After the Mansfield Lecture in the Exhibition Hall</a:t>
            </a:r>
          </a:p>
          <a:p>
            <a:pPr marL="457200" indent="-457200">
              <a:buFont typeface="Arial" panose="020B0604020202020204" pitchFamily="34" charset="0"/>
              <a:buChar char="•"/>
            </a:pPr>
            <a:r>
              <a:rPr lang="en-US" sz="4000" dirty="0">
                <a:solidFill>
                  <a:srgbClr val="19305C"/>
                </a:solidFill>
                <a:latin typeface="Avenir" panose="020B0604020202020204" charset="0"/>
              </a:rPr>
              <a:t>Official Opening of the industry exhibition</a:t>
            </a:r>
          </a:p>
          <a:p>
            <a:pPr marL="457200" indent="-457200">
              <a:buFont typeface="Arial" panose="020B0604020202020204" pitchFamily="34" charset="0"/>
              <a:buChar char="•"/>
            </a:pPr>
            <a:r>
              <a:rPr lang="en-US" sz="4000" dirty="0">
                <a:solidFill>
                  <a:srgbClr val="19305C"/>
                </a:solidFill>
                <a:latin typeface="Avenir" panose="020B0604020202020204" charset="0"/>
              </a:rPr>
              <a:t>Food and one complimentary drink</a:t>
            </a:r>
          </a:p>
          <a:p>
            <a:pPr marL="457200" indent="-457200">
              <a:buFont typeface="Arial" panose="020B0604020202020204" pitchFamily="34" charset="0"/>
              <a:buChar char="•"/>
            </a:pPr>
            <a:r>
              <a:rPr lang="en-US" sz="4000" dirty="0">
                <a:solidFill>
                  <a:srgbClr val="19305C"/>
                </a:solidFill>
                <a:latin typeface="Avenir" panose="020B0604020202020204" charset="0"/>
              </a:rPr>
              <a:t>Meet people, meet the industry, get to know each other</a:t>
            </a:r>
          </a:p>
        </p:txBody>
      </p:sp>
      <p:pic>
        <p:nvPicPr>
          <p:cNvPr id="31" name="Picture 4">
            <a:extLst>
              <a:ext uri="{FF2B5EF4-FFF2-40B4-BE49-F238E27FC236}">
                <a16:creationId xmlns:a16="http://schemas.microsoft.com/office/drawing/2014/main" id="{4104D8B1-14FD-D9E4-48ED-C2E5236625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796" y="3405356"/>
            <a:ext cx="8077200" cy="6057900"/>
          </a:xfrm>
          <a:prstGeom prst="rect">
            <a:avLst/>
          </a:prstGeom>
        </p:spPr>
      </p:pic>
      <p:sp>
        <p:nvSpPr>
          <p:cNvPr id="32" name="Textfeld 31">
            <a:extLst>
              <a:ext uri="{FF2B5EF4-FFF2-40B4-BE49-F238E27FC236}">
                <a16:creationId xmlns:a16="http://schemas.microsoft.com/office/drawing/2014/main" id="{7DAD27F7-6147-3A5A-8B69-B76F2ED7D9A6}"/>
              </a:ext>
            </a:extLst>
          </p:cNvPr>
          <p:cNvSpPr txBox="1"/>
          <p:nvPr/>
        </p:nvSpPr>
        <p:spPr>
          <a:xfrm rot="21124113">
            <a:off x="15472663" y="5470546"/>
            <a:ext cx="906274" cy="215444"/>
          </a:xfrm>
          <a:prstGeom prst="rect">
            <a:avLst/>
          </a:prstGeom>
          <a:solidFill>
            <a:schemeClr val="bg2"/>
          </a:solidFill>
        </p:spPr>
        <p:txBody>
          <a:bodyPr wrap="square" rtlCol="0">
            <a:spAutoFit/>
          </a:bodyPr>
          <a:lstStyle/>
          <a:p>
            <a:pPr algn="ctr"/>
            <a:r>
              <a:rPr lang="de-DE" sz="800" dirty="0">
                <a:solidFill>
                  <a:schemeClr val="bg2">
                    <a:lumMod val="50000"/>
                  </a:schemeClr>
                </a:solidFill>
              </a:rPr>
              <a:t>ALOHA</a:t>
            </a:r>
          </a:p>
        </p:txBody>
      </p:sp>
    </p:spTree>
    <p:extLst>
      <p:ext uri="{BB962C8B-B14F-4D97-AF65-F5344CB8AC3E}">
        <p14:creationId xmlns:p14="http://schemas.microsoft.com/office/powerpoint/2010/main" val="1780723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359"/>
            <a:ext cx="9055253" cy="10348831"/>
          </a:xfrm>
          <a:custGeom>
            <a:avLst/>
            <a:gdLst/>
            <a:ahLst/>
            <a:cxnLst/>
            <a:rect l="l" t="t" r="r" b="b"/>
            <a:pathLst>
              <a:path w="9055253" h="10348831">
                <a:moveTo>
                  <a:pt x="0" y="0"/>
                </a:moveTo>
                <a:lnTo>
                  <a:pt x="9055253" y="0"/>
                </a:lnTo>
                <a:lnTo>
                  <a:pt x="9055253" y="10348831"/>
                </a:lnTo>
                <a:lnTo>
                  <a:pt x="0" y="10348831"/>
                </a:lnTo>
                <a:lnTo>
                  <a:pt x="0" y="0"/>
                </a:lnTo>
                <a:close/>
              </a:path>
            </a:pathLst>
          </a:custGeom>
          <a:blipFill>
            <a:blip r:embed="rId2"/>
            <a:stretch>
              <a:fillRect l="-26765"/>
            </a:stretch>
          </a:blipFill>
        </p:spPr>
      </p:sp>
      <p:grpSp>
        <p:nvGrpSpPr>
          <p:cNvPr id="3" name="Group 3"/>
          <p:cNvGrpSpPr/>
          <p:nvPr/>
        </p:nvGrpSpPr>
        <p:grpSpPr>
          <a:xfrm rot="9772210">
            <a:off x="8129816" y="-3998214"/>
            <a:ext cx="17149464" cy="19497718"/>
            <a:chOff x="0" y="0"/>
            <a:chExt cx="1727700" cy="1964271"/>
          </a:xfrm>
        </p:grpSpPr>
        <p:sp>
          <p:nvSpPr>
            <p:cNvPr id="4" name="Freeform 4"/>
            <p:cNvSpPr/>
            <p:nvPr/>
          </p:nvSpPr>
          <p:spPr>
            <a:xfrm>
              <a:off x="0" y="0"/>
              <a:ext cx="1727700" cy="1964271"/>
            </a:xfrm>
            <a:custGeom>
              <a:avLst/>
              <a:gdLst/>
              <a:ahLst/>
              <a:cxnLst/>
              <a:rect l="l" t="t" r="r" b="b"/>
              <a:pathLst>
                <a:path w="1727700" h="1964271">
                  <a:moveTo>
                    <a:pt x="0" y="0"/>
                  </a:moveTo>
                  <a:lnTo>
                    <a:pt x="1727700" y="0"/>
                  </a:lnTo>
                  <a:lnTo>
                    <a:pt x="1727700" y="1964271"/>
                  </a:lnTo>
                  <a:lnTo>
                    <a:pt x="0" y="1964271"/>
                  </a:lnTo>
                  <a:close/>
                </a:path>
              </a:pathLst>
            </a:custGeom>
            <a:gradFill rotWithShape="1">
              <a:gsLst>
                <a:gs pos="0">
                  <a:srgbClr val="A0DAFF">
                    <a:alpha val="100000"/>
                  </a:srgbClr>
                </a:gs>
                <a:gs pos="50000">
                  <a:srgbClr val="4D7FD4">
                    <a:alpha val="100000"/>
                  </a:srgbClr>
                </a:gs>
                <a:gs pos="100000">
                  <a:srgbClr val="19305C">
                    <a:alpha val="100000"/>
                  </a:srgbClr>
                </a:gs>
              </a:gsLst>
              <a:lin ang="0"/>
            </a:gradFill>
            <a:ln cap="sq">
              <a:noFill/>
              <a:prstDash val="solid"/>
              <a:miter/>
            </a:ln>
          </p:spPr>
        </p:sp>
        <p:sp>
          <p:nvSpPr>
            <p:cNvPr id="5" name="TextBox 5"/>
            <p:cNvSpPr txBox="1"/>
            <p:nvPr/>
          </p:nvSpPr>
          <p:spPr>
            <a:xfrm>
              <a:off x="0" y="0"/>
              <a:ext cx="1727700" cy="1964271"/>
            </a:xfrm>
            <a:prstGeom prst="rect">
              <a:avLst/>
            </a:prstGeom>
          </p:spPr>
          <p:txBody>
            <a:bodyPr lIns="9078" tIns="9078" rIns="9078" bIns="9078" rtlCol="0" anchor="ctr"/>
            <a:lstStyle/>
            <a:p>
              <a:pPr marL="0" lvl="0" indent="0" algn="ctr">
                <a:lnSpc>
                  <a:spcPts val="8"/>
                </a:lnSpc>
                <a:spcBef>
                  <a:spcPct val="0"/>
                </a:spcBef>
              </a:pPr>
              <a:endParaRPr/>
            </a:p>
          </p:txBody>
        </p:sp>
      </p:grpSp>
      <p:grpSp>
        <p:nvGrpSpPr>
          <p:cNvPr id="6" name="Group 6"/>
          <p:cNvGrpSpPr/>
          <p:nvPr/>
        </p:nvGrpSpPr>
        <p:grpSpPr>
          <a:xfrm rot="4365154">
            <a:off x="2088376" y="5103192"/>
            <a:ext cx="11072014" cy="152687"/>
            <a:chOff x="0" y="0"/>
            <a:chExt cx="1184570" cy="16336"/>
          </a:xfrm>
        </p:grpSpPr>
        <p:sp>
          <p:nvSpPr>
            <p:cNvPr id="7" name="Freeform 7"/>
            <p:cNvSpPr/>
            <p:nvPr/>
          </p:nvSpPr>
          <p:spPr>
            <a:xfrm>
              <a:off x="0" y="0"/>
              <a:ext cx="1184570" cy="16336"/>
            </a:xfrm>
            <a:custGeom>
              <a:avLst/>
              <a:gdLst/>
              <a:ahLst/>
              <a:cxnLst/>
              <a:rect l="l" t="t" r="r" b="b"/>
              <a:pathLst>
                <a:path w="1184570" h="16336">
                  <a:moveTo>
                    <a:pt x="0" y="0"/>
                  </a:moveTo>
                  <a:lnTo>
                    <a:pt x="1184570" y="0"/>
                  </a:lnTo>
                  <a:lnTo>
                    <a:pt x="1184570" y="16336"/>
                  </a:lnTo>
                  <a:lnTo>
                    <a:pt x="0" y="16336"/>
                  </a:lnTo>
                  <a:close/>
                </a:path>
              </a:pathLst>
            </a:custGeom>
            <a:gradFill rotWithShape="1">
              <a:gsLst>
                <a:gs pos="0">
                  <a:srgbClr val="0055D4">
                    <a:alpha val="100000"/>
                  </a:srgbClr>
                </a:gs>
                <a:gs pos="50000">
                  <a:srgbClr val="40CDC8">
                    <a:alpha val="100000"/>
                  </a:srgbClr>
                </a:gs>
                <a:gs pos="100000">
                  <a:srgbClr val="FF7C4B">
                    <a:alpha val="100000"/>
                  </a:srgbClr>
                </a:gs>
              </a:gsLst>
              <a:lin ang="0"/>
            </a:gradFill>
          </p:spPr>
        </p:sp>
        <p:sp>
          <p:nvSpPr>
            <p:cNvPr id="8" name="TextBox 8"/>
            <p:cNvSpPr txBox="1"/>
            <p:nvPr/>
          </p:nvSpPr>
          <p:spPr>
            <a:xfrm>
              <a:off x="0" y="-19050"/>
              <a:ext cx="1184570" cy="35386"/>
            </a:xfrm>
            <a:prstGeom prst="rect">
              <a:avLst/>
            </a:prstGeom>
          </p:spPr>
          <p:txBody>
            <a:bodyPr lIns="9078" tIns="9078" rIns="9078" bIns="9078" rtlCol="0" anchor="ctr"/>
            <a:lstStyle/>
            <a:p>
              <a:pPr algn="ctr">
                <a:lnSpc>
                  <a:spcPts val="475"/>
                </a:lnSpc>
              </a:pPr>
              <a:endParaRPr/>
            </a:p>
          </p:txBody>
        </p:sp>
      </p:grpSp>
      <p:sp>
        <p:nvSpPr>
          <p:cNvPr id="9" name="Freeform 9"/>
          <p:cNvSpPr/>
          <p:nvPr/>
        </p:nvSpPr>
        <p:spPr>
          <a:xfrm rot="-5621075" flipV="1">
            <a:off x="13829560" y="1695925"/>
            <a:ext cx="3782558" cy="4250065"/>
          </a:xfrm>
          <a:custGeom>
            <a:avLst/>
            <a:gdLst/>
            <a:ahLst/>
            <a:cxnLst/>
            <a:rect l="l" t="t" r="r" b="b"/>
            <a:pathLst>
              <a:path w="3782558" h="4250065">
                <a:moveTo>
                  <a:pt x="0" y="4250066"/>
                </a:moveTo>
                <a:lnTo>
                  <a:pt x="3782558" y="4250066"/>
                </a:lnTo>
                <a:lnTo>
                  <a:pt x="3782558" y="0"/>
                </a:lnTo>
                <a:lnTo>
                  <a:pt x="0" y="0"/>
                </a:lnTo>
                <a:lnTo>
                  <a:pt x="0" y="425006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AutoShape 10"/>
          <p:cNvSpPr/>
          <p:nvPr/>
        </p:nvSpPr>
        <p:spPr>
          <a:xfrm>
            <a:off x="8818993" y="7891084"/>
            <a:ext cx="9620492" cy="0"/>
          </a:xfrm>
          <a:prstGeom prst="line">
            <a:avLst/>
          </a:prstGeom>
          <a:ln w="66675" cap="flat">
            <a:gradFill>
              <a:gsLst>
                <a:gs pos="0">
                  <a:srgbClr val="0055D4">
                    <a:alpha val="100000"/>
                  </a:srgbClr>
                </a:gs>
                <a:gs pos="50000">
                  <a:srgbClr val="40CDC8">
                    <a:alpha val="100000"/>
                  </a:srgbClr>
                </a:gs>
                <a:gs pos="100000">
                  <a:srgbClr val="FF7C4B">
                    <a:alpha val="100000"/>
                  </a:srgbClr>
                </a:gs>
              </a:gsLst>
              <a:lin ang="0"/>
            </a:gradFill>
            <a:prstDash val="solid"/>
            <a:headEnd type="none" w="sm" len="sm"/>
            <a:tailEnd type="none" w="sm" len="sm"/>
          </a:ln>
        </p:spPr>
      </p:sp>
      <p:sp>
        <p:nvSpPr>
          <p:cNvPr id="11" name="TextBox 11"/>
          <p:cNvSpPr txBox="1"/>
          <p:nvPr/>
        </p:nvSpPr>
        <p:spPr>
          <a:xfrm>
            <a:off x="8608122" y="6092541"/>
            <a:ext cx="9197034" cy="1689011"/>
          </a:xfrm>
          <a:prstGeom prst="rect">
            <a:avLst/>
          </a:prstGeom>
        </p:spPr>
        <p:txBody>
          <a:bodyPr lIns="0" tIns="0" rIns="0" bIns="0" rtlCol="0" anchor="t">
            <a:spAutoFit/>
          </a:bodyPr>
          <a:lstStyle/>
          <a:p>
            <a:pPr algn="r">
              <a:lnSpc>
                <a:spcPts val="8511"/>
              </a:lnSpc>
            </a:pPr>
            <a:r>
              <a:rPr lang="en-US" sz="8866">
                <a:solidFill>
                  <a:srgbClr val="FFFFFF"/>
                </a:solidFill>
                <a:latin typeface="Avenir"/>
                <a:ea typeface="Avenir"/>
                <a:cs typeface="Avenir"/>
                <a:sym typeface="Avenir"/>
              </a:rPr>
              <a:t>ISMRM &amp; ISMRT</a:t>
            </a:r>
          </a:p>
          <a:p>
            <a:pPr algn="r">
              <a:lnSpc>
                <a:spcPts val="3549"/>
              </a:lnSpc>
            </a:pPr>
            <a:r>
              <a:rPr lang="en-US" sz="3697" b="1" spc="369">
                <a:solidFill>
                  <a:srgbClr val="FFFFFF"/>
                </a:solidFill>
                <a:latin typeface="Avenir Bold"/>
                <a:ea typeface="Avenir Bold"/>
                <a:cs typeface="Avenir Bold"/>
                <a:sym typeface="Avenir Bold"/>
              </a:rPr>
              <a:t>ANNUAL MEETING &amp; EXHIBITION</a:t>
            </a:r>
          </a:p>
        </p:txBody>
      </p:sp>
      <p:sp>
        <p:nvSpPr>
          <p:cNvPr id="12" name="TextBox 12"/>
          <p:cNvSpPr txBox="1"/>
          <p:nvPr/>
        </p:nvSpPr>
        <p:spPr>
          <a:xfrm>
            <a:off x="10364598" y="8712652"/>
            <a:ext cx="7695795" cy="876917"/>
          </a:xfrm>
          <a:prstGeom prst="rect">
            <a:avLst/>
          </a:prstGeom>
        </p:spPr>
        <p:txBody>
          <a:bodyPr lIns="0" tIns="0" rIns="0" bIns="0" rtlCol="0" anchor="t">
            <a:spAutoFit/>
          </a:bodyPr>
          <a:lstStyle/>
          <a:p>
            <a:pPr algn="ctr">
              <a:lnSpc>
                <a:spcPts val="7273"/>
              </a:lnSpc>
            </a:pPr>
            <a:r>
              <a:rPr lang="en-US" sz="5195">
                <a:solidFill>
                  <a:srgbClr val="FFFFFF"/>
                </a:solidFill>
                <a:latin typeface="Feeling Passionate"/>
                <a:ea typeface="Feeling Passionate"/>
                <a:cs typeface="Feeling Passionate"/>
                <a:sym typeface="Feeling Passionate"/>
              </a:rPr>
              <a:t>Honolulu, Hawai’i, USA</a:t>
            </a:r>
          </a:p>
        </p:txBody>
      </p:sp>
      <p:sp>
        <p:nvSpPr>
          <p:cNvPr id="13" name="TextBox 13"/>
          <p:cNvSpPr txBox="1"/>
          <p:nvPr/>
        </p:nvSpPr>
        <p:spPr>
          <a:xfrm>
            <a:off x="9152161" y="8163728"/>
            <a:ext cx="8652994" cy="537825"/>
          </a:xfrm>
          <a:prstGeom prst="rect">
            <a:avLst/>
          </a:prstGeom>
        </p:spPr>
        <p:txBody>
          <a:bodyPr lIns="0" tIns="0" rIns="0" bIns="0" rtlCol="0" anchor="t">
            <a:spAutoFit/>
          </a:bodyPr>
          <a:lstStyle/>
          <a:p>
            <a:pPr algn="r">
              <a:lnSpc>
                <a:spcPts val="3559"/>
              </a:lnSpc>
            </a:pPr>
            <a:r>
              <a:rPr lang="en-US" sz="3707" spc="185">
                <a:solidFill>
                  <a:srgbClr val="FFFFFF"/>
                </a:solidFill>
                <a:latin typeface="Avenir Light"/>
                <a:ea typeface="Avenir Light"/>
                <a:cs typeface="Avenir Light"/>
                <a:sym typeface="Avenir Light"/>
              </a:rPr>
              <a:t>10-15 MAY</a:t>
            </a:r>
            <a:r>
              <a:rPr lang="en-US" sz="3707" b="1" spc="185">
                <a:solidFill>
                  <a:srgbClr val="FFFFFF"/>
                </a:solidFill>
                <a:latin typeface="Avenir Ultra-Bold"/>
                <a:ea typeface="Avenir Ultra-Bold"/>
                <a:cs typeface="Avenir Ultra-Bold"/>
                <a:sym typeface="Avenir Ultra-Bold"/>
              </a:rPr>
              <a:t> 2025</a:t>
            </a:r>
          </a:p>
        </p:txBody>
      </p:sp>
      <p:sp>
        <p:nvSpPr>
          <p:cNvPr id="14" name="TextBox 14"/>
          <p:cNvSpPr txBox="1"/>
          <p:nvPr/>
        </p:nvSpPr>
        <p:spPr>
          <a:xfrm>
            <a:off x="7171263" y="505241"/>
            <a:ext cx="10633892" cy="2565579"/>
          </a:xfrm>
          <a:prstGeom prst="rect">
            <a:avLst/>
          </a:prstGeom>
        </p:spPr>
        <p:txBody>
          <a:bodyPr lIns="0" tIns="0" rIns="0" bIns="0" rtlCol="0" anchor="t">
            <a:spAutoFit/>
          </a:bodyPr>
          <a:lstStyle/>
          <a:p>
            <a:pPr algn="l">
              <a:lnSpc>
                <a:spcPts val="9275"/>
              </a:lnSpc>
            </a:pPr>
            <a:r>
              <a:rPr lang="en-US" sz="9368" i="1" spc="-93">
                <a:solidFill>
                  <a:srgbClr val="FFFFFF"/>
                </a:solidFill>
                <a:latin typeface="Avenir Light Italics"/>
                <a:ea typeface="Avenir Light Italics"/>
                <a:cs typeface="Avenir Light Italics"/>
                <a:sym typeface="Avenir Light Italics"/>
              </a:rPr>
              <a:t>Towards a Healthier</a:t>
            </a:r>
          </a:p>
          <a:p>
            <a:pPr algn="l">
              <a:lnSpc>
                <a:spcPts val="9275"/>
              </a:lnSpc>
            </a:pPr>
            <a:r>
              <a:rPr lang="en-US" sz="9368" i="1" spc="-93">
                <a:solidFill>
                  <a:srgbClr val="FFFFFF"/>
                </a:solidFill>
                <a:latin typeface="Avenir Light Italics"/>
                <a:ea typeface="Avenir Light Italics"/>
                <a:cs typeface="Avenir Light Italics"/>
                <a:sym typeface="Avenir Light Italics"/>
              </a:rPr>
              <a:t>  Footprint </a:t>
            </a:r>
          </a:p>
        </p:txBody>
      </p:sp>
    </p:spTree>
    <p:extLst>
      <p:ext uri="{BB962C8B-B14F-4D97-AF65-F5344CB8AC3E}">
        <p14:creationId xmlns:p14="http://schemas.microsoft.com/office/powerpoint/2010/main" val="656133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FF13C-F5F6-22ED-ECA6-39CC58EC8EA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D807D9D-E8A3-090C-86BB-40F7C45D3BE3}"/>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CF75DA5D-B843-5712-BEB1-7EBE310589F1}"/>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30275A6E-E4AF-228E-81C6-F82BC3C91576}"/>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607A4AE3-59DD-C9C3-07CE-0FBA19A48EFB}"/>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098143EE-1332-9C95-F02D-188A8E5CDE73}"/>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B12CE156-E423-E049-A1A4-2158B5F8AC13}"/>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8F251AB4-9C70-FEBF-BC68-FA111EDC1607}"/>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8A2284ED-BEF6-6B8D-AC85-17CCAF1507B6}"/>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F77C9433-68F7-DE3A-3523-C1B0EE87B61C}"/>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B400F459-BC00-26D2-0038-C18E90BDAE47}"/>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9280DB30-81FA-B411-6254-33C055587C4F}"/>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371AF1FC-9600-1E6D-941F-38BC1062C62D}"/>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E8D8957A-38C6-3B89-F2B1-EA7BECB204E8}"/>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08F65886-BCBB-92B1-3005-EA24359F9EE0}"/>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89901018-DA1E-9ADD-B8FE-7E54EB197563}"/>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B56CB40E-C81A-5F30-AAA5-FB3050A7A482}"/>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452169BB-6D8E-E98A-EBC2-77DB35DA9099}"/>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681FD1A3-072D-5AAE-4246-D3B06D14F399}"/>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934D355E-35D6-C002-6F9B-682235696371}"/>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ED6442CB-DF2A-5EC8-0685-CEC21D7E3B45}"/>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835472E3-B36C-A99A-BB9B-15659E977109}"/>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632ED974-D558-7B2B-1F19-4FD67C1896AC}"/>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DB3F09F9-D2D7-D8AC-FF86-6FD368CC14B9}"/>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It is not all party and food</a:t>
            </a:r>
          </a:p>
        </p:txBody>
      </p:sp>
      <p:sp>
        <p:nvSpPr>
          <p:cNvPr id="31" name="TextBox 5">
            <a:extLst>
              <a:ext uri="{FF2B5EF4-FFF2-40B4-BE49-F238E27FC236}">
                <a16:creationId xmlns:a16="http://schemas.microsoft.com/office/drawing/2014/main" id="{01CB40B1-E813-AEA8-7281-54BCB215D7A2}"/>
              </a:ext>
            </a:extLst>
          </p:cNvPr>
          <p:cNvSpPr txBox="1"/>
          <p:nvPr/>
        </p:nvSpPr>
        <p:spPr>
          <a:xfrm>
            <a:off x="2316799" y="2929647"/>
            <a:ext cx="4031233" cy="1200329"/>
          </a:xfrm>
          <a:prstGeom prst="rect">
            <a:avLst/>
          </a:prstGeom>
          <a:noFill/>
        </p:spPr>
        <p:txBody>
          <a:bodyPr wrap="none" rtlCol="0">
            <a:spAutoFit/>
          </a:bodyPr>
          <a:lstStyle/>
          <a:p>
            <a:pPr algn="ctr"/>
            <a:r>
              <a:rPr lang="de-DE" sz="2400" b="1" dirty="0">
                <a:solidFill>
                  <a:srgbClr val="19305C"/>
                </a:solidFill>
              </a:rPr>
              <a:t>Sunrise Sessions</a:t>
            </a:r>
          </a:p>
          <a:p>
            <a:pPr algn="ctr"/>
            <a:r>
              <a:rPr lang="de-DE" sz="2400" b="1" dirty="0">
                <a:solidFill>
                  <a:srgbClr val="19305C"/>
                </a:solidFill>
              </a:rPr>
              <a:t>Monday, Tuesday, Wednesday</a:t>
            </a:r>
          </a:p>
          <a:p>
            <a:pPr algn="ctr"/>
            <a:r>
              <a:rPr lang="de-DE" sz="2400" b="1" dirty="0">
                <a:solidFill>
                  <a:srgbClr val="19305C"/>
                </a:solidFill>
              </a:rPr>
              <a:t>7:00-8:00</a:t>
            </a:r>
          </a:p>
        </p:txBody>
      </p:sp>
      <p:sp>
        <p:nvSpPr>
          <p:cNvPr id="33" name="TextBox 10">
            <a:extLst>
              <a:ext uri="{FF2B5EF4-FFF2-40B4-BE49-F238E27FC236}">
                <a16:creationId xmlns:a16="http://schemas.microsoft.com/office/drawing/2014/main" id="{2A41DB54-387E-A49C-F49C-BA254D28780B}"/>
              </a:ext>
            </a:extLst>
          </p:cNvPr>
          <p:cNvSpPr txBox="1"/>
          <p:nvPr/>
        </p:nvSpPr>
        <p:spPr>
          <a:xfrm>
            <a:off x="8235654" y="3114314"/>
            <a:ext cx="1606529" cy="830997"/>
          </a:xfrm>
          <a:prstGeom prst="rect">
            <a:avLst/>
          </a:prstGeom>
          <a:noFill/>
        </p:spPr>
        <p:txBody>
          <a:bodyPr wrap="none" rtlCol="0">
            <a:spAutoFit/>
          </a:bodyPr>
          <a:lstStyle/>
          <a:p>
            <a:pPr algn="ctr"/>
            <a:r>
              <a:rPr lang="de-DE" sz="2400" b="1" dirty="0">
                <a:solidFill>
                  <a:srgbClr val="19305C"/>
                </a:solidFill>
              </a:rPr>
              <a:t>Monday</a:t>
            </a:r>
          </a:p>
          <a:p>
            <a:pPr algn="ctr"/>
            <a:r>
              <a:rPr lang="de-DE" sz="2400" b="1" dirty="0">
                <a:solidFill>
                  <a:srgbClr val="19305C"/>
                </a:solidFill>
              </a:rPr>
              <a:t> 8:15-10:15</a:t>
            </a:r>
          </a:p>
        </p:txBody>
      </p:sp>
      <p:pic>
        <p:nvPicPr>
          <p:cNvPr id="35" name="Picture 13">
            <a:extLst>
              <a:ext uri="{FF2B5EF4-FFF2-40B4-BE49-F238E27FC236}">
                <a16:creationId xmlns:a16="http://schemas.microsoft.com/office/drawing/2014/main" id="{2F400F93-2AD6-41A8-6E0E-E8BCAB38D1E4}"/>
              </a:ext>
            </a:extLst>
          </p:cNvPr>
          <p:cNvPicPr>
            <a:picLocks noChangeAspect="1"/>
          </p:cNvPicPr>
          <p:nvPr/>
        </p:nvPicPr>
        <p:blipFill>
          <a:blip r:embed="rId7"/>
          <a:stretch>
            <a:fillRect/>
          </a:stretch>
        </p:blipFill>
        <p:spPr>
          <a:xfrm>
            <a:off x="6712474" y="4607443"/>
            <a:ext cx="5236128" cy="3966764"/>
          </a:xfrm>
          <a:prstGeom prst="rect">
            <a:avLst/>
          </a:prstGeom>
        </p:spPr>
      </p:pic>
      <p:sp>
        <p:nvSpPr>
          <p:cNvPr id="37" name="TextBox 14">
            <a:extLst>
              <a:ext uri="{FF2B5EF4-FFF2-40B4-BE49-F238E27FC236}">
                <a16:creationId xmlns:a16="http://schemas.microsoft.com/office/drawing/2014/main" id="{757B933A-E606-9A1D-2F08-1728D22B5C79}"/>
              </a:ext>
            </a:extLst>
          </p:cNvPr>
          <p:cNvSpPr txBox="1"/>
          <p:nvPr/>
        </p:nvSpPr>
        <p:spPr>
          <a:xfrm>
            <a:off x="14239973" y="3222190"/>
            <a:ext cx="1762021" cy="830997"/>
          </a:xfrm>
          <a:prstGeom prst="rect">
            <a:avLst/>
          </a:prstGeom>
          <a:noFill/>
        </p:spPr>
        <p:txBody>
          <a:bodyPr wrap="none" rtlCol="0">
            <a:spAutoFit/>
          </a:bodyPr>
          <a:lstStyle/>
          <a:p>
            <a:pPr algn="ctr"/>
            <a:r>
              <a:rPr lang="de-DE" sz="2400" b="1" dirty="0">
                <a:solidFill>
                  <a:srgbClr val="19305C"/>
                </a:solidFill>
              </a:rPr>
              <a:t>Thursday</a:t>
            </a:r>
          </a:p>
          <a:p>
            <a:pPr algn="ctr"/>
            <a:r>
              <a:rPr lang="de-DE" sz="2400" b="1" dirty="0">
                <a:solidFill>
                  <a:srgbClr val="19305C"/>
                </a:solidFill>
              </a:rPr>
              <a:t> 13:15-15:15</a:t>
            </a:r>
          </a:p>
        </p:txBody>
      </p:sp>
      <p:pic>
        <p:nvPicPr>
          <p:cNvPr id="38" name="Grafik 37">
            <a:extLst>
              <a:ext uri="{FF2B5EF4-FFF2-40B4-BE49-F238E27FC236}">
                <a16:creationId xmlns:a16="http://schemas.microsoft.com/office/drawing/2014/main" id="{F7F25103-B057-295C-03BD-18051D9DDB6C}"/>
              </a:ext>
            </a:extLst>
          </p:cNvPr>
          <p:cNvPicPr>
            <a:picLocks noChangeAspect="1"/>
          </p:cNvPicPr>
          <p:nvPr/>
        </p:nvPicPr>
        <p:blipFill>
          <a:blip r:embed="rId8">
            <a:extLst>
              <a:ext uri="{28A0092B-C50C-407E-A947-70E740481C1C}">
                <a14:useLocalDpi xmlns:a14="http://schemas.microsoft.com/office/drawing/2010/main" val="0"/>
              </a:ext>
            </a:extLst>
          </a:blip>
          <a:srcRect l="62534" t="52878" r="22021" b="12682"/>
          <a:stretch/>
        </p:blipFill>
        <p:spPr>
          <a:xfrm>
            <a:off x="14380904" y="7476823"/>
            <a:ext cx="1924732" cy="1976613"/>
          </a:xfrm>
          <a:prstGeom prst="rect">
            <a:avLst/>
          </a:prstGeom>
        </p:spPr>
      </p:pic>
      <p:pic>
        <p:nvPicPr>
          <p:cNvPr id="26" name="Grafik 25">
            <a:extLst>
              <a:ext uri="{FF2B5EF4-FFF2-40B4-BE49-F238E27FC236}">
                <a16:creationId xmlns:a16="http://schemas.microsoft.com/office/drawing/2014/main" id="{6AA9C00A-765D-D4A5-4BD3-F14FF1225C2E}"/>
              </a:ext>
            </a:extLst>
          </p:cNvPr>
          <p:cNvPicPr>
            <a:picLocks noChangeAspect="1"/>
          </p:cNvPicPr>
          <p:nvPr/>
        </p:nvPicPr>
        <p:blipFill>
          <a:blip r:embed="rId9"/>
          <a:stretch>
            <a:fillRect/>
          </a:stretch>
        </p:blipFill>
        <p:spPr>
          <a:xfrm>
            <a:off x="2620604" y="4606981"/>
            <a:ext cx="3770650" cy="3973488"/>
          </a:xfrm>
          <a:prstGeom prst="rect">
            <a:avLst/>
          </a:prstGeom>
        </p:spPr>
      </p:pic>
      <p:pic>
        <p:nvPicPr>
          <p:cNvPr id="28" name="Grafik 27">
            <a:extLst>
              <a:ext uri="{FF2B5EF4-FFF2-40B4-BE49-F238E27FC236}">
                <a16:creationId xmlns:a16="http://schemas.microsoft.com/office/drawing/2014/main" id="{103C6F9D-76A8-BEE2-F69F-FD04E13952FE}"/>
              </a:ext>
            </a:extLst>
          </p:cNvPr>
          <p:cNvPicPr>
            <a:picLocks noChangeAspect="1"/>
          </p:cNvPicPr>
          <p:nvPr/>
        </p:nvPicPr>
        <p:blipFill>
          <a:blip r:embed="rId10"/>
          <a:stretch>
            <a:fillRect/>
          </a:stretch>
        </p:blipFill>
        <p:spPr>
          <a:xfrm>
            <a:off x="12420600" y="4629150"/>
            <a:ext cx="5788945" cy="2593953"/>
          </a:xfrm>
          <a:prstGeom prst="rect">
            <a:avLst/>
          </a:prstGeom>
        </p:spPr>
      </p:pic>
    </p:spTree>
    <p:extLst>
      <p:ext uri="{BB962C8B-B14F-4D97-AF65-F5344CB8AC3E}">
        <p14:creationId xmlns:p14="http://schemas.microsoft.com/office/powerpoint/2010/main" val="3935295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B152-7782-79B3-AD37-6A5EEFD53C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65AAF3-87AB-F36D-5D4E-629B7EFC1077}"/>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C06FF844-AFC9-6AA3-A790-0B94C04FEF52}"/>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2E73122E-AAE9-9FC8-9618-ED400BB36289}"/>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C72ABB26-0534-B94A-AC67-46827B5685EC}"/>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C51AAF9B-2829-A947-96FC-4E1CCB13A6B5}"/>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28075266-CF2A-959C-AC6E-02B6241C2D4F}"/>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007DEF3D-E0B4-F8AB-A5BA-FCDD937352AA}"/>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01135752-0596-CEEC-5A20-EEAF59EF8C3C}"/>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865B056C-51E9-060A-C086-2EF14178F11F}"/>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EA3EF095-BF19-0D54-19E7-66929C69AA91}"/>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D8B0641A-DCF3-7086-6DF5-B9AAB989AAF2}"/>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A36A081C-AED9-31F4-06BF-B3AC7C91F5DC}"/>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EEFF14EB-6DE3-67B9-9600-87C998D26F9E}"/>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B72F9CA5-98FF-F1C7-B2E0-C8DF628B5090}"/>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9268641E-26A5-9596-BEE3-721085574D47}"/>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847F5427-31F4-668E-2F6A-F051711CD3E7}"/>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281B590A-7440-6C26-11C7-4A6E6AB34C6F}"/>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8A5C1DC0-6E7B-4EF0-1B4E-905B4B44F997}"/>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4814E1E1-09D8-4B35-834A-3F8AA1529392}"/>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EB9864CD-4CEB-AC77-7448-640D570C1467}"/>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68BC53E9-73F8-CDB5-6D4B-D5802DF12FE9}"/>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225E1FA0-30C6-B38D-1DB3-4B1D31A69A2E}"/>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CEB9996D-1A7F-FF40-8A06-D734A688AD73}"/>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How to make the meeting a success</a:t>
            </a:r>
          </a:p>
        </p:txBody>
      </p:sp>
      <p:sp>
        <p:nvSpPr>
          <p:cNvPr id="34" name="Textfeld 33">
            <a:extLst>
              <a:ext uri="{FF2B5EF4-FFF2-40B4-BE49-F238E27FC236}">
                <a16:creationId xmlns:a16="http://schemas.microsoft.com/office/drawing/2014/main" id="{2F7C56D4-BF15-55E3-64A1-7D49F337DA0D}"/>
              </a:ext>
            </a:extLst>
          </p:cNvPr>
          <p:cNvSpPr txBox="1"/>
          <p:nvPr/>
        </p:nvSpPr>
        <p:spPr>
          <a:xfrm>
            <a:off x="2362200" y="3290219"/>
            <a:ext cx="15011400" cy="4401205"/>
          </a:xfrm>
          <a:prstGeom prst="rect">
            <a:avLst/>
          </a:prstGeom>
          <a:noFill/>
        </p:spPr>
        <p:txBody>
          <a:bodyPr wrap="square">
            <a:spAutoFit/>
          </a:bodyPr>
          <a:lstStyle/>
          <a:p>
            <a:pPr marL="457200" indent="-457200">
              <a:buFont typeface="Arial" panose="020B0604020202020204" pitchFamily="34" charset="0"/>
              <a:buChar char="•"/>
            </a:pPr>
            <a:r>
              <a:rPr lang="en-US" sz="4000" dirty="0">
                <a:solidFill>
                  <a:srgbClr val="19305C"/>
                </a:solidFill>
                <a:latin typeface="Avenir" panose="020B0604020202020204" charset="0"/>
              </a:rPr>
              <a:t>Browse the Program and the Abstracts in advance to plan the sessions you want to attend</a:t>
            </a:r>
          </a:p>
          <a:p>
            <a:pPr marL="457200" indent="-457200">
              <a:buFont typeface="Arial" panose="020B0604020202020204" pitchFamily="34" charset="0"/>
              <a:buChar char="•"/>
            </a:pPr>
            <a:r>
              <a:rPr lang="en-US" sz="4000" dirty="0">
                <a:solidFill>
                  <a:srgbClr val="19305C"/>
                </a:solidFill>
                <a:latin typeface="Avenir" panose="020B0604020202020204" charset="0"/>
              </a:rPr>
              <a:t>Note the times of the (Digital) poster presentation to get in touch with the presenters</a:t>
            </a:r>
          </a:p>
          <a:p>
            <a:pPr marL="457200" indent="-457200">
              <a:buFont typeface="Arial" panose="020B0604020202020204" pitchFamily="34" charset="0"/>
              <a:buChar char="•"/>
            </a:pPr>
            <a:r>
              <a:rPr lang="en-US" sz="4000" dirty="0">
                <a:solidFill>
                  <a:srgbClr val="19305C"/>
                </a:solidFill>
                <a:latin typeface="Avenir" panose="020B0604020202020204" charset="0"/>
              </a:rPr>
              <a:t>Focus on scientific sessions in your field of expertise</a:t>
            </a:r>
          </a:p>
          <a:p>
            <a:pPr marL="457200" indent="-457200">
              <a:buFont typeface="Arial" panose="020B0604020202020204" pitchFamily="34" charset="0"/>
              <a:buChar char="•"/>
            </a:pPr>
            <a:r>
              <a:rPr lang="en-US" sz="4000" dirty="0">
                <a:solidFill>
                  <a:srgbClr val="19305C"/>
                </a:solidFill>
                <a:latin typeface="Avenir" panose="020B0604020202020204" charset="0"/>
              </a:rPr>
              <a:t>Take the opportunity for discussions at posters</a:t>
            </a:r>
          </a:p>
          <a:p>
            <a:pPr marL="457200" indent="-457200">
              <a:buFont typeface="Arial" panose="020B0604020202020204" pitchFamily="34" charset="0"/>
              <a:buChar char="•"/>
            </a:pPr>
            <a:r>
              <a:rPr lang="en-US" sz="4000" dirty="0">
                <a:solidFill>
                  <a:srgbClr val="19305C"/>
                </a:solidFill>
                <a:latin typeface="Avenir" panose="020B0604020202020204" charset="0"/>
              </a:rPr>
              <a:t>Don’t overdo it - You can only take in so much</a:t>
            </a:r>
          </a:p>
        </p:txBody>
      </p:sp>
    </p:spTree>
    <p:extLst>
      <p:ext uri="{BB962C8B-B14F-4D97-AF65-F5344CB8AC3E}">
        <p14:creationId xmlns:p14="http://schemas.microsoft.com/office/powerpoint/2010/main" val="279332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8FC6B-87D9-A4AB-6C0E-D898E373B3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84A8437-F26F-1220-5C3B-748302C4470E}"/>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AC2FB0A0-0854-3A10-50DC-C2967A080F76}"/>
                </a:ext>
              </a:extLst>
            </p:cNvPr>
            <p:cNvPicPr>
              <a:picLocks noChangeAspect="1"/>
            </p:cNvPicPr>
            <p:nvPr/>
          </p:nvPicPr>
          <p:blipFill>
            <a:blip r:embed="rId3"/>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C82FD591-E942-ED39-413E-C99197128009}"/>
                </a:ext>
              </a:extLst>
            </p:cNvPr>
            <p:cNvPicPr>
              <a:picLocks noChangeAspect="1"/>
            </p:cNvPicPr>
            <p:nvPr/>
          </p:nvPicPr>
          <p:blipFill>
            <a:blip r:embed="rId4"/>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CECAEB6C-4B88-F824-BFC0-D513EB5F964A}"/>
                </a:ext>
              </a:extLst>
            </p:cNvPr>
            <p:cNvPicPr>
              <a:picLocks noChangeAspect="1"/>
            </p:cNvPicPr>
            <p:nvPr/>
          </p:nvPicPr>
          <p:blipFill>
            <a:blip r:embed="rId5"/>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CA2528EC-D868-2F05-F9D4-6D7B411D67CE}"/>
                </a:ext>
              </a:extLst>
            </p:cNvPr>
            <p:cNvPicPr>
              <a:picLocks noChangeAspect="1"/>
            </p:cNvPicPr>
            <p:nvPr/>
          </p:nvPicPr>
          <p:blipFill>
            <a:blip r:embed="rId6"/>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4C05207E-1E7D-E441-B4F2-C22CF8FD9062}"/>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77F61BCD-8F7B-1D26-2835-3CE916F20608}"/>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F385B9BF-CFB7-9F16-6A7D-B9501AD94365}"/>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867F4B55-F6C1-3DB0-F414-A21451360AB1}"/>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346D3C31-7885-8474-78AA-22F134C299BF}"/>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267CA05B-FFFC-FD79-9AA8-A9842173438E}"/>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8B62A750-C34A-6667-78F5-C2AFDABC7D2C}"/>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3F641E0A-A118-1530-8FF5-1A274A3F09C4}"/>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4665550A-2BB5-4DDE-CBA5-CF92308E9643}"/>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0FD64C40-016C-9D2C-2977-77FBDF91973C}"/>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F47EA3C4-3F9A-1131-B201-B0A438422DFC}"/>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57A3421E-0DD5-8863-2268-68EFB30CC8F3}"/>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9BEC631-0B09-3136-1367-D21FC1101939}"/>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7"/>
              <a:stretch>
                <a:fillRect/>
              </a:stretch>
            </a:blipFill>
          </p:spPr>
        </p:sp>
        <p:sp>
          <p:nvSpPr>
            <p:cNvPr id="20" name="AutoShape 20">
              <a:extLst>
                <a:ext uri="{FF2B5EF4-FFF2-40B4-BE49-F238E27FC236}">
                  <a16:creationId xmlns:a16="http://schemas.microsoft.com/office/drawing/2014/main" id="{6CA4F73E-E80D-5B08-7C8E-82C0B632CFA0}"/>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916B408C-DB13-0280-0C94-09FA2530CE9C}"/>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DB6033BE-2324-02D2-47C7-48FA58D1A7A8}"/>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436747FD-48B2-DCA1-E27C-618F2750792C}"/>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820506DD-E344-44FB-C431-102EFBFA4CEC}"/>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What else can you do?</a:t>
            </a:r>
          </a:p>
        </p:txBody>
      </p:sp>
      <p:sp>
        <p:nvSpPr>
          <p:cNvPr id="34" name="Textfeld 33">
            <a:extLst>
              <a:ext uri="{FF2B5EF4-FFF2-40B4-BE49-F238E27FC236}">
                <a16:creationId xmlns:a16="http://schemas.microsoft.com/office/drawing/2014/main" id="{8E1A3090-478F-59A4-257A-3277973FBD4C}"/>
              </a:ext>
            </a:extLst>
          </p:cNvPr>
          <p:cNvSpPr txBox="1"/>
          <p:nvPr/>
        </p:nvSpPr>
        <p:spPr>
          <a:xfrm>
            <a:off x="1396372" y="3493861"/>
            <a:ext cx="11201393" cy="5016758"/>
          </a:xfrm>
          <a:prstGeom prst="rect">
            <a:avLst/>
          </a:prstGeom>
          <a:noFill/>
        </p:spPr>
        <p:txBody>
          <a:bodyPr wrap="square">
            <a:spAutoFit/>
          </a:bodyPr>
          <a:lstStyle/>
          <a:p>
            <a:pPr marL="457200" indent="-457200">
              <a:buFont typeface="Arial" panose="020B0604020202020204" pitchFamily="34" charset="0"/>
              <a:buChar char="•"/>
            </a:pPr>
            <a:r>
              <a:rPr lang="en-US" sz="4000" dirty="0">
                <a:solidFill>
                  <a:srgbClr val="19305C"/>
                </a:solidFill>
                <a:latin typeface="Avenir" panose="020B0604020202020204" charset="0"/>
              </a:rPr>
              <a:t>Stop by at the ISMRM booth (Exhibition hall)</a:t>
            </a:r>
          </a:p>
          <a:p>
            <a:pPr marL="457200" indent="-457200">
              <a:buFont typeface="Arial" panose="020B0604020202020204" pitchFamily="34" charset="0"/>
              <a:buChar char="•"/>
            </a:pPr>
            <a:r>
              <a:rPr lang="en-US" sz="4000" dirty="0">
                <a:solidFill>
                  <a:srgbClr val="19305C"/>
                </a:solidFill>
                <a:latin typeface="Avenir" panose="020B0604020202020204" charset="0"/>
              </a:rPr>
              <a:t>Get in touch with the industry</a:t>
            </a:r>
          </a:p>
          <a:p>
            <a:pPr marL="457200" indent="-457200">
              <a:buFont typeface="Arial" panose="020B0604020202020204" pitchFamily="34" charset="0"/>
              <a:buChar char="•"/>
            </a:pPr>
            <a:r>
              <a:rPr lang="en-US" sz="4000" dirty="0">
                <a:solidFill>
                  <a:srgbClr val="19305C"/>
                </a:solidFill>
                <a:latin typeface="Avenir" panose="020B0604020202020204" charset="0"/>
              </a:rPr>
              <a:t>Ask the “MR Experts” you meet for advice</a:t>
            </a:r>
          </a:p>
          <a:p>
            <a:pPr marL="457200" indent="-457200">
              <a:buFont typeface="Arial" panose="020B0604020202020204" pitchFamily="34" charset="0"/>
              <a:buChar char="•"/>
            </a:pPr>
            <a:r>
              <a:rPr lang="en-US" sz="4000" dirty="0">
                <a:solidFill>
                  <a:srgbClr val="19305C"/>
                </a:solidFill>
                <a:latin typeface="Avenir" panose="020B0604020202020204" charset="0"/>
              </a:rPr>
              <a:t>Use the spare time you have for networking</a:t>
            </a:r>
          </a:p>
          <a:p>
            <a:pPr marL="457200" indent="-457200">
              <a:buFont typeface="Arial" panose="020B0604020202020204" pitchFamily="34" charset="0"/>
              <a:buChar char="•"/>
            </a:pPr>
            <a:r>
              <a:rPr lang="en-US" sz="4000" dirty="0">
                <a:solidFill>
                  <a:srgbClr val="19305C"/>
                </a:solidFill>
                <a:latin typeface="Avenir" panose="020B0604020202020204" charset="0"/>
              </a:rPr>
              <a:t>Don’t shy away from approaching your idols - Most will be more than happy to help you</a:t>
            </a:r>
          </a:p>
          <a:p>
            <a:pPr marL="457200" indent="-457200">
              <a:buFont typeface="Arial" panose="020B0604020202020204" pitchFamily="34" charset="0"/>
              <a:buChar char="•"/>
            </a:pPr>
            <a:r>
              <a:rPr lang="en-US" sz="4000" dirty="0">
                <a:solidFill>
                  <a:srgbClr val="19305C"/>
                </a:solidFill>
                <a:latin typeface="Avenir" panose="020B0604020202020204" charset="0"/>
              </a:rPr>
              <a:t>Reach out to potential collaborators before the conference to set up a meeting later</a:t>
            </a:r>
          </a:p>
        </p:txBody>
      </p:sp>
      <p:pic>
        <p:nvPicPr>
          <p:cNvPr id="25" name="Picture 4">
            <a:extLst>
              <a:ext uri="{FF2B5EF4-FFF2-40B4-BE49-F238E27FC236}">
                <a16:creationId xmlns:a16="http://schemas.microsoft.com/office/drawing/2014/main" id="{264066BA-7E53-F6A4-DF36-9C11F38F30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03156" y="4831755"/>
            <a:ext cx="6184840" cy="4638630"/>
          </a:xfrm>
          <a:prstGeom prst="rect">
            <a:avLst/>
          </a:prstGeom>
        </p:spPr>
      </p:pic>
      <p:sp>
        <p:nvSpPr>
          <p:cNvPr id="26" name="Textfeld 25">
            <a:extLst>
              <a:ext uri="{FF2B5EF4-FFF2-40B4-BE49-F238E27FC236}">
                <a16:creationId xmlns:a16="http://schemas.microsoft.com/office/drawing/2014/main" id="{8E4BCCB6-1AAD-12E9-DC1B-28BFB463247B}"/>
              </a:ext>
            </a:extLst>
          </p:cNvPr>
          <p:cNvSpPr txBox="1"/>
          <p:nvPr/>
        </p:nvSpPr>
        <p:spPr>
          <a:xfrm rot="21124113">
            <a:off x="15958743" y="6418265"/>
            <a:ext cx="906274" cy="215444"/>
          </a:xfrm>
          <a:prstGeom prst="rect">
            <a:avLst/>
          </a:prstGeom>
          <a:solidFill>
            <a:schemeClr val="bg2"/>
          </a:solidFill>
        </p:spPr>
        <p:txBody>
          <a:bodyPr wrap="square" rtlCol="0">
            <a:spAutoFit/>
          </a:bodyPr>
          <a:lstStyle/>
          <a:p>
            <a:pPr algn="ctr"/>
            <a:r>
              <a:rPr lang="de-DE" sz="800" dirty="0">
                <a:solidFill>
                  <a:schemeClr val="bg2">
                    <a:lumMod val="50000"/>
                  </a:schemeClr>
                </a:solidFill>
              </a:rPr>
              <a:t>ALOHA</a:t>
            </a:r>
          </a:p>
        </p:txBody>
      </p:sp>
    </p:spTree>
    <p:extLst>
      <p:ext uri="{BB962C8B-B14F-4D97-AF65-F5344CB8AC3E}">
        <p14:creationId xmlns:p14="http://schemas.microsoft.com/office/powerpoint/2010/main" val="1451512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D3C0-5363-307A-A9D2-B900217B1A7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6CBBB7-294C-5039-DA38-911FFF8B3F1A}"/>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F7EDD284-8682-CAFA-9B8D-A084D54D26BC}"/>
                </a:ext>
              </a:extLst>
            </p:cNvPr>
            <p:cNvPicPr>
              <a:picLocks noChangeAspect="1"/>
            </p:cNvPicPr>
            <p:nvPr/>
          </p:nvPicPr>
          <p:blipFill>
            <a:blip r:embed="rId3"/>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B5ECD2DE-244C-EDAA-382F-F60D65DF0142}"/>
                </a:ext>
              </a:extLst>
            </p:cNvPr>
            <p:cNvPicPr>
              <a:picLocks noChangeAspect="1"/>
            </p:cNvPicPr>
            <p:nvPr/>
          </p:nvPicPr>
          <p:blipFill>
            <a:blip r:embed="rId4"/>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BE6BBFF6-2815-E04D-F189-4336C276D567}"/>
                </a:ext>
              </a:extLst>
            </p:cNvPr>
            <p:cNvPicPr>
              <a:picLocks noChangeAspect="1"/>
            </p:cNvPicPr>
            <p:nvPr/>
          </p:nvPicPr>
          <p:blipFill>
            <a:blip r:embed="rId5"/>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5C75AFA1-CCED-1FFE-0842-C1B789532441}"/>
                </a:ext>
              </a:extLst>
            </p:cNvPr>
            <p:cNvPicPr>
              <a:picLocks noChangeAspect="1"/>
            </p:cNvPicPr>
            <p:nvPr/>
          </p:nvPicPr>
          <p:blipFill>
            <a:blip r:embed="rId6"/>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C0633D4A-E615-B2B2-A834-F584ED1CB761}"/>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83B1FCB1-E610-F87F-A2FB-22450BE01405}"/>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AC303B0A-F0C3-2A8F-ED92-201EA8C0490D}"/>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B3F8C7A2-017C-FE64-9A91-EAA58FF18CE5}"/>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C2853503-B6C5-535F-2C99-90DA31F78F39}"/>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F47A570B-BC6D-8508-7784-CB2D6D21A6E4}"/>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33448FFD-05DD-2D4B-8964-9F149C9CBDBE}"/>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3D4F178A-B6F4-9C10-8D4C-5742A140D2E4}"/>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F56FCAE5-EAFB-AA07-3BF0-180D04275423}"/>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7EDEB653-86A5-7844-03B8-089DA3C5BE3A}"/>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6BCCC209-8253-DC47-F700-C4E195CCD2F9}"/>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C6FD1571-3392-20E1-DCD6-B2822FF2C6A1}"/>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1A741C15-6D97-80B3-B2E6-30641A7600D4}"/>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7"/>
              <a:stretch>
                <a:fillRect/>
              </a:stretch>
            </a:blipFill>
          </p:spPr>
        </p:sp>
        <p:sp>
          <p:nvSpPr>
            <p:cNvPr id="20" name="AutoShape 20">
              <a:extLst>
                <a:ext uri="{FF2B5EF4-FFF2-40B4-BE49-F238E27FC236}">
                  <a16:creationId xmlns:a16="http://schemas.microsoft.com/office/drawing/2014/main" id="{CE368F2A-93B3-B129-22BC-3F9FC6868127}"/>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C6891AF3-7AA4-456B-6676-D40082D5D246}"/>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83F9880E-F368-B8E4-83C0-54610C5A7138}"/>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EDA92CC2-4680-BB0F-30F6-3A7E4E4EA36A}"/>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DBFA579D-ED20-DBC6-67E8-0448816493DB}"/>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…all good things come to an end</a:t>
            </a:r>
          </a:p>
        </p:txBody>
      </p:sp>
      <p:sp>
        <p:nvSpPr>
          <p:cNvPr id="27" name="TextBox 8">
            <a:extLst>
              <a:ext uri="{FF2B5EF4-FFF2-40B4-BE49-F238E27FC236}">
                <a16:creationId xmlns:a16="http://schemas.microsoft.com/office/drawing/2014/main" id="{0DF9499C-38D1-489B-5248-472C3C54295D}"/>
              </a:ext>
            </a:extLst>
          </p:cNvPr>
          <p:cNvSpPr txBox="1"/>
          <p:nvPr/>
        </p:nvSpPr>
        <p:spPr>
          <a:xfrm>
            <a:off x="2372864" y="3884575"/>
            <a:ext cx="1693091" cy="830997"/>
          </a:xfrm>
          <a:prstGeom prst="rect">
            <a:avLst/>
          </a:prstGeom>
          <a:noFill/>
        </p:spPr>
        <p:txBody>
          <a:bodyPr wrap="none" rtlCol="0">
            <a:spAutoFit/>
          </a:bodyPr>
          <a:lstStyle/>
          <a:p>
            <a:pPr algn="ctr"/>
            <a:r>
              <a:rPr lang="de-DE" sz="2400" b="1" dirty="0" err="1">
                <a:solidFill>
                  <a:srgbClr val="19305C"/>
                </a:solidFill>
              </a:rPr>
              <a:t>Thursday</a:t>
            </a:r>
            <a:endParaRPr lang="de-DE" sz="2400" b="1" dirty="0">
              <a:solidFill>
                <a:srgbClr val="19305C"/>
              </a:solidFill>
            </a:endParaRPr>
          </a:p>
          <a:p>
            <a:pPr algn="ctr"/>
            <a:r>
              <a:rPr lang="de-DE" sz="2400" b="1" dirty="0">
                <a:solidFill>
                  <a:srgbClr val="19305C"/>
                </a:solidFill>
              </a:rPr>
              <a:t>17:45-18:45</a:t>
            </a:r>
          </a:p>
        </p:txBody>
      </p:sp>
      <p:pic>
        <p:nvPicPr>
          <p:cNvPr id="29" name="Picture 1">
            <a:extLst>
              <a:ext uri="{FF2B5EF4-FFF2-40B4-BE49-F238E27FC236}">
                <a16:creationId xmlns:a16="http://schemas.microsoft.com/office/drawing/2014/main" id="{049CBE87-4F82-EDB3-2D80-D8A7D80A4392}"/>
              </a:ext>
            </a:extLst>
          </p:cNvPr>
          <p:cNvPicPr>
            <a:picLocks noChangeAspect="1"/>
          </p:cNvPicPr>
          <p:nvPr/>
        </p:nvPicPr>
        <p:blipFill>
          <a:blip r:embed="rId8"/>
          <a:stretch>
            <a:fillRect/>
          </a:stretch>
        </p:blipFill>
        <p:spPr>
          <a:xfrm>
            <a:off x="4403181" y="2736435"/>
            <a:ext cx="9818864" cy="3382912"/>
          </a:xfrm>
          <a:prstGeom prst="rect">
            <a:avLst/>
          </a:prstGeom>
        </p:spPr>
      </p:pic>
      <p:pic>
        <p:nvPicPr>
          <p:cNvPr id="32" name="Grafik 31">
            <a:extLst>
              <a:ext uri="{FF2B5EF4-FFF2-40B4-BE49-F238E27FC236}">
                <a16:creationId xmlns:a16="http://schemas.microsoft.com/office/drawing/2014/main" id="{E9367597-FD05-88C7-19C7-88DCD09C44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11400" y="6188220"/>
            <a:ext cx="2147444" cy="3221167"/>
          </a:xfrm>
          <a:prstGeom prst="rect">
            <a:avLst/>
          </a:prstGeom>
        </p:spPr>
      </p:pic>
      <p:sp>
        <p:nvSpPr>
          <p:cNvPr id="33" name="TextBox 13">
            <a:extLst>
              <a:ext uri="{FF2B5EF4-FFF2-40B4-BE49-F238E27FC236}">
                <a16:creationId xmlns:a16="http://schemas.microsoft.com/office/drawing/2014/main" id="{B73E020B-0640-BC25-7935-8844C139D154}"/>
              </a:ext>
            </a:extLst>
          </p:cNvPr>
          <p:cNvSpPr txBox="1"/>
          <p:nvPr/>
        </p:nvSpPr>
        <p:spPr>
          <a:xfrm>
            <a:off x="15194440" y="5779475"/>
            <a:ext cx="1892441" cy="369332"/>
          </a:xfrm>
          <a:prstGeom prst="rect">
            <a:avLst/>
          </a:prstGeom>
          <a:noFill/>
        </p:spPr>
        <p:txBody>
          <a:bodyPr wrap="none" rtlCol="0">
            <a:spAutoFit/>
          </a:bodyPr>
          <a:lstStyle/>
          <a:p>
            <a:r>
              <a:rPr lang="de-DE" dirty="0">
                <a:solidFill>
                  <a:srgbClr val="19305C"/>
                </a:solidFill>
              </a:rPr>
              <a:t>Paul </a:t>
            </a:r>
            <a:r>
              <a:rPr lang="de-DE" dirty="0" err="1">
                <a:solidFill>
                  <a:srgbClr val="19305C"/>
                </a:solidFill>
              </a:rPr>
              <a:t>Lauterbur</a:t>
            </a:r>
            <a:r>
              <a:rPr lang="de-DE" dirty="0">
                <a:solidFill>
                  <a:srgbClr val="19305C"/>
                </a:solidFill>
              </a:rPr>
              <a:t> (†)</a:t>
            </a:r>
          </a:p>
        </p:txBody>
      </p:sp>
      <p:pic>
        <p:nvPicPr>
          <p:cNvPr id="36" name="Grafik 35">
            <a:extLst>
              <a:ext uri="{FF2B5EF4-FFF2-40B4-BE49-F238E27FC236}">
                <a16:creationId xmlns:a16="http://schemas.microsoft.com/office/drawing/2014/main" id="{4081600D-70D9-8769-57D1-3FF0CB0AEF20}"/>
              </a:ext>
            </a:extLst>
          </p:cNvPr>
          <p:cNvPicPr>
            <a:picLocks noChangeAspect="1"/>
          </p:cNvPicPr>
          <p:nvPr/>
        </p:nvPicPr>
        <p:blipFill>
          <a:blip r:embed="rId10"/>
          <a:stretch>
            <a:fillRect/>
          </a:stretch>
        </p:blipFill>
        <p:spPr>
          <a:xfrm>
            <a:off x="1887443" y="6529591"/>
            <a:ext cx="2178512" cy="2603799"/>
          </a:xfrm>
          <a:prstGeom prst="rect">
            <a:avLst/>
          </a:prstGeom>
        </p:spPr>
      </p:pic>
      <p:sp>
        <p:nvSpPr>
          <p:cNvPr id="37" name="TextBox 13">
            <a:extLst>
              <a:ext uri="{FF2B5EF4-FFF2-40B4-BE49-F238E27FC236}">
                <a16:creationId xmlns:a16="http://schemas.microsoft.com/office/drawing/2014/main" id="{3AB33AF9-80BB-AF6F-0E33-1FC370DC86A7}"/>
              </a:ext>
            </a:extLst>
          </p:cNvPr>
          <p:cNvSpPr txBox="1"/>
          <p:nvPr/>
        </p:nvSpPr>
        <p:spPr>
          <a:xfrm>
            <a:off x="2121390" y="6055734"/>
            <a:ext cx="1556773" cy="369332"/>
          </a:xfrm>
          <a:prstGeom prst="rect">
            <a:avLst/>
          </a:prstGeom>
          <a:noFill/>
        </p:spPr>
        <p:txBody>
          <a:bodyPr wrap="none" rtlCol="0">
            <a:spAutoFit/>
          </a:bodyPr>
          <a:lstStyle/>
          <a:p>
            <a:r>
              <a:rPr lang="de-DE" dirty="0">
                <a:solidFill>
                  <a:srgbClr val="19305C"/>
                </a:solidFill>
              </a:rPr>
              <a:t>Mark Griswold</a:t>
            </a:r>
          </a:p>
        </p:txBody>
      </p:sp>
      <p:pic>
        <p:nvPicPr>
          <p:cNvPr id="39" name="Grafik 38">
            <a:extLst>
              <a:ext uri="{FF2B5EF4-FFF2-40B4-BE49-F238E27FC236}">
                <a16:creationId xmlns:a16="http://schemas.microsoft.com/office/drawing/2014/main" id="{AAE5BAA3-CCC9-E967-9907-CB2F548539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0132" y="6475536"/>
            <a:ext cx="2830609" cy="2830609"/>
          </a:xfrm>
          <a:prstGeom prst="rect">
            <a:avLst/>
          </a:prstGeom>
        </p:spPr>
      </p:pic>
      <p:sp>
        <p:nvSpPr>
          <p:cNvPr id="40" name="TextBox 13">
            <a:extLst>
              <a:ext uri="{FF2B5EF4-FFF2-40B4-BE49-F238E27FC236}">
                <a16:creationId xmlns:a16="http://schemas.microsoft.com/office/drawing/2014/main" id="{DDEE6C22-E32E-7589-422D-4CF9FDD46CF8}"/>
              </a:ext>
            </a:extLst>
          </p:cNvPr>
          <p:cNvSpPr txBox="1"/>
          <p:nvPr/>
        </p:nvSpPr>
        <p:spPr>
          <a:xfrm>
            <a:off x="8617102" y="6068012"/>
            <a:ext cx="1638397" cy="369332"/>
          </a:xfrm>
          <a:prstGeom prst="rect">
            <a:avLst/>
          </a:prstGeom>
          <a:noFill/>
        </p:spPr>
        <p:txBody>
          <a:bodyPr wrap="none" rtlCol="0">
            <a:spAutoFit/>
          </a:bodyPr>
          <a:lstStyle/>
          <a:p>
            <a:r>
              <a:rPr lang="de-DE" dirty="0">
                <a:solidFill>
                  <a:srgbClr val="19305C"/>
                </a:solidFill>
              </a:rPr>
              <a:t>Kim Butts Pauly</a:t>
            </a:r>
          </a:p>
        </p:txBody>
      </p:sp>
    </p:spTree>
    <p:extLst>
      <p:ext uri="{BB962C8B-B14F-4D97-AF65-F5344CB8AC3E}">
        <p14:creationId xmlns:p14="http://schemas.microsoft.com/office/powerpoint/2010/main" val="389366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8DF">
                <a:alpha val="100000"/>
              </a:srgbClr>
            </a:gs>
            <a:gs pos="50000">
              <a:srgbClr val="FFFBED">
                <a:alpha val="100000"/>
              </a:srgbClr>
            </a:gs>
            <a:gs pos="100000">
              <a:srgbClr val="FFFF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6391436" y="1576305"/>
            <a:ext cx="5349421" cy="5342735"/>
          </a:xfrm>
          <a:custGeom>
            <a:avLst/>
            <a:gdLst/>
            <a:ahLst/>
            <a:cxnLst/>
            <a:rect l="l" t="t" r="r" b="b"/>
            <a:pathLst>
              <a:path w="5349421" h="5342735">
                <a:moveTo>
                  <a:pt x="0" y="0"/>
                </a:moveTo>
                <a:lnTo>
                  <a:pt x="5349421" y="0"/>
                </a:lnTo>
                <a:lnTo>
                  <a:pt x="5349421" y="5342734"/>
                </a:lnTo>
                <a:lnTo>
                  <a:pt x="0" y="5342734"/>
                </a:lnTo>
                <a:lnTo>
                  <a:pt x="0" y="0"/>
                </a:lnTo>
                <a:close/>
              </a:path>
            </a:pathLst>
          </a:custGeom>
          <a:blipFill>
            <a:blip r:embed="rId2">
              <a:alphaModFix amt="39000"/>
            </a:blip>
            <a:stretch>
              <a:fillRect/>
            </a:stretch>
          </a:blipFill>
        </p:spPr>
      </p:sp>
      <p:sp>
        <p:nvSpPr>
          <p:cNvPr id="3" name="TextBox 3"/>
          <p:cNvSpPr txBox="1"/>
          <p:nvPr/>
        </p:nvSpPr>
        <p:spPr>
          <a:xfrm>
            <a:off x="3575345" y="168365"/>
            <a:ext cx="10981601" cy="5713886"/>
          </a:xfrm>
          <a:prstGeom prst="rect">
            <a:avLst/>
          </a:prstGeom>
        </p:spPr>
        <p:txBody>
          <a:bodyPr lIns="0" tIns="0" rIns="0" bIns="0" rtlCol="0" anchor="t">
            <a:spAutoFit/>
          </a:bodyPr>
          <a:lstStyle/>
          <a:p>
            <a:pPr marL="0" lvl="0" indent="0" algn="ctr">
              <a:lnSpc>
                <a:spcPts val="5875"/>
              </a:lnSpc>
              <a:spcBef>
                <a:spcPct val="0"/>
              </a:spcBef>
            </a:pPr>
            <a:r>
              <a:rPr lang="en-US" sz="4196" b="1" spc="629">
                <a:solidFill>
                  <a:srgbClr val="F8458B"/>
                </a:solidFill>
                <a:latin typeface="Avenir Ultra-Bold"/>
                <a:ea typeface="Avenir Ultra-Bold"/>
                <a:cs typeface="Avenir Ultra-Bold"/>
                <a:sym typeface="Avenir Ultra-Bold"/>
              </a:rPr>
              <a:t>ISMRM &amp; ISMRT </a:t>
            </a:r>
            <a:r>
              <a:rPr lang="en-US" sz="4196" b="1" u="none" strike="noStrike" spc="629">
                <a:solidFill>
                  <a:srgbClr val="F8458B"/>
                </a:solidFill>
                <a:latin typeface="Avenir Ultra-Bold"/>
                <a:ea typeface="Avenir Ultra-Bold"/>
                <a:cs typeface="Avenir Ultra-Bold"/>
                <a:sym typeface="Avenir Ultra-Bold"/>
              </a:rPr>
              <a:t>ANNUAL MEETING &amp; EXHIBITION</a:t>
            </a:r>
          </a:p>
        </p:txBody>
      </p:sp>
      <p:sp>
        <p:nvSpPr>
          <p:cNvPr id="4" name="Freeform 4"/>
          <p:cNvSpPr/>
          <p:nvPr/>
        </p:nvSpPr>
        <p:spPr>
          <a:xfrm rot="-602760">
            <a:off x="6122737" y="2009200"/>
            <a:ext cx="1617644" cy="3133450"/>
          </a:xfrm>
          <a:custGeom>
            <a:avLst/>
            <a:gdLst/>
            <a:ahLst/>
            <a:cxnLst/>
            <a:rect l="l" t="t" r="r" b="b"/>
            <a:pathLst>
              <a:path w="1617644" h="3133450">
                <a:moveTo>
                  <a:pt x="0" y="0"/>
                </a:moveTo>
                <a:lnTo>
                  <a:pt x="1617643" y="0"/>
                </a:lnTo>
                <a:lnTo>
                  <a:pt x="1617643" y="3133450"/>
                </a:lnTo>
                <a:lnTo>
                  <a:pt x="0" y="3133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14821">
            <a:off x="9000906" y="1350687"/>
            <a:ext cx="2940028" cy="4253205"/>
          </a:xfrm>
          <a:custGeom>
            <a:avLst/>
            <a:gdLst/>
            <a:ahLst/>
            <a:cxnLst/>
            <a:rect l="l" t="t" r="r" b="b"/>
            <a:pathLst>
              <a:path w="2940028" h="4253205">
                <a:moveTo>
                  <a:pt x="0" y="0"/>
                </a:moveTo>
                <a:lnTo>
                  <a:pt x="2940027" y="0"/>
                </a:lnTo>
                <a:lnTo>
                  <a:pt x="2940027" y="4253205"/>
                </a:lnTo>
                <a:lnTo>
                  <a:pt x="0" y="42532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88323">
            <a:off x="11128705" y="3143965"/>
            <a:ext cx="2046159" cy="2112165"/>
          </a:xfrm>
          <a:custGeom>
            <a:avLst/>
            <a:gdLst/>
            <a:ahLst/>
            <a:cxnLst/>
            <a:rect l="l" t="t" r="r" b="b"/>
            <a:pathLst>
              <a:path w="2046159" h="2112165">
                <a:moveTo>
                  <a:pt x="0" y="0"/>
                </a:moveTo>
                <a:lnTo>
                  <a:pt x="2046160" y="0"/>
                </a:lnTo>
                <a:lnTo>
                  <a:pt x="2046160" y="2112164"/>
                </a:lnTo>
                <a:lnTo>
                  <a:pt x="0" y="21121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687693">
            <a:off x="5478386" y="3614352"/>
            <a:ext cx="1227057" cy="1266639"/>
          </a:xfrm>
          <a:custGeom>
            <a:avLst/>
            <a:gdLst/>
            <a:ahLst/>
            <a:cxnLst/>
            <a:rect l="l" t="t" r="r" b="b"/>
            <a:pathLst>
              <a:path w="1227057" h="1266639">
                <a:moveTo>
                  <a:pt x="0" y="0"/>
                </a:moveTo>
                <a:lnTo>
                  <a:pt x="1227057" y="0"/>
                </a:lnTo>
                <a:lnTo>
                  <a:pt x="1227057" y="1266639"/>
                </a:lnTo>
                <a:lnTo>
                  <a:pt x="0" y="12666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6305579" y="8097650"/>
            <a:ext cx="5676843" cy="503546"/>
          </a:xfrm>
          <a:prstGeom prst="rect">
            <a:avLst/>
          </a:prstGeom>
        </p:spPr>
        <p:txBody>
          <a:bodyPr lIns="0" tIns="0" rIns="0" bIns="0" rtlCol="0" anchor="t">
            <a:spAutoFit/>
          </a:bodyPr>
          <a:lstStyle/>
          <a:p>
            <a:pPr algn="ctr">
              <a:lnSpc>
                <a:spcPts val="3243"/>
              </a:lnSpc>
            </a:pPr>
            <a:r>
              <a:rPr lang="en-US" sz="3243" b="1" spc="162">
                <a:solidFill>
                  <a:srgbClr val="19305C"/>
                </a:solidFill>
                <a:latin typeface="Avenir Ultra-Bold"/>
                <a:ea typeface="Avenir Ultra-Bold"/>
                <a:cs typeface="Avenir Ultra-Bold"/>
                <a:sym typeface="Avenir Ultra-Bold"/>
              </a:rPr>
              <a:t>THURSDAY, 15 MAY 2025</a:t>
            </a:r>
          </a:p>
        </p:txBody>
      </p:sp>
      <p:sp>
        <p:nvSpPr>
          <p:cNvPr id="9" name="TextBox 9"/>
          <p:cNvSpPr txBox="1"/>
          <p:nvPr/>
        </p:nvSpPr>
        <p:spPr>
          <a:xfrm>
            <a:off x="3893307" y="8555541"/>
            <a:ext cx="10501387" cy="623047"/>
          </a:xfrm>
          <a:prstGeom prst="rect">
            <a:avLst/>
          </a:prstGeom>
        </p:spPr>
        <p:txBody>
          <a:bodyPr lIns="0" tIns="0" rIns="0" bIns="0" rtlCol="0" anchor="t">
            <a:spAutoFit/>
          </a:bodyPr>
          <a:lstStyle/>
          <a:p>
            <a:pPr algn="ctr">
              <a:lnSpc>
                <a:spcPts val="4599"/>
              </a:lnSpc>
            </a:pPr>
            <a:r>
              <a:rPr lang="en-US" sz="3285">
                <a:solidFill>
                  <a:srgbClr val="19305C"/>
                </a:solidFill>
                <a:latin typeface="Avenir Light"/>
                <a:ea typeface="Avenir Light"/>
                <a:cs typeface="Avenir Light"/>
                <a:sym typeface="Avenir Light"/>
              </a:rPr>
              <a:t>18:45-21:00 | Rooftop Garden, Level 4</a:t>
            </a:r>
          </a:p>
        </p:txBody>
      </p:sp>
      <p:grpSp>
        <p:nvGrpSpPr>
          <p:cNvPr id="10" name="Group 10"/>
          <p:cNvGrpSpPr/>
          <p:nvPr/>
        </p:nvGrpSpPr>
        <p:grpSpPr>
          <a:xfrm>
            <a:off x="0" y="9448800"/>
            <a:ext cx="18288000" cy="838200"/>
            <a:chOff x="0" y="0"/>
            <a:chExt cx="4816593" cy="220760"/>
          </a:xfrm>
        </p:grpSpPr>
        <p:sp>
          <p:nvSpPr>
            <p:cNvPr id="11" name="Freeform 11"/>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2" name="TextBox 12"/>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grpSp>
        <p:nvGrpSpPr>
          <p:cNvPr id="14" name="Group 14"/>
          <p:cNvGrpSpPr/>
          <p:nvPr/>
        </p:nvGrpSpPr>
        <p:grpSpPr>
          <a:xfrm>
            <a:off x="9608530" y="9463256"/>
            <a:ext cx="4613514" cy="809287"/>
            <a:chOff x="0" y="0"/>
            <a:chExt cx="6151353" cy="1079050"/>
          </a:xfrm>
        </p:grpSpPr>
        <p:sp>
          <p:nvSpPr>
            <p:cNvPr id="15" name="Freeform 15"/>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11"/>
              <a:stretch>
                <a:fillRect/>
              </a:stretch>
            </a:blipFill>
          </p:spPr>
        </p:sp>
        <p:sp>
          <p:nvSpPr>
            <p:cNvPr id="16" name="AutoShape 16"/>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17" name="AutoShape 17"/>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18" name="AutoShape 18"/>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19" name="AutoShape 19"/>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0" name="TextBox 20"/>
          <p:cNvSpPr txBox="1"/>
          <p:nvPr/>
        </p:nvSpPr>
        <p:spPr>
          <a:xfrm>
            <a:off x="4919922" y="5363124"/>
            <a:ext cx="8186478" cy="1452001"/>
          </a:xfrm>
          <a:prstGeom prst="rect">
            <a:avLst/>
          </a:prstGeom>
        </p:spPr>
        <p:txBody>
          <a:bodyPr wrap="square" lIns="0" tIns="0" rIns="0" bIns="0" rtlCol="0" anchor="t">
            <a:spAutoFit/>
          </a:bodyPr>
          <a:lstStyle/>
          <a:p>
            <a:pPr algn="ctr">
              <a:lnSpc>
                <a:spcPts val="9874"/>
              </a:lnSpc>
            </a:pPr>
            <a:r>
              <a:rPr lang="en-US" sz="12992" dirty="0">
                <a:solidFill>
                  <a:srgbClr val="E44E4A"/>
                </a:solidFill>
                <a:latin typeface="Genty 2"/>
                <a:ea typeface="Genty 2"/>
                <a:cs typeface="Genty 2"/>
                <a:sym typeface="Genty 2"/>
              </a:rPr>
              <a:t>Networking</a:t>
            </a:r>
          </a:p>
        </p:txBody>
      </p:sp>
      <p:sp>
        <p:nvSpPr>
          <p:cNvPr id="21" name="TextBox 21"/>
          <p:cNvSpPr txBox="1"/>
          <p:nvPr/>
        </p:nvSpPr>
        <p:spPr>
          <a:xfrm>
            <a:off x="3292942" y="6631319"/>
            <a:ext cx="4931976" cy="1411220"/>
          </a:xfrm>
          <a:prstGeom prst="rect">
            <a:avLst/>
          </a:prstGeom>
        </p:spPr>
        <p:txBody>
          <a:bodyPr wrap="square" lIns="0" tIns="0" rIns="0" bIns="0" rtlCol="0" anchor="t">
            <a:spAutoFit/>
          </a:bodyPr>
          <a:lstStyle/>
          <a:p>
            <a:pPr marL="0" lvl="0" indent="0" algn="ctr">
              <a:lnSpc>
                <a:spcPts val="9639"/>
              </a:lnSpc>
              <a:spcBef>
                <a:spcPct val="0"/>
              </a:spcBef>
            </a:pPr>
            <a:r>
              <a:rPr lang="en-US" sz="12683" u="none" strike="noStrike" dirty="0">
                <a:solidFill>
                  <a:srgbClr val="E44E4A"/>
                </a:solidFill>
                <a:latin typeface="Genty 2"/>
                <a:ea typeface="Genty 2"/>
                <a:cs typeface="Genty 2"/>
                <a:sym typeface="Genty 2"/>
              </a:rPr>
              <a:t>Closing</a:t>
            </a:r>
          </a:p>
        </p:txBody>
      </p:sp>
      <p:sp>
        <p:nvSpPr>
          <p:cNvPr id="22" name="TextBox 22"/>
          <p:cNvSpPr txBox="1"/>
          <p:nvPr/>
        </p:nvSpPr>
        <p:spPr>
          <a:xfrm>
            <a:off x="8224918" y="6627777"/>
            <a:ext cx="7162267" cy="1393673"/>
          </a:xfrm>
          <a:prstGeom prst="rect">
            <a:avLst/>
          </a:prstGeom>
        </p:spPr>
        <p:txBody>
          <a:bodyPr lIns="0" tIns="0" rIns="0" bIns="0" rtlCol="0" anchor="t">
            <a:spAutoFit/>
          </a:bodyPr>
          <a:lstStyle/>
          <a:p>
            <a:pPr algn="ctr">
              <a:lnSpc>
                <a:spcPts val="9639"/>
              </a:lnSpc>
            </a:pPr>
            <a:r>
              <a:rPr lang="en-US" sz="12683" dirty="0">
                <a:solidFill>
                  <a:srgbClr val="E44E4A"/>
                </a:solidFill>
                <a:latin typeface="Genty 2"/>
                <a:ea typeface="Genty 2"/>
                <a:cs typeface="Genty 2"/>
                <a:sym typeface="Genty 2"/>
              </a:rPr>
              <a:t>Reception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389">
                <a:alpha val="100000"/>
              </a:srgbClr>
            </a:gs>
            <a:gs pos="50000">
              <a:srgbClr val="3589DF">
                <a:alpha val="100000"/>
              </a:srgbClr>
            </a:gs>
            <a:gs pos="100000">
              <a:srgbClr val="2883E1">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0"/>
            <a:ext cx="2877483" cy="1028700"/>
          </a:xfrm>
          <a:custGeom>
            <a:avLst/>
            <a:gdLst/>
            <a:ahLst/>
            <a:cxnLst/>
            <a:rect l="l" t="t" r="r" b="b"/>
            <a:pathLst>
              <a:path w="2877483" h="1028700">
                <a:moveTo>
                  <a:pt x="0" y="0"/>
                </a:moveTo>
                <a:lnTo>
                  <a:pt x="2877483" y="0"/>
                </a:lnTo>
                <a:lnTo>
                  <a:pt x="2877483" y="1028700"/>
                </a:lnTo>
                <a:lnTo>
                  <a:pt x="0" y="1028700"/>
                </a:lnTo>
                <a:lnTo>
                  <a:pt x="0" y="0"/>
                </a:lnTo>
                <a:close/>
              </a:path>
            </a:pathLst>
          </a:custGeom>
          <a:blipFill>
            <a:blip r:embed="rId2"/>
            <a:stretch>
              <a:fillRect/>
            </a:stretch>
          </a:blipFill>
        </p:spPr>
      </p:sp>
      <p:sp>
        <p:nvSpPr>
          <p:cNvPr id="3" name="AutoShape 3"/>
          <p:cNvSpPr/>
          <p:nvPr/>
        </p:nvSpPr>
        <p:spPr>
          <a:xfrm>
            <a:off x="4799197" y="1812893"/>
            <a:ext cx="8689606" cy="0"/>
          </a:xfrm>
          <a:prstGeom prst="line">
            <a:avLst/>
          </a:prstGeom>
          <a:ln w="47625" cap="flat">
            <a:gradFill>
              <a:gsLst>
                <a:gs pos="0">
                  <a:srgbClr val="96D3FF">
                    <a:alpha val="100000"/>
                  </a:srgbClr>
                </a:gs>
                <a:gs pos="50000">
                  <a:srgbClr val="2883E1">
                    <a:alpha val="100000"/>
                  </a:srgbClr>
                </a:gs>
                <a:gs pos="100000">
                  <a:srgbClr val="004389">
                    <a:alpha val="100000"/>
                  </a:srgbClr>
                </a:gs>
              </a:gsLst>
              <a:lin ang="0"/>
            </a:gradFill>
            <a:prstDash val="solid"/>
            <a:headEnd type="none" w="sm" len="sm"/>
            <a:tailEnd type="none" w="sm" len="sm"/>
          </a:ln>
        </p:spPr>
      </p:sp>
      <p:grpSp>
        <p:nvGrpSpPr>
          <p:cNvPr id="4" name="Group 4"/>
          <p:cNvGrpSpPr/>
          <p:nvPr/>
        </p:nvGrpSpPr>
        <p:grpSpPr>
          <a:xfrm>
            <a:off x="-78997" y="4148317"/>
            <a:ext cx="3930542" cy="3439225"/>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3"/>
              <a:stretch>
                <a:fillRect r="-57807" b="-19933"/>
              </a:stretch>
            </a:blipFill>
          </p:spPr>
        </p:sp>
      </p:grpSp>
      <p:grpSp>
        <p:nvGrpSpPr>
          <p:cNvPr id="6" name="Group 6"/>
          <p:cNvGrpSpPr/>
          <p:nvPr/>
        </p:nvGrpSpPr>
        <p:grpSpPr>
          <a:xfrm>
            <a:off x="1986312" y="4148317"/>
            <a:ext cx="3930542" cy="3439225"/>
            <a:chOff x="0" y="0"/>
            <a:chExt cx="812800" cy="711200"/>
          </a:xfrm>
        </p:grpSpPr>
        <p:sp>
          <p:nvSpPr>
            <p:cNvPr id="7" name="Freeform 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blipFill>
              <a:blip r:embed="rId4"/>
              <a:stretch>
                <a:fillRect r="-40280"/>
              </a:stretch>
            </a:blipFill>
          </p:spPr>
        </p:sp>
      </p:grpSp>
      <p:sp>
        <p:nvSpPr>
          <p:cNvPr id="8" name="TextBox 8"/>
          <p:cNvSpPr txBox="1"/>
          <p:nvPr/>
        </p:nvSpPr>
        <p:spPr>
          <a:xfrm>
            <a:off x="1826755" y="8006642"/>
            <a:ext cx="14634489" cy="1356741"/>
          </a:xfrm>
          <a:prstGeom prst="rect">
            <a:avLst/>
          </a:prstGeom>
        </p:spPr>
        <p:txBody>
          <a:bodyPr lIns="0" tIns="0" rIns="0" bIns="0" rtlCol="0" anchor="t">
            <a:spAutoFit/>
          </a:bodyPr>
          <a:lstStyle/>
          <a:p>
            <a:pPr algn="ctr">
              <a:lnSpc>
                <a:spcPts val="5082"/>
              </a:lnSpc>
            </a:pPr>
            <a:r>
              <a:rPr lang="en-US" sz="4200" b="1">
                <a:solidFill>
                  <a:srgbClr val="FFFFFF"/>
                </a:solidFill>
                <a:latin typeface="Avenir Bold"/>
                <a:ea typeface="Avenir Bold"/>
                <a:cs typeface="Avenir Bold"/>
                <a:sym typeface="Avenir Bold"/>
              </a:rPr>
              <a:t>CAPE TOWN </a:t>
            </a:r>
            <a:r>
              <a:rPr lang="en-US" sz="4200">
                <a:solidFill>
                  <a:srgbClr val="FFFFFF"/>
                </a:solidFill>
                <a:latin typeface="Avenir Light"/>
                <a:ea typeface="Avenir Light"/>
                <a:cs typeface="Avenir Light"/>
                <a:sym typeface="Avenir Light"/>
              </a:rPr>
              <a:t>is a vibrant, multicultural city known for its stunning landscapes, rich history, and dynamic culture.</a:t>
            </a:r>
          </a:p>
        </p:txBody>
      </p:sp>
      <p:sp>
        <p:nvSpPr>
          <p:cNvPr id="9" name="TextBox 9"/>
          <p:cNvSpPr txBox="1"/>
          <p:nvPr/>
        </p:nvSpPr>
        <p:spPr>
          <a:xfrm>
            <a:off x="6355826" y="2620899"/>
            <a:ext cx="5576349" cy="604520"/>
          </a:xfrm>
          <a:prstGeom prst="rect">
            <a:avLst/>
          </a:prstGeom>
        </p:spPr>
        <p:txBody>
          <a:bodyPr lIns="0" tIns="0" rIns="0" bIns="0" rtlCol="0" anchor="t">
            <a:spAutoFit/>
          </a:bodyPr>
          <a:lstStyle/>
          <a:p>
            <a:pPr algn="ctr">
              <a:lnSpc>
                <a:spcPts val="4480"/>
              </a:lnSpc>
            </a:pPr>
            <a:r>
              <a:rPr lang="en-US" sz="3200" b="1" spc="320">
                <a:solidFill>
                  <a:srgbClr val="FFFFFF"/>
                </a:solidFill>
                <a:latin typeface="Avenir Ultra-Bold"/>
                <a:ea typeface="Avenir Ultra-Bold"/>
                <a:cs typeface="Avenir Ultra-Bold"/>
                <a:sym typeface="Avenir Ultra-Bold"/>
              </a:rPr>
              <a:t>09-14 MAY 2026</a:t>
            </a:r>
          </a:p>
        </p:txBody>
      </p:sp>
      <p:sp>
        <p:nvSpPr>
          <p:cNvPr id="10" name="TextBox 10"/>
          <p:cNvSpPr txBox="1"/>
          <p:nvPr/>
        </p:nvSpPr>
        <p:spPr>
          <a:xfrm>
            <a:off x="3712996" y="1769834"/>
            <a:ext cx="10862008" cy="902388"/>
          </a:xfrm>
          <a:prstGeom prst="rect">
            <a:avLst/>
          </a:prstGeom>
        </p:spPr>
        <p:txBody>
          <a:bodyPr lIns="0" tIns="0" rIns="0" bIns="0" rtlCol="0" anchor="t">
            <a:spAutoFit/>
          </a:bodyPr>
          <a:lstStyle/>
          <a:p>
            <a:pPr algn="ctr">
              <a:lnSpc>
                <a:spcPts val="7487"/>
              </a:lnSpc>
            </a:pPr>
            <a:r>
              <a:rPr lang="en-US" sz="5347">
                <a:solidFill>
                  <a:srgbClr val="FFFFFF"/>
                </a:solidFill>
                <a:latin typeface="Abril Fatface"/>
                <a:ea typeface="Abril Fatface"/>
                <a:cs typeface="Abril Fatface"/>
                <a:sym typeface="Abril Fatface"/>
              </a:rPr>
              <a:t>Cape Town, South Africa</a:t>
            </a:r>
          </a:p>
        </p:txBody>
      </p:sp>
      <p:sp>
        <p:nvSpPr>
          <p:cNvPr id="11" name="TextBox 11"/>
          <p:cNvSpPr txBox="1"/>
          <p:nvPr/>
        </p:nvSpPr>
        <p:spPr>
          <a:xfrm>
            <a:off x="4320863" y="409575"/>
            <a:ext cx="9646273" cy="1331378"/>
          </a:xfrm>
          <a:prstGeom prst="rect">
            <a:avLst/>
          </a:prstGeom>
        </p:spPr>
        <p:txBody>
          <a:bodyPr lIns="0" tIns="0" rIns="0" bIns="0" rtlCol="0" anchor="t">
            <a:spAutoFit/>
          </a:bodyPr>
          <a:lstStyle/>
          <a:p>
            <a:pPr algn="ctr">
              <a:lnSpc>
                <a:spcPts val="6382"/>
              </a:lnSpc>
            </a:pPr>
            <a:r>
              <a:rPr lang="en-US" sz="6382" spc="319">
                <a:solidFill>
                  <a:srgbClr val="FFFFFF"/>
                </a:solidFill>
                <a:latin typeface="Avenir"/>
                <a:ea typeface="Avenir"/>
                <a:cs typeface="Avenir"/>
                <a:sym typeface="Avenir"/>
              </a:rPr>
              <a:t>ISMRM &amp; ISMRT</a:t>
            </a:r>
          </a:p>
          <a:p>
            <a:pPr algn="ctr">
              <a:lnSpc>
                <a:spcPts val="3199"/>
              </a:lnSpc>
            </a:pPr>
            <a:r>
              <a:rPr lang="en-US" sz="3199" spc="319">
                <a:solidFill>
                  <a:srgbClr val="FFFFFF"/>
                </a:solidFill>
                <a:latin typeface="Avenir"/>
                <a:ea typeface="Avenir"/>
                <a:cs typeface="Avenir"/>
                <a:sym typeface="Avenir"/>
              </a:rPr>
              <a:t>ANNUAL MEETING &amp; EXHIBITION</a:t>
            </a:r>
          </a:p>
        </p:txBody>
      </p:sp>
      <p:sp>
        <p:nvSpPr>
          <p:cNvPr id="12" name="TextBox 12"/>
          <p:cNvSpPr txBox="1"/>
          <p:nvPr/>
        </p:nvSpPr>
        <p:spPr>
          <a:xfrm>
            <a:off x="5554310" y="3317010"/>
            <a:ext cx="7179379" cy="329565"/>
          </a:xfrm>
          <a:prstGeom prst="rect">
            <a:avLst/>
          </a:prstGeom>
        </p:spPr>
        <p:txBody>
          <a:bodyPr lIns="0" tIns="0" rIns="0" bIns="0" rtlCol="0" anchor="t">
            <a:spAutoFit/>
          </a:bodyPr>
          <a:lstStyle/>
          <a:p>
            <a:pPr algn="ctr">
              <a:lnSpc>
                <a:spcPts val="2100"/>
              </a:lnSpc>
            </a:pPr>
            <a:r>
              <a:rPr lang="en-US" sz="2100" spc="21">
                <a:solidFill>
                  <a:srgbClr val="FFFFFF"/>
                </a:solidFill>
                <a:latin typeface="Avenir Light"/>
                <a:ea typeface="Avenir Light"/>
                <a:cs typeface="Avenir Light"/>
                <a:sym typeface="Avenir Light"/>
              </a:rPr>
              <a:t>Abstract Submission Deadline: 05 November 2025</a:t>
            </a:r>
          </a:p>
        </p:txBody>
      </p:sp>
      <p:grpSp>
        <p:nvGrpSpPr>
          <p:cNvPr id="13" name="Group 13"/>
          <p:cNvGrpSpPr/>
          <p:nvPr/>
        </p:nvGrpSpPr>
        <p:grpSpPr>
          <a:xfrm>
            <a:off x="4071050" y="4148317"/>
            <a:ext cx="3930542" cy="3439225"/>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5"/>
              <a:stretch>
                <a:fillRect l="-107334" t="-6513" r="-438" b="-26758"/>
              </a:stretch>
            </a:blipFill>
          </p:spPr>
        </p:sp>
      </p:grpSp>
      <p:grpSp>
        <p:nvGrpSpPr>
          <p:cNvPr id="15" name="Group 15"/>
          <p:cNvGrpSpPr/>
          <p:nvPr/>
        </p:nvGrpSpPr>
        <p:grpSpPr>
          <a:xfrm>
            <a:off x="6136359" y="4148317"/>
            <a:ext cx="3930542" cy="3439225"/>
            <a:chOff x="0" y="0"/>
            <a:chExt cx="812800" cy="711200"/>
          </a:xfrm>
        </p:grpSpPr>
        <p:sp>
          <p:nvSpPr>
            <p:cNvPr id="16" name="Freeform 1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blipFill>
              <a:blip r:embed="rId6"/>
              <a:stretch>
                <a:fillRect l="-31332"/>
              </a:stretch>
            </a:blipFill>
          </p:spPr>
        </p:sp>
      </p:grpSp>
      <p:grpSp>
        <p:nvGrpSpPr>
          <p:cNvPr id="17" name="Group 17"/>
          <p:cNvGrpSpPr/>
          <p:nvPr/>
        </p:nvGrpSpPr>
        <p:grpSpPr>
          <a:xfrm>
            <a:off x="8221098" y="4148317"/>
            <a:ext cx="3930542" cy="3439225"/>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7"/>
              <a:stretch>
                <a:fillRect l="-31250"/>
              </a:stretch>
            </a:blipFill>
          </p:spPr>
        </p:sp>
      </p:grpSp>
      <p:grpSp>
        <p:nvGrpSpPr>
          <p:cNvPr id="19" name="Group 19"/>
          <p:cNvGrpSpPr/>
          <p:nvPr/>
        </p:nvGrpSpPr>
        <p:grpSpPr>
          <a:xfrm>
            <a:off x="10286407" y="4148317"/>
            <a:ext cx="3930542" cy="3439225"/>
            <a:chOff x="0" y="0"/>
            <a:chExt cx="812800" cy="711200"/>
          </a:xfrm>
        </p:grpSpPr>
        <p:sp>
          <p:nvSpPr>
            <p:cNvPr id="20" name="Freeform 2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blipFill>
              <a:blip r:embed="rId8"/>
              <a:stretch>
                <a:fillRect l="-15666" r="-15666"/>
              </a:stretch>
            </a:blipFill>
          </p:spPr>
        </p:sp>
      </p:grpSp>
      <p:grpSp>
        <p:nvGrpSpPr>
          <p:cNvPr id="21" name="Group 21"/>
          <p:cNvGrpSpPr/>
          <p:nvPr/>
        </p:nvGrpSpPr>
        <p:grpSpPr>
          <a:xfrm>
            <a:off x="12371146" y="4148317"/>
            <a:ext cx="3930542" cy="3439225"/>
            <a:chOff x="0" y="0"/>
            <a:chExt cx="812800" cy="711200"/>
          </a:xfrm>
        </p:grpSpPr>
        <p:sp>
          <p:nvSpPr>
            <p:cNvPr id="22" name="Freeform 2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9"/>
              <a:stretch>
                <a:fillRect l="-13002" r="-105065"/>
              </a:stretch>
            </a:blipFill>
          </p:spPr>
        </p:sp>
      </p:grpSp>
      <p:grpSp>
        <p:nvGrpSpPr>
          <p:cNvPr id="23" name="Group 23"/>
          <p:cNvGrpSpPr/>
          <p:nvPr/>
        </p:nvGrpSpPr>
        <p:grpSpPr>
          <a:xfrm>
            <a:off x="14436455" y="4148317"/>
            <a:ext cx="3930542" cy="3439225"/>
            <a:chOff x="0" y="0"/>
            <a:chExt cx="812800" cy="711200"/>
          </a:xfrm>
        </p:grpSpPr>
        <p:sp>
          <p:nvSpPr>
            <p:cNvPr id="24" name="Freeform 2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blipFill>
              <a:blip r:embed="rId10"/>
              <a:stretch>
                <a:fillRect l="-14220" r="-14220"/>
              </a:stretch>
            </a:blipFill>
          </p:spPr>
        </p:sp>
      </p:grpSp>
      <p:grpSp>
        <p:nvGrpSpPr>
          <p:cNvPr id="25" name="Group 25"/>
          <p:cNvGrpSpPr/>
          <p:nvPr/>
        </p:nvGrpSpPr>
        <p:grpSpPr>
          <a:xfrm>
            <a:off x="-2163306" y="4148317"/>
            <a:ext cx="3930542" cy="3439225"/>
            <a:chOff x="0" y="0"/>
            <a:chExt cx="812800" cy="711200"/>
          </a:xfrm>
        </p:grpSpPr>
        <p:sp>
          <p:nvSpPr>
            <p:cNvPr id="26" name="Freeform 2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blipFill>
              <a:blip r:embed="rId11"/>
              <a:stretch>
                <a:fillRect l="-38607" r="-38607"/>
              </a:stretch>
            </a:blipFill>
          </p:spPr>
        </p:sp>
      </p:grpSp>
      <p:grpSp>
        <p:nvGrpSpPr>
          <p:cNvPr id="27" name="Group 27"/>
          <p:cNvGrpSpPr/>
          <p:nvPr/>
        </p:nvGrpSpPr>
        <p:grpSpPr>
          <a:xfrm>
            <a:off x="16520763" y="4148317"/>
            <a:ext cx="3930542" cy="3439225"/>
            <a:chOff x="0" y="0"/>
            <a:chExt cx="812800" cy="711200"/>
          </a:xfrm>
        </p:grpSpPr>
        <p:sp>
          <p:nvSpPr>
            <p:cNvPr id="28" name="Freeform 2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12"/>
              <a:stretch>
                <a:fillRect t="-29365" b="-29365"/>
              </a:stretch>
            </a:blip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E51E-29C8-3A89-20B8-F2C75AF232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018F88D-5F53-4EE9-3691-E30A7C0DC780}"/>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D1104661-A76C-D822-298D-7112D0576EC8}"/>
                </a:ext>
              </a:extLst>
            </p:cNvPr>
            <p:cNvPicPr>
              <a:picLocks noChangeAspect="1"/>
            </p:cNvPicPr>
            <p:nvPr/>
          </p:nvPicPr>
          <p:blipFill>
            <a:blip r:embed="rId3"/>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13EF7FFF-E0E9-1559-55BB-B8FB72BB2B1B}"/>
                </a:ext>
              </a:extLst>
            </p:cNvPr>
            <p:cNvPicPr>
              <a:picLocks noChangeAspect="1"/>
            </p:cNvPicPr>
            <p:nvPr/>
          </p:nvPicPr>
          <p:blipFill>
            <a:blip r:embed="rId4"/>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F8A13585-BEF1-50B2-C502-54CD05E76571}"/>
                </a:ext>
              </a:extLst>
            </p:cNvPr>
            <p:cNvPicPr>
              <a:picLocks noChangeAspect="1"/>
            </p:cNvPicPr>
            <p:nvPr/>
          </p:nvPicPr>
          <p:blipFill>
            <a:blip r:embed="rId5"/>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C5E44C15-AF66-7F74-342E-4162123065D4}"/>
                </a:ext>
              </a:extLst>
            </p:cNvPr>
            <p:cNvPicPr>
              <a:picLocks noChangeAspect="1"/>
            </p:cNvPicPr>
            <p:nvPr/>
          </p:nvPicPr>
          <p:blipFill>
            <a:blip r:embed="rId6"/>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B38126F4-7B47-635C-6CF9-173F961E7DE9}"/>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B732169D-063E-BC32-E198-BC5C25D4B21E}"/>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56A69DE2-4B31-A7EC-5D04-45A32C091070}"/>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F7ED61D4-B3E7-EC15-29D8-0BC74E6E8382}"/>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A3CB3392-9A69-E50B-63C0-603E1001E47F}"/>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F03F8549-54A9-2A6F-C159-22703B6A9DD8}"/>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56FED60D-F923-8662-2F18-B277E01F2FFC}"/>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DF34E18B-A37E-03E1-D766-5E8D6995BCE4}"/>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23DA1DD2-2952-2793-569D-B0BCA08500C5}"/>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5E861541-B87F-3D39-AD04-C7E40BDCBBC7}"/>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1BACAD6F-B6E0-BD67-3BC2-9D6AAA60E5E4}"/>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B316485C-DA29-DA98-0849-979728F92141}"/>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5B688EE6-2F76-0399-A489-1867541A2E45}"/>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7"/>
              <a:stretch>
                <a:fillRect/>
              </a:stretch>
            </a:blipFill>
          </p:spPr>
        </p:sp>
        <p:sp>
          <p:nvSpPr>
            <p:cNvPr id="20" name="AutoShape 20">
              <a:extLst>
                <a:ext uri="{FF2B5EF4-FFF2-40B4-BE49-F238E27FC236}">
                  <a16:creationId xmlns:a16="http://schemas.microsoft.com/office/drawing/2014/main" id="{E069512F-57BF-5684-0585-FF8B644723FD}"/>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170C7417-B60D-C29F-83D4-8759FFDF3DB0}"/>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447F299C-6CA6-74CF-2E59-DACCE19F9ABB}"/>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73BF4CA8-EDE5-DF08-C54B-27D66EC917F1}"/>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70DE9AFC-3891-41C3-2A55-8C560EFB9B2F}"/>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Two more things</a:t>
            </a:r>
          </a:p>
        </p:txBody>
      </p:sp>
      <p:sp>
        <p:nvSpPr>
          <p:cNvPr id="25" name="Content Placeholder 3">
            <a:extLst>
              <a:ext uri="{FF2B5EF4-FFF2-40B4-BE49-F238E27FC236}">
                <a16:creationId xmlns:a16="http://schemas.microsoft.com/office/drawing/2014/main" id="{2C966535-8FCE-4777-472F-33F4F431526E}"/>
              </a:ext>
            </a:extLst>
          </p:cNvPr>
          <p:cNvSpPr txBox="1">
            <a:spLocks/>
          </p:cNvSpPr>
          <p:nvPr/>
        </p:nvSpPr>
        <p:spPr>
          <a:xfrm>
            <a:off x="2590800" y="2817940"/>
            <a:ext cx="60198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3600" dirty="0">
                <a:solidFill>
                  <a:srgbClr val="19305C"/>
                </a:solidFill>
                <a:latin typeface="Avenir" panose="020B0604020202020204" charset="0"/>
              </a:rPr>
              <a:t>Check out:</a:t>
            </a:r>
          </a:p>
          <a:p>
            <a:r>
              <a:rPr lang="de-DE" sz="3600" dirty="0">
                <a:solidFill>
                  <a:srgbClr val="19305C"/>
                </a:solidFill>
                <a:latin typeface="Avenir" panose="020B0604020202020204" charset="0"/>
              </a:rPr>
              <a:t>Worldmap.ismrm.org</a:t>
            </a:r>
          </a:p>
          <a:p>
            <a:r>
              <a:rPr lang="de-DE" sz="3600" dirty="0" err="1">
                <a:solidFill>
                  <a:srgbClr val="19305C"/>
                </a:solidFill>
                <a:latin typeface="Avenir" panose="020B0604020202020204" charset="0"/>
              </a:rPr>
              <a:t>Contribute</a:t>
            </a:r>
            <a:r>
              <a:rPr lang="de-DE" sz="3600" dirty="0">
                <a:solidFill>
                  <a:srgbClr val="19305C"/>
                </a:solidFill>
                <a:latin typeface="Avenir" panose="020B0604020202020204" charset="0"/>
              </a:rPr>
              <a:t> a </a:t>
            </a:r>
            <a:r>
              <a:rPr lang="de-DE" sz="3600" dirty="0" err="1">
                <a:solidFill>
                  <a:srgbClr val="19305C"/>
                </a:solidFill>
                <a:latin typeface="Avenir" panose="020B0604020202020204" charset="0"/>
              </a:rPr>
              <a:t>video</a:t>
            </a:r>
            <a:r>
              <a:rPr lang="de-DE" sz="3600" dirty="0">
                <a:solidFill>
                  <a:srgbClr val="19305C"/>
                </a:solidFill>
                <a:latin typeface="Avenir" panose="020B0604020202020204" charset="0"/>
              </a:rPr>
              <a:t> </a:t>
            </a:r>
            <a:r>
              <a:rPr lang="de-DE" sz="3600" dirty="0" err="1">
                <a:solidFill>
                  <a:srgbClr val="19305C"/>
                </a:solidFill>
                <a:latin typeface="Avenir" panose="020B0604020202020204" charset="0"/>
              </a:rPr>
              <a:t>of</a:t>
            </a:r>
            <a:r>
              <a:rPr lang="de-DE" sz="3600" dirty="0">
                <a:solidFill>
                  <a:srgbClr val="19305C"/>
                </a:solidFill>
                <a:latin typeface="Avenir" panose="020B0604020202020204" charset="0"/>
              </a:rPr>
              <a:t> </a:t>
            </a:r>
            <a:r>
              <a:rPr lang="de-DE" sz="3600" dirty="0" err="1">
                <a:solidFill>
                  <a:srgbClr val="19305C"/>
                </a:solidFill>
                <a:latin typeface="Avenir" panose="020B0604020202020204" charset="0"/>
              </a:rPr>
              <a:t>your</a:t>
            </a:r>
            <a:r>
              <a:rPr lang="de-DE" sz="3600" dirty="0">
                <a:solidFill>
                  <a:srgbClr val="19305C"/>
                </a:solidFill>
                <a:latin typeface="Avenir" panose="020B0604020202020204" charset="0"/>
              </a:rPr>
              <a:t> lab</a:t>
            </a:r>
          </a:p>
          <a:p>
            <a:pPr marL="0" indent="0">
              <a:buFont typeface="Arial" pitchFamily="34" charset="0"/>
              <a:buNone/>
            </a:pPr>
            <a:endParaRPr lang="de-DE" sz="3600" dirty="0">
              <a:solidFill>
                <a:srgbClr val="19305C"/>
              </a:solidFill>
              <a:latin typeface="Avenir" panose="020B0604020202020204" charset="0"/>
              <a:sym typeface="Wingdings" panose="05000000000000000000" pitchFamily="2" charset="2"/>
            </a:endParaRPr>
          </a:p>
        </p:txBody>
      </p:sp>
      <p:pic>
        <p:nvPicPr>
          <p:cNvPr id="26" name="Grafik 25">
            <a:extLst>
              <a:ext uri="{FF2B5EF4-FFF2-40B4-BE49-F238E27FC236}">
                <a16:creationId xmlns:a16="http://schemas.microsoft.com/office/drawing/2014/main" id="{41A94899-8B01-3C67-A7CA-875EEE3E6F60}"/>
              </a:ext>
            </a:extLst>
          </p:cNvPr>
          <p:cNvPicPr>
            <a:picLocks noChangeAspect="1"/>
          </p:cNvPicPr>
          <p:nvPr/>
        </p:nvPicPr>
        <p:blipFill>
          <a:blip r:embed="rId8"/>
          <a:stretch>
            <a:fillRect/>
          </a:stretch>
        </p:blipFill>
        <p:spPr>
          <a:xfrm>
            <a:off x="3810000" y="5341687"/>
            <a:ext cx="3581400" cy="3528398"/>
          </a:xfrm>
          <a:prstGeom prst="rect">
            <a:avLst/>
          </a:prstGeom>
        </p:spPr>
      </p:pic>
      <p:pic>
        <p:nvPicPr>
          <p:cNvPr id="28" name="Grafik 27">
            <a:extLst>
              <a:ext uri="{FF2B5EF4-FFF2-40B4-BE49-F238E27FC236}">
                <a16:creationId xmlns:a16="http://schemas.microsoft.com/office/drawing/2014/main" id="{04809A4A-036F-0919-4D9D-AD0A50C8394D}"/>
              </a:ext>
            </a:extLst>
          </p:cNvPr>
          <p:cNvPicPr>
            <a:picLocks noChangeAspect="1"/>
          </p:cNvPicPr>
          <p:nvPr/>
        </p:nvPicPr>
        <p:blipFill>
          <a:blip r:embed="rId9">
            <a:extLst>
              <a:ext uri="{28A0092B-C50C-407E-A947-70E740481C1C}">
                <a14:useLocalDpi xmlns:a14="http://schemas.microsoft.com/office/drawing/2010/main" val="0"/>
              </a:ext>
            </a:extLst>
          </a:blip>
          <a:srcRect l="46041" t="4250" r="940" b="3523"/>
          <a:stretch/>
        </p:blipFill>
        <p:spPr>
          <a:xfrm>
            <a:off x="9881228" y="2827645"/>
            <a:ext cx="7434103" cy="5955611"/>
          </a:xfrm>
          <a:prstGeom prst="rect">
            <a:avLst/>
          </a:prstGeom>
        </p:spPr>
      </p:pic>
    </p:spTree>
    <p:extLst>
      <p:ext uri="{BB962C8B-B14F-4D97-AF65-F5344CB8AC3E}">
        <p14:creationId xmlns:p14="http://schemas.microsoft.com/office/powerpoint/2010/main" val="3067416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D4BFB2D8-2014-AD4C-9884-D7866477F4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E8AD6F-BEA7-A056-18B0-B869E1E1B89F}"/>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02046D0D-40B6-98CA-858D-6A4A95DB8DEF}"/>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992B229A-ABA0-9AF6-47CE-5D988534805C}"/>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EC8AC851-5DE2-8728-371F-EEBCCCC234AB}"/>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BE377813-9E4A-3D7B-E7AA-BCA0777F6C55}"/>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43DFDDD8-2E6D-8752-33A4-770A72858879}"/>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3F7005E8-0934-46CD-3F12-C11E2EF1B7CE}"/>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D9CEA596-9425-1F58-CE09-9B57456392EC}"/>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8F69162C-A06E-0EDC-9C95-12AA33A471BD}"/>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21CDE842-CDE1-BCA8-9758-EC33DB78A2B4}"/>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41F93429-40C6-2B9A-818F-5DE1E3004194}"/>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C443BC84-404D-4C14-3477-285F64F641CF}"/>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9A71FEF8-C76E-4F77-6D68-8304347FB8F5}"/>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4DC067D5-2456-BDC6-490E-8A4ED1AA0E48}"/>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05F531B5-5EB6-5480-6883-515258A8B1D0}"/>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8DE6FB58-B6C9-015F-CBFB-64486F98361E}"/>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5DEB6EA2-C9FE-60B4-817F-8859F58783EF}"/>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F25A1717-EEDA-AF6C-6100-DE57342748C3}"/>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117C6B82-AEC9-6B58-E677-298D5521E591}"/>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0DEFC177-56A1-FED7-7091-2113E8A3E466}"/>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2149CD69-310B-2D82-9388-B38FA4E81E8F}"/>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2EB950FE-00B6-96D3-4725-F808A679A49F}"/>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5" name="TextBox 25">
            <a:extLst>
              <a:ext uri="{FF2B5EF4-FFF2-40B4-BE49-F238E27FC236}">
                <a16:creationId xmlns:a16="http://schemas.microsoft.com/office/drawing/2014/main" id="{BBBE91B5-4F2D-C5A8-C41A-067FDA031442}"/>
              </a:ext>
            </a:extLst>
          </p:cNvPr>
          <p:cNvSpPr txBox="1"/>
          <p:nvPr/>
        </p:nvSpPr>
        <p:spPr>
          <a:xfrm>
            <a:off x="3009749" y="1442501"/>
            <a:ext cx="13197561" cy="2308324"/>
          </a:xfrm>
          <a:prstGeom prst="rect">
            <a:avLst/>
          </a:prstGeom>
        </p:spPr>
        <p:txBody>
          <a:bodyPr lIns="0" tIns="0" rIns="0" bIns="0" rtlCol="0" anchor="t">
            <a:spAutoFit/>
          </a:bodyPr>
          <a:lstStyle/>
          <a:p>
            <a:pPr algn="ctr">
              <a:lnSpc>
                <a:spcPts val="8959"/>
              </a:lnSpc>
            </a:pPr>
            <a:r>
              <a:rPr lang="en-US" sz="6399" b="1" dirty="0">
                <a:solidFill>
                  <a:schemeClr val="bg1"/>
                </a:solidFill>
                <a:latin typeface="Genty 1" panose="020B0604020202020204" charset="0"/>
                <a:ea typeface="Avenir Medium"/>
                <a:cs typeface="Avenir Medium"/>
                <a:sym typeface="Avenir Medium"/>
              </a:rPr>
              <a:t>We are looking forward to seeing you in Hawai’i</a:t>
            </a:r>
          </a:p>
        </p:txBody>
      </p:sp>
      <p:pic>
        <p:nvPicPr>
          <p:cNvPr id="26" name="Picture 7">
            <a:extLst>
              <a:ext uri="{FF2B5EF4-FFF2-40B4-BE49-F238E27FC236}">
                <a16:creationId xmlns:a16="http://schemas.microsoft.com/office/drawing/2014/main" id="{EB6EAE55-851D-A1B0-D8A1-980CEE2FBC66}"/>
              </a:ext>
            </a:extLst>
          </p:cNvPr>
          <p:cNvPicPr>
            <a:picLocks noChangeAspect="1"/>
          </p:cNvPicPr>
          <p:nvPr/>
        </p:nvPicPr>
        <p:blipFill>
          <a:blip r:embed="rId7"/>
          <a:stretch>
            <a:fillRect/>
          </a:stretch>
        </p:blipFill>
        <p:spPr>
          <a:xfrm>
            <a:off x="4504680" y="3607046"/>
            <a:ext cx="9278636" cy="5838979"/>
          </a:xfrm>
          <a:prstGeom prst="rect">
            <a:avLst/>
          </a:prstGeom>
        </p:spPr>
      </p:pic>
      <p:sp>
        <p:nvSpPr>
          <p:cNvPr id="27" name="Freeform 11">
            <a:extLst>
              <a:ext uri="{FF2B5EF4-FFF2-40B4-BE49-F238E27FC236}">
                <a16:creationId xmlns:a16="http://schemas.microsoft.com/office/drawing/2014/main" id="{F1CED43D-930F-9A7E-6010-D0EB5F15333E}"/>
              </a:ext>
            </a:extLst>
          </p:cNvPr>
          <p:cNvSpPr/>
          <p:nvPr/>
        </p:nvSpPr>
        <p:spPr>
          <a:xfrm flipH="1">
            <a:off x="5791200" y="4686300"/>
            <a:ext cx="304800" cy="38100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11">
            <a:extLst>
              <a:ext uri="{FF2B5EF4-FFF2-40B4-BE49-F238E27FC236}">
                <a16:creationId xmlns:a16="http://schemas.microsoft.com/office/drawing/2014/main" id="{4D210956-F6F4-6682-029F-1C1CC1D5C822}"/>
              </a:ext>
            </a:extLst>
          </p:cNvPr>
          <p:cNvSpPr/>
          <p:nvPr/>
        </p:nvSpPr>
        <p:spPr>
          <a:xfrm flipH="1">
            <a:off x="8991598" y="5083668"/>
            <a:ext cx="304800" cy="38100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11">
            <a:extLst>
              <a:ext uri="{FF2B5EF4-FFF2-40B4-BE49-F238E27FC236}">
                <a16:creationId xmlns:a16="http://schemas.microsoft.com/office/drawing/2014/main" id="{52E2E4E0-1A8B-EE5A-380A-763E98B1E576}"/>
              </a:ext>
            </a:extLst>
          </p:cNvPr>
          <p:cNvSpPr/>
          <p:nvPr/>
        </p:nvSpPr>
        <p:spPr>
          <a:xfrm flipH="1">
            <a:off x="12252306" y="5072992"/>
            <a:ext cx="399868" cy="38100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a:extLst>
              <a:ext uri="{FF2B5EF4-FFF2-40B4-BE49-F238E27FC236}">
                <a16:creationId xmlns:a16="http://schemas.microsoft.com/office/drawing/2014/main" id="{336657C4-5CE9-9AA6-4C95-2B8138674268}"/>
              </a:ext>
            </a:extLst>
          </p:cNvPr>
          <p:cNvSpPr/>
          <p:nvPr/>
        </p:nvSpPr>
        <p:spPr>
          <a:xfrm flipH="1">
            <a:off x="7391400" y="7968948"/>
            <a:ext cx="457200" cy="451152"/>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11">
            <a:extLst>
              <a:ext uri="{FF2B5EF4-FFF2-40B4-BE49-F238E27FC236}">
                <a16:creationId xmlns:a16="http://schemas.microsoft.com/office/drawing/2014/main" id="{07553D64-F16E-7AC3-251E-AEB7DB143EC7}"/>
              </a:ext>
            </a:extLst>
          </p:cNvPr>
          <p:cNvSpPr/>
          <p:nvPr/>
        </p:nvSpPr>
        <p:spPr>
          <a:xfrm flipH="1">
            <a:off x="10587358" y="7810500"/>
            <a:ext cx="457200" cy="451152"/>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Freeform 18">
            <a:extLst>
              <a:ext uri="{FF2B5EF4-FFF2-40B4-BE49-F238E27FC236}">
                <a16:creationId xmlns:a16="http://schemas.microsoft.com/office/drawing/2014/main" id="{45F0B6AD-71CF-92F0-9DB9-A2A2D561F8F5}"/>
              </a:ext>
            </a:extLst>
          </p:cNvPr>
          <p:cNvSpPr/>
          <p:nvPr/>
        </p:nvSpPr>
        <p:spPr>
          <a:xfrm>
            <a:off x="15335068" y="1417105"/>
            <a:ext cx="2374012" cy="8013543"/>
          </a:xfrm>
          <a:custGeom>
            <a:avLst/>
            <a:gdLst/>
            <a:ahLst/>
            <a:cxnLst/>
            <a:rect l="l" t="t" r="r" b="b"/>
            <a:pathLst>
              <a:path w="2374012" h="8013543">
                <a:moveTo>
                  <a:pt x="0" y="0"/>
                </a:moveTo>
                <a:lnTo>
                  <a:pt x="2374012" y="0"/>
                </a:lnTo>
                <a:lnTo>
                  <a:pt x="2374012" y="8013543"/>
                </a:lnTo>
                <a:lnTo>
                  <a:pt x="0" y="8013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24">
            <a:extLst>
              <a:ext uri="{FF2B5EF4-FFF2-40B4-BE49-F238E27FC236}">
                <a16:creationId xmlns:a16="http://schemas.microsoft.com/office/drawing/2014/main" id="{B93D7893-B68E-6113-60B1-A4CAA1128EF6}"/>
              </a:ext>
            </a:extLst>
          </p:cNvPr>
          <p:cNvSpPr/>
          <p:nvPr/>
        </p:nvSpPr>
        <p:spPr>
          <a:xfrm>
            <a:off x="1450647" y="1442501"/>
            <a:ext cx="2374012" cy="8013543"/>
          </a:xfrm>
          <a:custGeom>
            <a:avLst/>
            <a:gdLst/>
            <a:ahLst/>
            <a:cxnLst/>
            <a:rect l="l" t="t" r="r" b="b"/>
            <a:pathLst>
              <a:path w="2374012" h="8013543">
                <a:moveTo>
                  <a:pt x="0" y="0"/>
                </a:moveTo>
                <a:lnTo>
                  <a:pt x="2374012" y="0"/>
                </a:lnTo>
                <a:lnTo>
                  <a:pt x="2374012" y="8013542"/>
                </a:lnTo>
                <a:lnTo>
                  <a:pt x="0" y="80135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3148563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0" y="37"/>
            <a:ext cx="18288000" cy="1264185"/>
            <a:chOff x="0" y="0"/>
            <a:chExt cx="4816593" cy="332954"/>
          </a:xfrm>
        </p:grpSpPr>
        <p:sp>
          <p:nvSpPr>
            <p:cNvPr id="8" name="Freeform 8"/>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p:cNvGrpSpPr/>
          <p:nvPr/>
        </p:nvGrpSpPr>
        <p:grpSpPr>
          <a:xfrm>
            <a:off x="0" y="9448800"/>
            <a:ext cx="18288000" cy="838200"/>
            <a:chOff x="0" y="0"/>
            <a:chExt cx="4816593" cy="220760"/>
          </a:xfrm>
        </p:grpSpPr>
        <p:sp>
          <p:nvSpPr>
            <p:cNvPr id="12" name="Freeform 12"/>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p:cNvGrpSpPr/>
          <p:nvPr/>
        </p:nvGrpSpPr>
        <p:grpSpPr>
          <a:xfrm>
            <a:off x="9608530" y="9463256"/>
            <a:ext cx="4613514" cy="809287"/>
            <a:chOff x="0" y="0"/>
            <a:chExt cx="6151353" cy="1079050"/>
          </a:xfrm>
        </p:grpSpPr>
        <p:sp>
          <p:nvSpPr>
            <p:cNvPr id="19" name="Freeform 19"/>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p:cNvSpPr txBox="1"/>
          <p:nvPr/>
        </p:nvSpPr>
        <p:spPr>
          <a:xfrm>
            <a:off x="3841791" y="4450456"/>
            <a:ext cx="11498818" cy="2457003"/>
          </a:xfrm>
          <a:prstGeom prst="rect">
            <a:avLst/>
          </a:prstGeom>
        </p:spPr>
        <p:txBody>
          <a:bodyPr lIns="0" tIns="0" rIns="0" bIns="0" rtlCol="0" anchor="t">
            <a:spAutoFit/>
          </a:bodyPr>
          <a:lstStyle/>
          <a:p>
            <a:pPr algn="l">
              <a:lnSpc>
                <a:spcPts val="6324"/>
              </a:lnSpc>
            </a:pPr>
            <a:r>
              <a:rPr lang="en-US" sz="4517">
                <a:solidFill>
                  <a:srgbClr val="19305C"/>
                </a:solidFill>
                <a:latin typeface="Avenir Light"/>
                <a:ea typeface="Avenir Light"/>
                <a:cs typeface="Avenir Light"/>
                <a:sym typeface="Avenir Light"/>
              </a:rPr>
              <a:t>Log into the ISMRM website to complete your evaluations and print out a certificate of credit or certificate of participation.</a:t>
            </a:r>
          </a:p>
        </p:txBody>
      </p:sp>
      <p:sp>
        <p:nvSpPr>
          <p:cNvPr id="25" name="TextBox 25"/>
          <p:cNvSpPr txBox="1"/>
          <p:nvPr/>
        </p:nvSpPr>
        <p:spPr>
          <a:xfrm>
            <a:off x="2992420" y="2821174"/>
            <a:ext cx="13197561" cy="1218565"/>
          </a:xfrm>
          <a:prstGeom prst="rect">
            <a:avLst/>
          </a:prstGeom>
        </p:spPr>
        <p:txBody>
          <a:bodyPr lIns="0" tIns="0" rIns="0" bIns="0" rtlCol="0" anchor="t">
            <a:spAutoFit/>
          </a:bodyPr>
          <a:lstStyle/>
          <a:p>
            <a:pPr algn="ctr">
              <a:lnSpc>
                <a:spcPts val="8959"/>
              </a:lnSpc>
            </a:pPr>
            <a:r>
              <a:rPr lang="en-US" sz="6399" b="1">
                <a:solidFill>
                  <a:srgbClr val="42A9DC"/>
                </a:solidFill>
                <a:latin typeface="Avenir Medium"/>
                <a:ea typeface="Avenir Medium"/>
                <a:cs typeface="Avenir Medium"/>
                <a:sym typeface="Avenir Medium"/>
              </a:rPr>
              <a:t>Looking for CME?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0" y="37"/>
            <a:ext cx="18288000" cy="1264185"/>
            <a:chOff x="0" y="0"/>
            <a:chExt cx="4816593" cy="332954"/>
          </a:xfrm>
        </p:grpSpPr>
        <p:sp>
          <p:nvSpPr>
            <p:cNvPr id="8" name="Freeform 8"/>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p:cNvGrpSpPr/>
          <p:nvPr/>
        </p:nvGrpSpPr>
        <p:grpSpPr>
          <a:xfrm>
            <a:off x="0" y="9448800"/>
            <a:ext cx="18288000" cy="838200"/>
            <a:chOff x="0" y="0"/>
            <a:chExt cx="4816593" cy="220760"/>
          </a:xfrm>
        </p:grpSpPr>
        <p:sp>
          <p:nvSpPr>
            <p:cNvPr id="12" name="Freeform 12"/>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608530" y="9463256"/>
            <a:ext cx="4613514" cy="809287"/>
            <a:chOff x="0" y="0"/>
            <a:chExt cx="6151353" cy="1079050"/>
          </a:xfrm>
        </p:grpSpPr>
        <p:sp>
          <p:nvSpPr>
            <p:cNvPr id="15" name="Freeform 15"/>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16" name="AutoShape 16"/>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17" name="AutoShape 17"/>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18" name="AutoShape 18"/>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19" name="AutoShape 19"/>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0" name="Freeform 20"/>
          <p:cNvSpPr/>
          <p:nvPr/>
        </p:nvSpPr>
        <p:spPr>
          <a:xfrm>
            <a:off x="13839628" y="5143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stretch>
              <a:fillRect/>
            </a:stretch>
          </a:blipFill>
        </p:spPr>
      </p:sp>
      <p:sp>
        <p:nvSpPr>
          <p:cNvPr id="21" name="TextBox 21"/>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22" name="TextBox 22"/>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23" name="TextBox 23"/>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24" name="TextBox 24"/>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sp>
        <p:nvSpPr>
          <p:cNvPr id="25" name="TextBox 25"/>
          <p:cNvSpPr txBox="1"/>
          <p:nvPr/>
        </p:nvSpPr>
        <p:spPr>
          <a:xfrm>
            <a:off x="2549519" y="3403133"/>
            <a:ext cx="14079097" cy="1847215"/>
          </a:xfrm>
          <a:prstGeom prst="rect">
            <a:avLst/>
          </a:prstGeom>
        </p:spPr>
        <p:txBody>
          <a:bodyPr lIns="0" tIns="0" rIns="0" bIns="0" rtlCol="0" anchor="t">
            <a:spAutoFit/>
          </a:bodyPr>
          <a:lstStyle/>
          <a:p>
            <a:pPr algn="l">
              <a:lnSpc>
                <a:spcPts val="4760"/>
              </a:lnSpc>
            </a:pPr>
            <a:r>
              <a:rPr lang="en-US" sz="3400">
                <a:solidFill>
                  <a:srgbClr val="19305C"/>
                </a:solidFill>
                <a:latin typeface="Avenir Light"/>
                <a:ea typeface="Avenir Light"/>
                <a:cs typeface="Avenir Light"/>
                <a:sym typeface="Avenir Light"/>
              </a:rPr>
              <a:t>Scan the QR code below or outside of the room and complete the linked form in order to be eligible for credits with CE or CPDnow. This replaces the scanning in and out of badges from previous years. </a:t>
            </a:r>
          </a:p>
        </p:txBody>
      </p:sp>
      <p:sp>
        <p:nvSpPr>
          <p:cNvPr id="26" name="TextBox 26"/>
          <p:cNvSpPr txBox="1"/>
          <p:nvPr/>
        </p:nvSpPr>
        <p:spPr>
          <a:xfrm>
            <a:off x="3376263" y="1906348"/>
            <a:ext cx="13197561" cy="1218565"/>
          </a:xfrm>
          <a:prstGeom prst="rect">
            <a:avLst/>
          </a:prstGeom>
        </p:spPr>
        <p:txBody>
          <a:bodyPr lIns="0" tIns="0" rIns="0" bIns="0" rtlCol="0" anchor="t">
            <a:spAutoFit/>
          </a:bodyPr>
          <a:lstStyle/>
          <a:p>
            <a:pPr algn="ctr">
              <a:lnSpc>
                <a:spcPts val="8959"/>
              </a:lnSpc>
            </a:pPr>
            <a:r>
              <a:rPr lang="en-US" sz="6399" b="1">
                <a:solidFill>
                  <a:srgbClr val="42A9DC"/>
                </a:solidFill>
                <a:latin typeface="Avenir Medium"/>
                <a:ea typeface="Avenir Medium"/>
                <a:cs typeface="Avenir Medium"/>
                <a:sym typeface="Avenir Medium"/>
              </a:rPr>
              <a:t>Looking for CE/CPD?</a:t>
            </a:r>
          </a:p>
        </p:txBody>
      </p:sp>
      <p:sp>
        <p:nvSpPr>
          <p:cNvPr id="27" name="TextBox 27"/>
          <p:cNvSpPr txBox="1"/>
          <p:nvPr/>
        </p:nvSpPr>
        <p:spPr>
          <a:xfrm>
            <a:off x="2607490" y="5875652"/>
            <a:ext cx="10866315" cy="1847215"/>
          </a:xfrm>
          <a:prstGeom prst="rect">
            <a:avLst/>
          </a:prstGeom>
        </p:spPr>
        <p:txBody>
          <a:bodyPr lIns="0" tIns="0" rIns="0" bIns="0" rtlCol="0" anchor="t">
            <a:spAutoFit/>
          </a:bodyPr>
          <a:lstStyle/>
          <a:p>
            <a:pPr algn="l">
              <a:lnSpc>
                <a:spcPts val="4760"/>
              </a:lnSpc>
            </a:pPr>
            <a:r>
              <a:rPr lang="en-US" sz="3400">
                <a:solidFill>
                  <a:srgbClr val="19305C"/>
                </a:solidFill>
                <a:latin typeface="Avenir Light"/>
                <a:ea typeface="Avenir Light"/>
                <a:cs typeface="Avenir Light"/>
                <a:sym typeface="Avenir Light"/>
              </a:rPr>
              <a:t>After the meeting, log into the ISMRT website to complete your evaluations and print out a certificate of credit or certificate of participation.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0" y="37"/>
            <a:ext cx="18288000" cy="1264185"/>
            <a:chOff x="0" y="0"/>
            <a:chExt cx="4816593" cy="332954"/>
          </a:xfrm>
        </p:grpSpPr>
        <p:sp>
          <p:nvSpPr>
            <p:cNvPr id="8" name="Freeform 8"/>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p:cNvGrpSpPr/>
          <p:nvPr/>
        </p:nvGrpSpPr>
        <p:grpSpPr>
          <a:xfrm>
            <a:off x="0" y="9448800"/>
            <a:ext cx="18288000" cy="838200"/>
            <a:chOff x="0" y="0"/>
            <a:chExt cx="4816593" cy="220760"/>
          </a:xfrm>
        </p:grpSpPr>
        <p:sp>
          <p:nvSpPr>
            <p:cNvPr id="12" name="Freeform 12"/>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p:cNvGrpSpPr/>
          <p:nvPr/>
        </p:nvGrpSpPr>
        <p:grpSpPr>
          <a:xfrm>
            <a:off x="9608530" y="9463256"/>
            <a:ext cx="4613514" cy="809287"/>
            <a:chOff x="0" y="0"/>
            <a:chExt cx="6151353" cy="1079050"/>
          </a:xfrm>
        </p:grpSpPr>
        <p:sp>
          <p:nvSpPr>
            <p:cNvPr id="19" name="Freeform 19"/>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p:cNvSpPr txBox="1"/>
          <p:nvPr/>
        </p:nvSpPr>
        <p:spPr>
          <a:xfrm>
            <a:off x="2743200" y="1580358"/>
            <a:ext cx="10639083" cy="1065869"/>
          </a:xfrm>
          <a:prstGeom prst="rect">
            <a:avLst/>
          </a:prstGeom>
        </p:spPr>
        <p:txBody>
          <a:bodyPr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What can you expect?</a:t>
            </a:r>
          </a:p>
        </p:txBody>
      </p:sp>
      <p:sp>
        <p:nvSpPr>
          <p:cNvPr id="25" name="TextBox 25"/>
          <p:cNvSpPr txBox="1"/>
          <p:nvPr/>
        </p:nvSpPr>
        <p:spPr>
          <a:xfrm>
            <a:off x="2362200" y="2779981"/>
            <a:ext cx="14212191" cy="6524158"/>
          </a:xfrm>
          <a:prstGeom prst="rect">
            <a:avLst/>
          </a:prstGeom>
        </p:spPr>
        <p:txBody>
          <a:bodyPr lIns="0" tIns="0" rIns="0" bIns="0" rtlCol="0" anchor="t">
            <a:spAutoFit/>
          </a:bodyPr>
          <a:lstStyle/>
          <a:p>
            <a:pPr marL="884730" lvl="1" indent="-442365" algn="l">
              <a:lnSpc>
                <a:spcPts val="5737"/>
              </a:lnSpc>
              <a:buFont typeface="Arial"/>
              <a:buChar char="•"/>
            </a:pPr>
            <a:r>
              <a:rPr lang="en-US" sz="4097" dirty="0">
                <a:solidFill>
                  <a:srgbClr val="19305C"/>
                </a:solidFill>
                <a:latin typeface="Avenir"/>
                <a:ea typeface="Avenir"/>
                <a:cs typeface="Avenir"/>
                <a:sym typeface="Avenir"/>
              </a:rPr>
              <a:t>Over 6000 Attendees from over 40 countries</a:t>
            </a:r>
          </a:p>
          <a:p>
            <a:pPr marL="884730" lvl="1" indent="-442365" algn="l">
              <a:lnSpc>
                <a:spcPts val="5737"/>
              </a:lnSpc>
              <a:buFont typeface="Arial"/>
              <a:buChar char="•"/>
            </a:pPr>
            <a:r>
              <a:rPr lang="en-US" sz="4097" dirty="0">
                <a:solidFill>
                  <a:srgbClr val="19305C"/>
                </a:solidFill>
                <a:latin typeface="Avenir"/>
                <a:ea typeface="Avenir"/>
                <a:cs typeface="Avenir"/>
                <a:sym typeface="Avenir"/>
              </a:rPr>
              <a:t>432 Presentations (75 Educational Sessions, 357 Scientific Sessions)</a:t>
            </a:r>
          </a:p>
          <a:p>
            <a:pPr marL="884730" lvl="1" indent="-442365" algn="l">
              <a:lnSpc>
                <a:spcPts val="5737"/>
              </a:lnSpc>
              <a:buFont typeface="Arial"/>
              <a:buChar char="•"/>
            </a:pPr>
            <a:r>
              <a:rPr lang="en-US" sz="4097" dirty="0">
                <a:solidFill>
                  <a:srgbClr val="19305C"/>
                </a:solidFill>
                <a:latin typeface="Avenir"/>
                <a:ea typeface="Avenir"/>
                <a:cs typeface="Avenir"/>
                <a:sym typeface="Avenir"/>
              </a:rPr>
              <a:t>81 Scientific-Oral Sessions (comprised of 769 abstracts)</a:t>
            </a:r>
          </a:p>
          <a:p>
            <a:pPr marL="884730" lvl="1" indent="-442365" algn="l">
              <a:lnSpc>
                <a:spcPts val="5737"/>
              </a:lnSpc>
              <a:buFont typeface="Arial"/>
              <a:buChar char="•"/>
            </a:pPr>
            <a:r>
              <a:rPr lang="en-US" sz="4097" dirty="0">
                <a:solidFill>
                  <a:srgbClr val="19305C"/>
                </a:solidFill>
                <a:latin typeface="Avenir"/>
                <a:ea typeface="Avenir"/>
                <a:cs typeface="Avenir"/>
                <a:sym typeface="Avenir"/>
              </a:rPr>
              <a:t>32 Power Pitch Sessions (comprised of 645 abstracts)</a:t>
            </a:r>
          </a:p>
          <a:p>
            <a:pPr marL="884730" lvl="1" indent="-442365" algn="l">
              <a:lnSpc>
                <a:spcPts val="5737"/>
              </a:lnSpc>
              <a:buFont typeface="Arial"/>
              <a:buChar char="•"/>
            </a:pPr>
            <a:r>
              <a:rPr lang="en-US" sz="4097" dirty="0">
                <a:solidFill>
                  <a:srgbClr val="19305C"/>
                </a:solidFill>
                <a:latin typeface="Avenir"/>
                <a:ea typeface="Avenir"/>
                <a:cs typeface="Avenir"/>
                <a:sym typeface="Avenir"/>
              </a:rPr>
              <a:t>220 Digital Poster Sessions (comprised of 3426 abstracts)</a:t>
            </a:r>
          </a:p>
          <a:p>
            <a:pPr marL="884730" lvl="1" indent="-442365" algn="l">
              <a:lnSpc>
                <a:spcPts val="5737"/>
              </a:lnSpc>
              <a:buFont typeface="Arial"/>
              <a:buChar char="•"/>
            </a:pPr>
            <a:r>
              <a:rPr lang="en-US" sz="4097" dirty="0">
                <a:solidFill>
                  <a:srgbClr val="19305C"/>
                </a:solidFill>
                <a:latin typeface="Avenir"/>
                <a:ea typeface="Avenir"/>
                <a:cs typeface="Avenir"/>
                <a:sym typeface="Avenir"/>
              </a:rPr>
              <a:t>24 Traditional Poster Sessions (comprised of 307 abstracts</a:t>
            </a:r>
          </a:p>
        </p:txBody>
      </p:sp>
      <p:sp>
        <p:nvSpPr>
          <p:cNvPr id="27" name="Textfeld 26">
            <a:extLst>
              <a:ext uri="{FF2B5EF4-FFF2-40B4-BE49-F238E27FC236}">
                <a16:creationId xmlns:a16="http://schemas.microsoft.com/office/drawing/2014/main" id="{9B552FBB-8479-DC60-3D51-27CCBBCD9FD3}"/>
              </a:ext>
            </a:extLst>
          </p:cNvPr>
          <p:cNvSpPr txBox="1"/>
          <p:nvPr/>
        </p:nvSpPr>
        <p:spPr>
          <a:xfrm>
            <a:off x="14974191" y="9007138"/>
            <a:ext cx="3200400" cy="369332"/>
          </a:xfrm>
          <a:prstGeom prst="rect">
            <a:avLst/>
          </a:prstGeom>
          <a:noFill/>
        </p:spPr>
        <p:txBody>
          <a:bodyPr wrap="square">
            <a:spAutoFit/>
          </a:bodyPr>
          <a:lstStyle/>
          <a:p>
            <a:pPr marL="0" indent="0">
              <a:buNone/>
            </a:pPr>
            <a:r>
              <a:rPr lang="en-US" sz="1800" dirty="0"/>
              <a:t>(Numbers from Singapore 2024)</a:t>
            </a:r>
            <a:endParaRPr lang="de-DE"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5592CD">
                <a:alpha val="100000"/>
              </a:srgbClr>
            </a:gs>
            <a:gs pos="50000">
              <a:srgbClr val="305EB6">
                <a:alpha val="100000"/>
              </a:srgbClr>
            </a:gs>
            <a:gs pos="100000">
              <a:srgbClr val="1A3974">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6588747" y="2433795"/>
            <a:ext cx="5077136" cy="5501711"/>
            <a:chOff x="0" y="0"/>
            <a:chExt cx="969266" cy="1050321"/>
          </a:xfrm>
        </p:grpSpPr>
        <p:sp>
          <p:nvSpPr>
            <p:cNvPr id="3" name="Freeform 3"/>
            <p:cNvSpPr/>
            <p:nvPr/>
          </p:nvSpPr>
          <p:spPr>
            <a:xfrm>
              <a:off x="0" y="0"/>
              <a:ext cx="969266" cy="1050321"/>
            </a:xfrm>
            <a:custGeom>
              <a:avLst/>
              <a:gdLst/>
              <a:ahLst/>
              <a:cxnLst/>
              <a:rect l="l" t="t" r="r" b="b"/>
              <a:pathLst>
                <a:path w="969266" h="1050321">
                  <a:moveTo>
                    <a:pt x="22873" y="0"/>
                  </a:moveTo>
                  <a:lnTo>
                    <a:pt x="946393" y="0"/>
                  </a:lnTo>
                  <a:cubicBezTo>
                    <a:pt x="959025" y="0"/>
                    <a:pt x="969266" y="10241"/>
                    <a:pt x="969266" y="22873"/>
                  </a:cubicBezTo>
                  <a:lnTo>
                    <a:pt x="969266" y="1027448"/>
                  </a:lnTo>
                  <a:cubicBezTo>
                    <a:pt x="969266" y="1033514"/>
                    <a:pt x="966856" y="1039332"/>
                    <a:pt x="962567" y="1043621"/>
                  </a:cubicBezTo>
                  <a:cubicBezTo>
                    <a:pt x="958277" y="1047911"/>
                    <a:pt x="952459" y="1050321"/>
                    <a:pt x="946393" y="1050321"/>
                  </a:cubicBezTo>
                  <a:lnTo>
                    <a:pt x="22873" y="1050321"/>
                  </a:lnTo>
                  <a:cubicBezTo>
                    <a:pt x="16807" y="1050321"/>
                    <a:pt x="10989" y="1047911"/>
                    <a:pt x="6699" y="1043621"/>
                  </a:cubicBezTo>
                  <a:cubicBezTo>
                    <a:pt x="2410" y="1039332"/>
                    <a:pt x="0" y="1033514"/>
                    <a:pt x="0" y="1027448"/>
                  </a:cubicBezTo>
                  <a:lnTo>
                    <a:pt x="0" y="22873"/>
                  </a:lnTo>
                  <a:cubicBezTo>
                    <a:pt x="0" y="16807"/>
                    <a:pt x="2410" y="10989"/>
                    <a:pt x="6699" y="6699"/>
                  </a:cubicBezTo>
                  <a:cubicBezTo>
                    <a:pt x="10989" y="2410"/>
                    <a:pt x="16807" y="0"/>
                    <a:pt x="22873" y="0"/>
                  </a:cubicBezTo>
                  <a:close/>
                </a:path>
              </a:pathLst>
            </a:custGeom>
            <a:blipFill>
              <a:blip r:embed="rId2"/>
              <a:stretch>
                <a:fillRect t="-3976" b="-34447"/>
              </a:stretch>
            </a:blipFill>
          </p:spPr>
        </p:sp>
      </p:grpSp>
      <p:grpSp>
        <p:nvGrpSpPr>
          <p:cNvPr id="4" name="Group 4"/>
          <p:cNvGrpSpPr/>
          <p:nvPr/>
        </p:nvGrpSpPr>
        <p:grpSpPr>
          <a:xfrm>
            <a:off x="12026468" y="2433795"/>
            <a:ext cx="5077136" cy="5501711"/>
            <a:chOff x="0" y="0"/>
            <a:chExt cx="969266" cy="1050321"/>
          </a:xfrm>
        </p:grpSpPr>
        <p:sp>
          <p:nvSpPr>
            <p:cNvPr id="5" name="Freeform 5"/>
            <p:cNvSpPr/>
            <p:nvPr/>
          </p:nvSpPr>
          <p:spPr>
            <a:xfrm>
              <a:off x="0" y="0"/>
              <a:ext cx="969266" cy="1050321"/>
            </a:xfrm>
            <a:custGeom>
              <a:avLst/>
              <a:gdLst/>
              <a:ahLst/>
              <a:cxnLst/>
              <a:rect l="l" t="t" r="r" b="b"/>
              <a:pathLst>
                <a:path w="969266" h="1050321">
                  <a:moveTo>
                    <a:pt x="22873" y="0"/>
                  </a:moveTo>
                  <a:lnTo>
                    <a:pt x="946393" y="0"/>
                  </a:lnTo>
                  <a:cubicBezTo>
                    <a:pt x="959025" y="0"/>
                    <a:pt x="969266" y="10241"/>
                    <a:pt x="969266" y="22873"/>
                  </a:cubicBezTo>
                  <a:lnTo>
                    <a:pt x="969266" y="1027448"/>
                  </a:lnTo>
                  <a:cubicBezTo>
                    <a:pt x="969266" y="1033514"/>
                    <a:pt x="966856" y="1039332"/>
                    <a:pt x="962567" y="1043621"/>
                  </a:cubicBezTo>
                  <a:cubicBezTo>
                    <a:pt x="958277" y="1047911"/>
                    <a:pt x="952459" y="1050321"/>
                    <a:pt x="946393" y="1050321"/>
                  </a:cubicBezTo>
                  <a:lnTo>
                    <a:pt x="22873" y="1050321"/>
                  </a:lnTo>
                  <a:cubicBezTo>
                    <a:pt x="16807" y="1050321"/>
                    <a:pt x="10989" y="1047911"/>
                    <a:pt x="6699" y="1043621"/>
                  </a:cubicBezTo>
                  <a:cubicBezTo>
                    <a:pt x="2410" y="1039332"/>
                    <a:pt x="0" y="1033514"/>
                    <a:pt x="0" y="1027448"/>
                  </a:cubicBezTo>
                  <a:lnTo>
                    <a:pt x="0" y="22873"/>
                  </a:lnTo>
                  <a:cubicBezTo>
                    <a:pt x="0" y="16807"/>
                    <a:pt x="2410" y="10989"/>
                    <a:pt x="6699" y="6699"/>
                  </a:cubicBezTo>
                  <a:cubicBezTo>
                    <a:pt x="10989" y="2410"/>
                    <a:pt x="16807" y="0"/>
                    <a:pt x="22873" y="0"/>
                  </a:cubicBezTo>
                  <a:close/>
                </a:path>
              </a:pathLst>
            </a:custGeom>
            <a:blipFill>
              <a:blip r:embed="rId3"/>
              <a:stretch>
                <a:fillRect l="-14465" t="-10152" r="-28009"/>
              </a:stretch>
            </a:blipFill>
          </p:spPr>
        </p:sp>
      </p:grpSp>
      <p:grpSp>
        <p:nvGrpSpPr>
          <p:cNvPr id="6" name="Group 6"/>
          <p:cNvGrpSpPr/>
          <p:nvPr/>
        </p:nvGrpSpPr>
        <p:grpSpPr>
          <a:xfrm>
            <a:off x="0" y="9448800"/>
            <a:ext cx="18288000" cy="838200"/>
            <a:chOff x="0" y="0"/>
            <a:chExt cx="4816593" cy="220760"/>
          </a:xfrm>
        </p:grpSpPr>
        <p:sp>
          <p:nvSpPr>
            <p:cNvPr id="7" name="Freeform 7"/>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8" name="TextBox 8"/>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608530" y="9463256"/>
            <a:ext cx="4613514" cy="809287"/>
            <a:chOff x="0" y="0"/>
            <a:chExt cx="6151353" cy="1079050"/>
          </a:xfrm>
        </p:grpSpPr>
        <p:sp>
          <p:nvSpPr>
            <p:cNvPr id="10" name="Freeform 10"/>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4"/>
              <a:stretch>
                <a:fillRect/>
              </a:stretch>
            </a:blipFill>
          </p:spPr>
        </p:sp>
        <p:sp>
          <p:nvSpPr>
            <p:cNvPr id="11" name="AutoShape 11"/>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12" name="AutoShape 12"/>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13" name="AutoShape 13"/>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14" name="AutoShape 14"/>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grpSp>
        <p:nvGrpSpPr>
          <p:cNvPr id="15" name="Group 15"/>
          <p:cNvGrpSpPr/>
          <p:nvPr/>
        </p:nvGrpSpPr>
        <p:grpSpPr>
          <a:xfrm>
            <a:off x="1184396" y="2433795"/>
            <a:ext cx="5077136" cy="5501711"/>
            <a:chOff x="0" y="0"/>
            <a:chExt cx="969266" cy="1050321"/>
          </a:xfrm>
        </p:grpSpPr>
        <p:sp>
          <p:nvSpPr>
            <p:cNvPr id="16" name="Freeform 16"/>
            <p:cNvSpPr/>
            <p:nvPr/>
          </p:nvSpPr>
          <p:spPr>
            <a:xfrm>
              <a:off x="0" y="0"/>
              <a:ext cx="969266" cy="1050321"/>
            </a:xfrm>
            <a:custGeom>
              <a:avLst/>
              <a:gdLst/>
              <a:ahLst/>
              <a:cxnLst/>
              <a:rect l="l" t="t" r="r" b="b"/>
              <a:pathLst>
                <a:path w="969266" h="1050321">
                  <a:moveTo>
                    <a:pt x="22873" y="0"/>
                  </a:moveTo>
                  <a:lnTo>
                    <a:pt x="946393" y="0"/>
                  </a:lnTo>
                  <a:cubicBezTo>
                    <a:pt x="959025" y="0"/>
                    <a:pt x="969266" y="10241"/>
                    <a:pt x="969266" y="22873"/>
                  </a:cubicBezTo>
                  <a:lnTo>
                    <a:pt x="969266" y="1027448"/>
                  </a:lnTo>
                  <a:cubicBezTo>
                    <a:pt x="969266" y="1033514"/>
                    <a:pt x="966856" y="1039332"/>
                    <a:pt x="962567" y="1043621"/>
                  </a:cubicBezTo>
                  <a:cubicBezTo>
                    <a:pt x="958277" y="1047911"/>
                    <a:pt x="952459" y="1050321"/>
                    <a:pt x="946393" y="1050321"/>
                  </a:cubicBezTo>
                  <a:lnTo>
                    <a:pt x="22873" y="1050321"/>
                  </a:lnTo>
                  <a:cubicBezTo>
                    <a:pt x="16807" y="1050321"/>
                    <a:pt x="10989" y="1047911"/>
                    <a:pt x="6699" y="1043621"/>
                  </a:cubicBezTo>
                  <a:cubicBezTo>
                    <a:pt x="2410" y="1039332"/>
                    <a:pt x="0" y="1033514"/>
                    <a:pt x="0" y="1027448"/>
                  </a:cubicBezTo>
                  <a:lnTo>
                    <a:pt x="0" y="22873"/>
                  </a:lnTo>
                  <a:cubicBezTo>
                    <a:pt x="0" y="16807"/>
                    <a:pt x="2410" y="10989"/>
                    <a:pt x="6699" y="6699"/>
                  </a:cubicBezTo>
                  <a:cubicBezTo>
                    <a:pt x="10989" y="2410"/>
                    <a:pt x="16807" y="0"/>
                    <a:pt x="22873" y="0"/>
                  </a:cubicBezTo>
                  <a:close/>
                </a:path>
              </a:pathLst>
            </a:custGeom>
            <a:blipFill>
              <a:blip r:embed="rId5"/>
              <a:stretch>
                <a:fillRect l="-23852" r="-38543"/>
              </a:stretch>
            </a:blipFill>
          </p:spPr>
        </p:sp>
      </p:grpSp>
      <p:sp>
        <p:nvSpPr>
          <p:cNvPr id="17" name="Freeform 17"/>
          <p:cNvSpPr/>
          <p:nvPr/>
        </p:nvSpPr>
        <p:spPr>
          <a:xfrm>
            <a:off x="0" y="0"/>
            <a:ext cx="2877483" cy="1028700"/>
          </a:xfrm>
          <a:custGeom>
            <a:avLst/>
            <a:gdLst/>
            <a:ahLst/>
            <a:cxnLst/>
            <a:rect l="l" t="t" r="r" b="b"/>
            <a:pathLst>
              <a:path w="2877483" h="1028700">
                <a:moveTo>
                  <a:pt x="0" y="0"/>
                </a:moveTo>
                <a:lnTo>
                  <a:pt x="2877483" y="0"/>
                </a:lnTo>
                <a:lnTo>
                  <a:pt x="2877483" y="1028700"/>
                </a:lnTo>
                <a:lnTo>
                  <a:pt x="0" y="1028700"/>
                </a:lnTo>
                <a:lnTo>
                  <a:pt x="0" y="0"/>
                </a:lnTo>
                <a:close/>
              </a:path>
            </a:pathLst>
          </a:custGeom>
          <a:blipFill>
            <a:blip r:embed="rId6"/>
            <a:stretch>
              <a:fillRect/>
            </a:stretch>
          </a:blipFill>
        </p:spPr>
      </p:sp>
      <p:sp>
        <p:nvSpPr>
          <p:cNvPr id="18" name="TextBox 18"/>
          <p:cNvSpPr txBox="1"/>
          <p:nvPr/>
        </p:nvSpPr>
        <p:spPr>
          <a:xfrm>
            <a:off x="11989733" y="8061340"/>
            <a:ext cx="5150605" cy="497003"/>
          </a:xfrm>
          <a:prstGeom prst="rect">
            <a:avLst/>
          </a:prstGeom>
        </p:spPr>
        <p:txBody>
          <a:bodyPr lIns="0" tIns="0" rIns="0" bIns="0" rtlCol="0" anchor="t">
            <a:spAutoFit/>
          </a:bodyPr>
          <a:lstStyle/>
          <a:p>
            <a:pPr algn="ctr">
              <a:lnSpc>
                <a:spcPts val="3624"/>
              </a:lnSpc>
            </a:pPr>
            <a:r>
              <a:rPr lang="en-US" sz="2589">
                <a:solidFill>
                  <a:srgbClr val="FFFFFF"/>
                </a:solidFill>
                <a:latin typeface="Avenir Light"/>
                <a:ea typeface="Avenir Light"/>
                <a:cs typeface="Avenir Light"/>
                <a:sym typeface="Avenir Light"/>
              </a:rPr>
              <a:t>Copenhagen, Denmark</a:t>
            </a:r>
          </a:p>
        </p:txBody>
      </p:sp>
      <p:sp>
        <p:nvSpPr>
          <p:cNvPr id="19" name="TextBox 19"/>
          <p:cNvSpPr txBox="1"/>
          <p:nvPr/>
        </p:nvSpPr>
        <p:spPr>
          <a:xfrm>
            <a:off x="15001838" y="8605899"/>
            <a:ext cx="1392379" cy="469055"/>
          </a:xfrm>
          <a:prstGeom prst="rect">
            <a:avLst/>
          </a:prstGeom>
        </p:spPr>
        <p:txBody>
          <a:bodyPr lIns="0" tIns="0" rIns="0" bIns="0" rtlCol="0" anchor="t">
            <a:spAutoFit/>
          </a:bodyPr>
          <a:lstStyle/>
          <a:p>
            <a:pPr algn="l">
              <a:lnSpc>
                <a:spcPts val="2968"/>
              </a:lnSpc>
            </a:pPr>
            <a:r>
              <a:rPr lang="en-US" sz="3452" b="1" spc="86">
                <a:solidFill>
                  <a:srgbClr val="FFFFFF"/>
                </a:solidFill>
                <a:latin typeface="Avenir Ultra-Bold"/>
                <a:ea typeface="Avenir Ultra-Bold"/>
                <a:cs typeface="Avenir Ultra-Bold"/>
                <a:sym typeface="Avenir Ultra-Bold"/>
              </a:rPr>
              <a:t>2028</a:t>
            </a:r>
          </a:p>
        </p:txBody>
      </p:sp>
      <p:sp>
        <p:nvSpPr>
          <p:cNvPr id="20" name="TextBox 20"/>
          <p:cNvSpPr txBox="1"/>
          <p:nvPr/>
        </p:nvSpPr>
        <p:spPr>
          <a:xfrm>
            <a:off x="12678704" y="8683639"/>
            <a:ext cx="2199340" cy="333743"/>
          </a:xfrm>
          <a:prstGeom prst="rect">
            <a:avLst/>
          </a:prstGeom>
        </p:spPr>
        <p:txBody>
          <a:bodyPr lIns="0" tIns="0" rIns="0" bIns="0" rtlCol="0" anchor="t">
            <a:spAutoFit/>
          </a:bodyPr>
          <a:lstStyle/>
          <a:p>
            <a:pPr algn="r">
              <a:lnSpc>
                <a:spcPts val="2094"/>
              </a:lnSpc>
            </a:pPr>
            <a:r>
              <a:rPr lang="en-US" sz="2435" b="1" spc="60">
                <a:solidFill>
                  <a:srgbClr val="FFFFFF"/>
                </a:solidFill>
                <a:latin typeface="Avenir Ultra-Bold"/>
                <a:ea typeface="Avenir Ultra-Bold"/>
                <a:cs typeface="Avenir Ultra-Bold"/>
                <a:sym typeface="Avenir Ultra-Bold"/>
              </a:rPr>
              <a:t>13-18 MAY</a:t>
            </a:r>
          </a:p>
        </p:txBody>
      </p:sp>
      <p:sp>
        <p:nvSpPr>
          <p:cNvPr id="21" name="TextBox 21"/>
          <p:cNvSpPr txBox="1"/>
          <p:nvPr/>
        </p:nvSpPr>
        <p:spPr>
          <a:xfrm>
            <a:off x="817163" y="1038866"/>
            <a:ext cx="8281264" cy="1250370"/>
          </a:xfrm>
          <a:prstGeom prst="rect">
            <a:avLst/>
          </a:prstGeom>
        </p:spPr>
        <p:txBody>
          <a:bodyPr lIns="0" tIns="0" rIns="0" bIns="0" rtlCol="0" anchor="t">
            <a:spAutoFit/>
          </a:bodyPr>
          <a:lstStyle/>
          <a:p>
            <a:pPr algn="ctr">
              <a:lnSpc>
                <a:spcPts val="9219"/>
              </a:lnSpc>
            </a:pPr>
            <a:r>
              <a:rPr lang="en-US" sz="6585">
                <a:solidFill>
                  <a:srgbClr val="FFFFFF"/>
                </a:solidFill>
                <a:latin typeface="Avenir"/>
                <a:ea typeface="Avenir"/>
                <a:cs typeface="Avenir"/>
                <a:sym typeface="Avenir"/>
              </a:rPr>
              <a:t>ISMRM &amp; ISMRT</a:t>
            </a:r>
          </a:p>
        </p:txBody>
      </p:sp>
      <p:sp>
        <p:nvSpPr>
          <p:cNvPr id="22" name="TextBox 22"/>
          <p:cNvSpPr txBox="1"/>
          <p:nvPr/>
        </p:nvSpPr>
        <p:spPr>
          <a:xfrm>
            <a:off x="7551403" y="1374284"/>
            <a:ext cx="9919434" cy="693835"/>
          </a:xfrm>
          <a:prstGeom prst="rect">
            <a:avLst/>
          </a:prstGeom>
        </p:spPr>
        <p:txBody>
          <a:bodyPr lIns="0" tIns="0" rIns="0" bIns="0" rtlCol="0" anchor="t">
            <a:spAutoFit/>
          </a:bodyPr>
          <a:lstStyle/>
          <a:p>
            <a:pPr algn="ctr">
              <a:lnSpc>
                <a:spcPts val="5071"/>
              </a:lnSpc>
            </a:pPr>
            <a:r>
              <a:rPr lang="en-US" sz="3622" b="1" spc="724">
                <a:solidFill>
                  <a:srgbClr val="FFFFFF"/>
                </a:solidFill>
                <a:latin typeface="Avenir Bold"/>
                <a:ea typeface="Avenir Bold"/>
                <a:cs typeface="Avenir Bold"/>
                <a:sym typeface="Avenir Bold"/>
              </a:rPr>
              <a:t>FUTURE ANNUAL MEETINGS</a:t>
            </a:r>
          </a:p>
        </p:txBody>
      </p:sp>
      <p:sp>
        <p:nvSpPr>
          <p:cNvPr id="23" name="TextBox 23"/>
          <p:cNvSpPr txBox="1"/>
          <p:nvPr/>
        </p:nvSpPr>
        <p:spPr>
          <a:xfrm>
            <a:off x="7115579" y="8061340"/>
            <a:ext cx="3991078" cy="496934"/>
          </a:xfrm>
          <a:prstGeom prst="rect">
            <a:avLst/>
          </a:prstGeom>
        </p:spPr>
        <p:txBody>
          <a:bodyPr lIns="0" tIns="0" rIns="0" bIns="0" rtlCol="0" anchor="t">
            <a:spAutoFit/>
          </a:bodyPr>
          <a:lstStyle/>
          <a:p>
            <a:pPr algn="ctr">
              <a:lnSpc>
                <a:spcPts val="3624"/>
              </a:lnSpc>
            </a:pPr>
            <a:r>
              <a:rPr lang="en-US" sz="2589">
                <a:solidFill>
                  <a:srgbClr val="FFFFFF"/>
                </a:solidFill>
                <a:latin typeface="Avenir Light"/>
                <a:ea typeface="Avenir Light"/>
                <a:cs typeface="Avenir Light"/>
                <a:sym typeface="Avenir Light"/>
              </a:rPr>
              <a:t>Vancouver, BC, Canada</a:t>
            </a:r>
          </a:p>
        </p:txBody>
      </p:sp>
      <p:grpSp>
        <p:nvGrpSpPr>
          <p:cNvPr id="24" name="Group 24"/>
          <p:cNvGrpSpPr/>
          <p:nvPr/>
        </p:nvGrpSpPr>
        <p:grpSpPr>
          <a:xfrm>
            <a:off x="7658836" y="8558274"/>
            <a:ext cx="2925468" cy="524850"/>
            <a:chOff x="0" y="0"/>
            <a:chExt cx="3900623" cy="699800"/>
          </a:xfrm>
        </p:grpSpPr>
        <p:sp>
          <p:nvSpPr>
            <p:cNvPr id="25" name="TextBox 25"/>
            <p:cNvSpPr txBox="1"/>
            <p:nvPr/>
          </p:nvSpPr>
          <p:spPr>
            <a:xfrm>
              <a:off x="2399718" y="47625"/>
              <a:ext cx="1500905" cy="652175"/>
            </a:xfrm>
            <a:prstGeom prst="rect">
              <a:avLst/>
            </a:prstGeom>
          </p:spPr>
          <p:txBody>
            <a:bodyPr lIns="0" tIns="0" rIns="0" bIns="0" rtlCol="0" anchor="t">
              <a:spAutoFit/>
            </a:bodyPr>
            <a:lstStyle/>
            <a:p>
              <a:pPr algn="l">
                <a:lnSpc>
                  <a:spcPts val="2968"/>
                </a:lnSpc>
              </a:pPr>
              <a:r>
                <a:rPr lang="en-US" sz="3452" b="1" spc="86">
                  <a:solidFill>
                    <a:srgbClr val="FFFFFF"/>
                  </a:solidFill>
                  <a:latin typeface="Avenir Ultra-Bold"/>
                  <a:ea typeface="Avenir Ultra-Bold"/>
                  <a:cs typeface="Avenir Ultra-Bold"/>
                  <a:sym typeface="Avenir Ultra-Bold"/>
                </a:rPr>
                <a:t>2027</a:t>
              </a:r>
            </a:p>
          </p:txBody>
        </p:sp>
        <p:sp>
          <p:nvSpPr>
            <p:cNvPr id="26" name="TextBox 26"/>
            <p:cNvSpPr txBox="1"/>
            <p:nvPr/>
          </p:nvSpPr>
          <p:spPr>
            <a:xfrm>
              <a:off x="0" y="143972"/>
              <a:ext cx="2932454" cy="463917"/>
            </a:xfrm>
            <a:prstGeom prst="rect">
              <a:avLst/>
            </a:prstGeom>
          </p:spPr>
          <p:txBody>
            <a:bodyPr lIns="0" tIns="0" rIns="0" bIns="0" rtlCol="0" anchor="t">
              <a:spAutoFit/>
            </a:bodyPr>
            <a:lstStyle/>
            <a:p>
              <a:pPr algn="l">
                <a:lnSpc>
                  <a:spcPts val="2094"/>
                </a:lnSpc>
              </a:pPr>
              <a:r>
                <a:rPr lang="en-US" sz="2435" b="1" spc="60">
                  <a:solidFill>
                    <a:srgbClr val="FFFFFF"/>
                  </a:solidFill>
                  <a:latin typeface="Avenir Ultra-Bold"/>
                  <a:ea typeface="Avenir Ultra-Bold"/>
                  <a:cs typeface="Avenir Ultra-Bold"/>
                  <a:sym typeface="Avenir Ultra-Bold"/>
                </a:rPr>
                <a:t>08-13 MAY</a:t>
              </a:r>
            </a:p>
          </p:txBody>
        </p:sp>
      </p:grpSp>
      <p:sp>
        <p:nvSpPr>
          <p:cNvPr id="27" name="TextBox 27"/>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28" name="TextBox 28"/>
          <p:cNvSpPr txBox="1"/>
          <p:nvPr/>
        </p:nvSpPr>
        <p:spPr>
          <a:xfrm>
            <a:off x="1147662" y="8061340"/>
            <a:ext cx="5150605" cy="490876"/>
          </a:xfrm>
          <a:prstGeom prst="rect">
            <a:avLst/>
          </a:prstGeom>
        </p:spPr>
        <p:txBody>
          <a:bodyPr lIns="0" tIns="0" rIns="0" bIns="0" rtlCol="0" anchor="t">
            <a:spAutoFit/>
          </a:bodyPr>
          <a:lstStyle/>
          <a:p>
            <a:pPr algn="ctr">
              <a:lnSpc>
                <a:spcPts val="3624"/>
              </a:lnSpc>
            </a:pPr>
            <a:r>
              <a:rPr lang="en-US" sz="2589">
                <a:solidFill>
                  <a:srgbClr val="FFFFFF"/>
                </a:solidFill>
                <a:latin typeface="Avenir Light"/>
                <a:ea typeface="Avenir Light"/>
                <a:cs typeface="Avenir Light"/>
                <a:sym typeface="Avenir Light"/>
              </a:rPr>
              <a:t>Cape Town, South Africa</a:t>
            </a:r>
          </a:p>
        </p:txBody>
      </p:sp>
      <p:grpSp>
        <p:nvGrpSpPr>
          <p:cNvPr id="29" name="Group 29"/>
          <p:cNvGrpSpPr/>
          <p:nvPr/>
        </p:nvGrpSpPr>
        <p:grpSpPr>
          <a:xfrm>
            <a:off x="2260231" y="8550105"/>
            <a:ext cx="2925468" cy="524850"/>
            <a:chOff x="0" y="0"/>
            <a:chExt cx="3900623" cy="699800"/>
          </a:xfrm>
        </p:grpSpPr>
        <p:sp>
          <p:nvSpPr>
            <p:cNvPr id="30" name="TextBox 30"/>
            <p:cNvSpPr txBox="1"/>
            <p:nvPr/>
          </p:nvSpPr>
          <p:spPr>
            <a:xfrm>
              <a:off x="2399718" y="47625"/>
              <a:ext cx="1500905" cy="652175"/>
            </a:xfrm>
            <a:prstGeom prst="rect">
              <a:avLst/>
            </a:prstGeom>
          </p:spPr>
          <p:txBody>
            <a:bodyPr lIns="0" tIns="0" rIns="0" bIns="0" rtlCol="0" anchor="t">
              <a:spAutoFit/>
            </a:bodyPr>
            <a:lstStyle/>
            <a:p>
              <a:pPr algn="l">
                <a:lnSpc>
                  <a:spcPts val="2968"/>
                </a:lnSpc>
              </a:pPr>
              <a:r>
                <a:rPr lang="en-US" sz="3452" b="1" spc="86">
                  <a:solidFill>
                    <a:srgbClr val="FFFFFF"/>
                  </a:solidFill>
                  <a:latin typeface="Avenir Ultra-Bold"/>
                  <a:ea typeface="Avenir Ultra-Bold"/>
                  <a:cs typeface="Avenir Ultra-Bold"/>
                  <a:sym typeface="Avenir Ultra-Bold"/>
                </a:rPr>
                <a:t>2026</a:t>
              </a:r>
            </a:p>
          </p:txBody>
        </p:sp>
        <p:sp>
          <p:nvSpPr>
            <p:cNvPr id="31" name="TextBox 31"/>
            <p:cNvSpPr txBox="1"/>
            <p:nvPr/>
          </p:nvSpPr>
          <p:spPr>
            <a:xfrm>
              <a:off x="0" y="143972"/>
              <a:ext cx="2932454" cy="463917"/>
            </a:xfrm>
            <a:prstGeom prst="rect">
              <a:avLst/>
            </a:prstGeom>
          </p:spPr>
          <p:txBody>
            <a:bodyPr lIns="0" tIns="0" rIns="0" bIns="0" rtlCol="0" anchor="t">
              <a:spAutoFit/>
            </a:bodyPr>
            <a:lstStyle/>
            <a:p>
              <a:pPr algn="l">
                <a:lnSpc>
                  <a:spcPts val="2094"/>
                </a:lnSpc>
              </a:pPr>
              <a:r>
                <a:rPr lang="en-US" sz="2435" b="1" spc="60">
                  <a:solidFill>
                    <a:srgbClr val="FFFFFF"/>
                  </a:solidFill>
                  <a:latin typeface="Avenir Ultra-Bold"/>
                  <a:ea typeface="Avenir Ultra-Bold"/>
                  <a:cs typeface="Avenir Ultra-Bold"/>
                  <a:sym typeface="Avenir Ultra-Bold"/>
                </a:rPr>
                <a:t>09-14 MAY</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0" y="37"/>
            <a:ext cx="18288000" cy="1264185"/>
            <a:chOff x="0" y="0"/>
            <a:chExt cx="4816593" cy="332954"/>
          </a:xfrm>
        </p:grpSpPr>
        <p:sp>
          <p:nvSpPr>
            <p:cNvPr id="8" name="Freeform 8"/>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p:cNvGrpSpPr/>
          <p:nvPr/>
        </p:nvGrpSpPr>
        <p:grpSpPr>
          <a:xfrm>
            <a:off x="0" y="9448800"/>
            <a:ext cx="18288000" cy="838200"/>
            <a:chOff x="0" y="0"/>
            <a:chExt cx="4816593" cy="220760"/>
          </a:xfrm>
        </p:grpSpPr>
        <p:sp>
          <p:nvSpPr>
            <p:cNvPr id="12" name="Freeform 12"/>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p:cNvGrpSpPr/>
          <p:nvPr/>
        </p:nvGrpSpPr>
        <p:grpSpPr>
          <a:xfrm>
            <a:off x="9608530" y="9463256"/>
            <a:ext cx="4613514" cy="809287"/>
            <a:chOff x="0" y="0"/>
            <a:chExt cx="6151353" cy="1079050"/>
          </a:xfrm>
        </p:grpSpPr>
        <p:sp>
          <p:nvSpPr>
            <p:cNvPr id="19" name="Freeform 19"/>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grpSp>
        <p:nvGrpSpPr>
          <p:cNvPr id="24" name="Group 24"/>
          <p:cNvGrpSpPr/>
          <p:nvPr/>
        </p:nvGrpSpPr>
        <p:grpSpPr>
          <a:xfrm>
            <a:off x="1396372" y="1253061"/>
            <a:ext cx="11930786" cy="8195739"/>
            <a:chOff x="0" y="0"/>
            <a:chExt cx="3142265" cy="2158548"/>
          </a:xfrm>
        </p:grpSpPr>
        <p:sp>
          <p:nvSpPr>
            <p:cNvPr id="25" name="Freeform 25"/>
            <p:cNvSpPr/>
            <p:nvPr/>
          </p:nvSpPr>
          <p:spPr>
            <a:xfrm>
              <a:off x="0" y="0"/>
              <a:ext cx="3142265" cy="2158548"/>
            </a:xfrm>
            <a:custGeom>
              <a:avLst/>
              <a:gdLst/>
              <a:ahLst/>
              <a:cxnLst/>
              <a:rect l="l" t="t" r="r" b="b"/>
              <a:pathLst>
                <a:path w="3142265" h="2158548">
                  <a:moveTo>
                    <a:pt x="0" y="0"/>
                  </a:moveTo>
                  <a:lnTo>
                    <a:pt x="3142265" y="0"/>
                  </a:lnTo>
                  <a:lnTo>
                    <a:pt x="3142265" y="2158548"/>
                  </a:lnTo>
                  <a:lnTo>
                    <a:pt x="0" y="2158548"/>
                  </a:lnTo>
                  <a:close/>
                </a:path>
              </a:pathLst>
            </a:custGeom>
            <a:solidFill>
              <a:srgbClr val="E7E9EC">
                <a:alpha val="42745"/>
              </a:srgbClr>
            </a:solidFill>
          </p:spPr>
        </p:sp>
        <p:sp>
          <p:nvSpPr>
            <p:cNvPr id="26" name="TextBox 26"/>
            <p:cNvSpPr txBox="1"/>
            <p:nvPr/>
          </p:nvSpPr>
          <p:spPr>
            <a:xfrm>
              <a:off x="0" y="-104775"/>
              <a:ext cx="3142265" cy="2263323"/>
            </a:xfrm>
            <a:prstGeom prst="rect">
              <a:avLst/>
            </a:prstGeom>
          </p:spPr>
          <p:txBody>
            <a:bodyPr lIns="50800" tIns="50800" rIns="50800" bIns="50800" rtlCol="0" anchor="ctr"/>
            <a:lstStyle/>
            <a:p>
              <a:pPr algn="ctr">
                <a:lnSpc>
                  <a:spcPts val="3682"/>
                </a:lnSpc>
              </a:pPr>
              <a:endParaRPr/>
            </a:p>
          </p:txBody>
        </p:sp>
      </p:grpSp>
      <p:grpSp>
        <p:nvGrpSpPr>
          <p:cNvPr id="27" name="Group 27"/>
          <p:cNvGrpSpPr/>
          <p:nvPr/>
        </p:nvGrpSpPr>
        <p:grpSpPr>
          <a:xfrm>
            <a:off x="3530586" y="3467286"/>
            <a:ext cx="5810946" cy="2361542"/>
            <a:chOff x="0" y="0"/>
            <a:chExt cx="7747928" cy="3148722"/>
          </a:xfrm>
        </p:grpSpPr>
        <p:sp>
          <p:nvSpPr>
            <p:cNvPr id="28" name="Freeform 28"/>
            <p:cNvSpPr/>
            <p:nvPr/>
          </p:nvSpPr>
          <p:spPr>
            <a:xfrm>
              <a:off x="0" y="116442"/>
              <a:ext cx="7747928" cy="2638916"/>
            </a:xfrm>
            <a:custGeom>
              <a:avLst/>
              <a:gdLst/>
              <a:ahLst/>
              <a:cxnLst/>
              <a:rect l="l" t="t" r="r" b="b"/>
              <a:pathLst>
                <a:path w="7747928" h="2638916">
                  <a:moveTo>
                    <a:pt x="0" y="0"/>
                  </a:moveTo>
                  <a:lnTo>
                    <a:pt x="7747928" y="0"/>
                  </a:lnTo>
                  <a:lnTo>
                    <a:pt x="7747928" y="2638916"/>
                  </a:lnTo>
                  <a:lnTo>
                    <a:pt x="0" y="2638916"/>
                  </a:lnTo>
                  <a:lnTo>
                    <a:pt x="0" y="0"/>
                  </a:lnTo>
                  <a:close/>
                </a:path>
              </a:pathLst>
            </a:custGeom>
            <a:blipFill>
              <a:blip r:embed="rId7"/>
              <a:stretch>
                <a:fillRect/>
              </a:stretch>
            </a:blipFill>
          </p:spPr>
        </p:sp>
        <p:sp>
          <p:nvSpPr>
            <p:cNvPr id="29" name="TextBox 29"/>
            <p:cNvSpPr txBox="1"/>
            <p:nvPr/>
          </p:nvSpPr>
          <p:spPr>
            <a:xfrm>
              <a:off x="2775802" y="-104775"/>
              <a:ext cx="1278880" cy="638998"/>
            </a:xfrm>
            <a:prstGeom prst="rect">
              <a:avLst/>
            </a:prstGeom>
          </p:spPr>
          <p:txBody>
            <a:bodyPr lIns="0" tIns="0" rIns="0" bIns="0" rtlCol="0" anchor="t">
              <a:spAutoFit/>
            </a:bodyPr>
            <a:lstStyle/>
            <a:p>
              <a:pPr algn="l">
                <a:lnSpc>
                  <a:spcPts val="3734"/>
                </a:lnSpc>
              </a:pPr>
              <a:r>
                <a:rPr lang="en-US" sz="2667" b="1">
                  <a:solidFill>
                    <a:srgbClr val="256BAD"/>
                  </a:solidFill>
                  <a:latin typeface="Avenir Medium"/>
                  <a:ea typeface="Avenir Medium"/>
                  <a:cs typeface="Avenir Medium"/>
                  <a:sym typeface="Avenir Medium"/>
                </a:rPr>
                <a:t>THE</a:t>
              </a:r>
            </a:p>
          </p:txBody>
        </p:sp>
        <p:sp>
          <p:nvSpPr>
            <p:cNvPr id="30" name="TextBox 30"/>
            <p:cNvSpPr txBox="1"/>
            <p:nvPr/>
          </p:nvSpPr>
          <p:spPr>
            <a:xfrm>
              <a:off x="2701342" y="2097550"/>
              <a:ext cx="2514615" cy="1051172"/>
            </a:xfrm>
            <a:prstGeom prst="rect">
              <a:avLst/>
            </a:prstGeom>
          </p:spPr>
          <p:txBody>
            <a:bodyPr lIns="0" tIns="0" rIns="0" bIns="0" rtlCol="0" anchor="t">
              <a:spAutoFit/>
            </a:bodyPr>
            <a:lstStyle/>
            <a:p>
              <a:pPr algn="l">
                <a:lnSpc>
                  <a:spcPts val="6080"/>
                </a:lnSpc>
              </a:pPr>
              <a:r>
                <a:rPr lang="en-US" sz="4343" b="1" spc="-238">
                  <a:solidFill>
                    <a:srgbClr val="256BAD"/>
                  </a:solidFill>
                  <a:latin typeface="Avenir Medium"/>
                  <a:ea typeface="Avenir Medium"/>
                  <a:cs typeface="Avenir Medium"/>
                  <a:sym typeface="Avenir Medium"/>
                </a:rPr>
                <a:t>VAULT</a:t>
              </a:r>
            </a:p>
          </p:txBody>
        </p:sp>
      </p:grpSp>
      <p:sp>
        <p:nvSpPr>
          <p:cNvPr id="31" name="Freeform 31"/>
          <p:cNvSpPr/>
          <p:nvPr/>
        </p:nvSpPr>
        <p:spPr>
          <a:xfrm>
            <a:off x="13441808" y="2140535"/>
            <a:ext cx="4733917" cy="926422"/>
          </a:xfrm>
          <a:custGeom>
            <a:avLst/>
            <a:gdLst/>
            <a:ahLst/>
            <a:cxnLst/>
            <a:rect l="l" t="t" r="r" b="b"/>
            <a:pathLst>
              <a:path w="4733917" h="926422">
                <a:moveTo>
                  <a:pt x="0" y="0"/>
                </a:moveTo>
                <a:lnTo>
                  <a:pt x="4733916" y="0"/>
                </a:lnTo>
                <a:lnTo>
                  <a:pt x="4733916" y="926423"/>
                </a:lnTo>
                <a:lnTo>
                  <a:pt x="0" y="926423"/>
                </a:lnTo>
                <a:lnTo>
                  <a:pt x="0" y="0"/>
                </a:lnTo>
                <a:close/>
              </a:path>
            </a:pathLst>
          </a:custGeom>
          <a:blipFill>
            <a:blip r:embed="rId8"/>
            <a:stretch>
              <a:fillRect/>
            </a:stretch>
          </a:blipFill>
        </p:spPr>
      </p:sp>
      <p:sp>
        <p:nvSpPr>
          <p:cNvPr id="32" name="AutoShape 32"/>
          <p:cNvSpPr/>
          <p:nvPr/>
        </p:nvSpPr>
        <p:spPr>
          <a:xfrm>
            <a:off x="2328546" y="6881400"/>
            <a:ext cx="10032956" cy="0"/>
          </a:xfrm>
          <a:prstGeom prst="line">
            <a:avLst/>
          </a:prstGeom>
          <a:ln w="85725" cap="flat">
            <a:solidFill>
              <a:srgbClr val="256BAD"/>
            </a:solidFill>
            <a:prstDash val="solid"/>
            <a:headEnd type="none" w="sm" len="sm"/>
            <a:tailEnd type="none" w="sm" len="sm"/>
          </a:ln>
        </p:spPr>
      </p:sp>
      <p:sp>
        <p:nvSpPr>
          <p:cNvPr id="33" name="Freeform 33"/>
          <p:cNvSpPr/>
          <p:nvPr/>
        </p:nvSpPr>
        <p:spPr>
          <a:xfrm>
            <a:off x="14162839" y="5817495"/>
            <a:ext cx="3291854" cy="3291854"/>
          </a:xfrm>
          <a:custGeom>
            <a:avLst/>
            <a:gdLst/>
            <a:ahLst/>
            <a:cxnLst/>
            <a:rect l="l" t="t" r="r" b="b"/>
            <a:pathLst>
              <a:path w="3291854" h="3291854">
                <a:moveTo>
                  <a:pt x="0" y="0"/>
                </a:moveTo>
                <a:lnTo>
                  <a:pt x="3291854" y="0"/>
                </a:lnTo>
                <a:lnTo>
                  <a:pt x="3291854" y="3291854"/>
                </a:lnTo>
                <a:lnTo>
                  <a:pt x="0" y="3291854"/>
                </a:lnTo>
                <a:lnTo>
                  <a:pt x="0" y="0"/>
                </a:lnTo>
                <a:close/>
              </a:path>
            </a:pathLst>
          </a:custGeom>
          <a:blipFill>
            <a:blip r:embed="rId9"/>
            <a:stretch>
              <a:fillRect/>
            </a:stretch>
          </a:blipFill>
        </p:spPr>
      </p:sp>
      <p:sp>
        <p:nvSpPr>
          <p:cNvPr id="34" name="Freeform 34"/>
          <p:cNvSpPr/>
          <p:nvPr/>
        </p:nvSpPr>
        <p:spPr>
          <a:xfrm>
            <a:off x="13441808" y="3533401"/>
            <a:ext cx="4733917" cy="1649235"/>
          </a:xfrm>
          <a:custGeom>
            <a:avLst/>
            <a:gdLst/>
            <a:ahLst/>
            <a:cxnLst/>
            <a:rect l="l" t="t" r="r" b="b"/>
            <a:pathLst>
              <a:path w="4733917" h="1649235">
                <a:moveTo>
                  <a:pt x="0" y="0"/>
                </a:moveTo>
                <a:lnTo>
                  <a:pt x="4733916" y="0"/>
                </a:lnTo>
                <a:lnTo>
                  <a:pt x="4733916" y="1649235"/>
                </a:lnTo>
                <a:lnTo>
                  <a:pt x="0" y="1649235"/>
                </a:lnTo>
                <a:lnTo>
                  <a:pt x="0" y="0"/>
                </a:lnTo>
                <a:close/>
              </a:path>
            </a:pathLst>
          </a:custGeom>
          <a:blipFill>
            <a:blip r:embed="rId10"/>
            <a:stretch>
              <a:fillRect/>
            </a:stretch>
          </a:blipFill>
        </p:spPr>
      </p:sp>
      <p:sp>
        <p:nvSpPr>
          <p:cNvPr id="35" name="TextBox 35"/>
          <p:cNvSpPr txBox="1"/>
          <p:nvPr/>
        </p:nvSpPr>
        <p:spPr>
          <a:xfrm>
            <a:off x="2328546" y="2171650"/>
            <a:ext cx="10561575" cy="876300"/>
          </a:xfrm>
          <a:prstGeom prst="rect">
            <a:avLst/>
          </a:prstGeom>
        </p:spPr>
        <p:txBody>
          <a:bodyPr lIns="0" tIns="0" rIns="0" bIns="0" rtlCol="0" anchor="t">
            <a:spAutoFit/>
          </a:bodyPr>
          <a:lstStyle/>
          <a:p>
            <a:pPr algn="l">
              <a:lnSpc>
                <a:spcPts val="3240"/>
              </a:lnSpc>
            </a:pPr>
            <a:r>
              <a:rPr lang="en-US" sz="2700">
                <a:solidFill>
                  <a:srgbClr val="19305C"/>
                </a:solidFill>
                <a:latin typeface="Avenir Light"/>
                <a:ea typeface="Avenir Light"/>
                <a:cs typeface="Avenir Light"/>
                <a:sym typeface="Avenir Light"/>
              </a:rPr>
              <a:t>Nearly </a:t>
            </a:r>
            <a:r>
              <a:rPr lang="en-US" sz="2700" b="1">
                <a:solidFill>
                  <a:srgbClr val="19305C"/>
                </a:solidFill>
                <a:latin typeface="Avenir Bold"/>
                <a:ea typeface="Avenir Bold"/>
                <a:cs typeface="Avenir Bold"/>
                <a:sym typeface="Avenir Bold"/>
              </a:rPr>
              <a:t>1000</a:t>
            </a:r>
            <a:r>
              <a:rPr lang="en-US" sz="2700">
                <a:solidFill>
                  <a:srgbClr val="19305C"/>
                </a:solidFill>
                <a:latin typeface="Avenir Light"/>
                <a:ea typeface="Avenir Light"/>
                <a:cs typeface="Avenir Light"/>
                <a:sym typeface="Avenir Light"/>
              </a:rPr>
              <a:t> tagged/curated ISMRM Educational talks from </a:t>
            </a:r>
            <a:r>
              <a:rPr lang="en-US" sz="2700" b="1">
                <a:solidFill>
                  <a:srgbClr val="19305C"/>
                </a:solidFill>
                <a:latin typeface="Avenir Bold"/>
                <a:ea typeface="Avenir Bold"/>
                <a:cs typeface="Avenir Bold"/>
                <a:sym typeface="Avenir Bold"/>
              </a:rPr>
              <a:t>2015 to 2021</a:t>
            </a:r>
            <a:r>
              <a:rPr lang="en-US" sz="2700">
                <a:solidFill>
                  <a:srgbClr val="19305C"/>
                </a:solidFill>
                <a:latin typeface="Avenir Light"/>
                <a:ea typeface="Avenir Light"/>
                <a:cs typeface="Avenir Light"/>
                <a:sym typeface="Avenir Light"/>
              </a:rPr>
              <a:t> available for members to search by keyword.</a:t>
            </a:r>
          </a:p>
        </p:txBody>
      </p:sp>
      <p:sp>
        <p:nvSpPr>
          <p:cNvPr id="36" name="TextBox 36"/>
          <p:cNvSpPr txBox="1"/>
          <p:nvPr/>
        </p:nvSpPr>
        <p:spPr>
          <a:xfrm>
            <a:off x="2136958" y="1455370"/>
            <a:ext cx="10789554" cy="630555"/>
          </a:xfrm>
          <a:prstGeom prst="rect">
            <a:avLst/>
          </a:prstGeom>
        </p:spPr>
        <p:txBody>
          <a:bodyPr lIns="0" tIns="0" rIns="0" bIns="0" rtlCol="0" anchor="t">
            <a:spAutoFit/>
          </a:bodyPr>
          <a:lstStyle/>
          <a:p>
            <a:pPr algn="ctr">
              <a:lnSpc>
                <a:spcPts val="4620"/>
              </a:lnSpc>
            </a:pPr>
            <a:r>
              <a:rPr lang="en-US" sz="3300" b="1">
                <a:solidFill>
                  <a:srgbClr val="42A9DC"/>
                </a:solidFill>
                <a:latin typeface="Avenir Medium"/>
                <a:ea typeface="Avenir Medium"/>
                <a:cs typeface="Avenir Medium"/>
                <a:sym typeface="Avenir Medium"/>
              </a:rPr>
              <a:t>New from the ISMRM Education Committee!</a:t>
            </a:r>
          </a:p>
        </p:txBody>
      </p:sp>
      <p:sp>
        <p:nvSpPr>
          <p:cNvPr id="37" name="TextBox 37"/>
          <p:cNvSpPr txBox="1"/>
          <p:nvPr/>
        </p:nvSpPr>
        <p:spPr>
          <a:xfrm>
            <a:off x="2328546" y="7153040"/>
            <a:ext cx="10447708" cy="876300"/>
          </a:xfrm>
          <a:prstGeom prst="rect">
            <a:avLst/>
          </a:prstGeom>
        </p:spPr>
        <p:txBody>
          <a:bodyPr lIns="0" tIns="0" rIns="0" bIns="0" rtlCol="0" anchor="t">
            <a:spAutoFit/>
          </a:bodyPr>
          <a:lstStyle/>
          <a:p>
            <a:pPr algn="l">
              <a:lnSpc>
                <a:spcPts val="3240"/>
              </a:lnSpc>
            </a:pPr>
            <a:r>
              <a:rPr lang="en-US" sz="2700" b="1">
                <a:solidFill>
                  <a:srgbClr val="4292DC"/>
                </a:solidFill>
                <a:latin typeface="Avenir Bold"/>
                <a:ea typeface="Avenir Bold"/>
                <a:cs typeface="Avenir Bold"/>
                <a:sym typeface="Avenir Bold"/>
              </a:rPr>
              <a:t>*NEW*</a:t>
            </a:r>
            <a:r>
              <a:rPr lang="en-US" sz="2700">
                <a:solidFill>
                  <a:srgbClr val="19305C"/>
                </a:solidFill>
                <a:latin typeface="Avenir Light"/>
                <a:ea typeface="Avenir Light"/>
                <a:cs typeface="Avenir Light"/>
                <a:sym typeface="Avenir Light"/>
              </a:rPr>
              <a:t> Includes “How To” content created by your 2023 ISMRM Education Committee.</a:t>
            </a:r>
          </a:p>
        </p:txBody>
      </p:sp>
      <p:sp>
        <p:nvSpPr>
          <p:cNvPr id="38" name="TextBox 38"/>
          <p:cNvSpPr txBox="1"/>
          <p:nvPr/>
        </p:nvSpPr>
        <p:spPr>
          <a:xfrm>
            <a:off x="3774363" y="8124590"/>
            <a:ext cx="7214879" cy="958723"/>
          </a:xfrm>
          <a:prstGeom prst="rect">
            <a:avLst/>
          </a:prstGeom>
        </p:spPr>
        <p:txBody>
          <a:bodyPr lIns="0" tIns="0" rIns="0" bIns="0" rtlCol="0" anchor="t">
            <a:spAutoFit/>
          </a:bodyPr>
          <a:lstStyle/>
          <a:p>
            <a:pPr algn="ctr">
              <a:lnSpc>
                <a:spcPts val="3596"/>
              </a:lnSpc>
            </a:pPr>
            <a:r>
              <a:rPr lang="en-US" sz="3100" b="1">
                <a:solidFill>
                  <a:srgbClr val="42A9DC"/>
                </a:solidFill>
                <a:latin typeface="Avenir Medium"/>
                <a:ea typeface="Avenir Medium"/>
                <a:cs typeface="Avenir Medium"/>
                <a:sym typeface="Avenir Medium"/>
              </a:rPr>
              <a:t>Visit the MR Academy and see all that your colleagues have to offer!</a:t>
            </a:r>
          </a:p>
        </p:txBody>
      </p:sp>
      <p:sp>
        <p:nvSpPr>
          <p:cNvPr id="39" name="TextBox 39"/>
          <p:cNvSpPr txBox="1"/>
          <p:nvPr/>
        </p:nvSpPr>
        <p:spPr>
          <a:xfrm>
            <a:off x="3022595" y="5854982"/>
            <a:ext cx="9018279" cy="758571"/>
          </a:xfrm>
          <a:prstGeom prst="rect">
            <a:avLst/>
          </a:prstGeom>
        </p:spPr>
        <p:txBody>
          <a:bodyPr lIns="0" tIns="0" rIns="0" bIns="0" rtlCol="0" anchor="t">
            <a:spAutoFit/>
          </a:bodyPr>
          <a:lstStyle/>
          <a:p>
            <a:pPr algn="ctr">
              <a:lnSpc>
                <a:spcPts val="2832"/>
              </a:lnSpc>
            </a:pPr>
            <a:r>
              <a:rPr lang="en-US" sz="2400" b="1" spc="153">
                <a:solidFill>
                  <a:srgbClr val="254684"/>
                </a:solidFill>
                <a:latin typeface="Avenir Bold"/>
                <a:ea typeface="Avenir Bold"/>
                <a:cs typeface="Avenir Bold"/>
                <a:sym typeface="Avenir Bold"/>
              </a:rPr>
              <a:t>COMMITTEE-SELECTED CONTENT POSTED TO YOUTUBE FOR FREE ACCESS.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0" y="37"/>
            <a:ext cx="18288000" cy="1264185"/>
            <a:chOff x="0" y="0"/>
            <a:chExt cx="4816593" cy="332954"/>
          </a:xfrm>
        </p:grpSpPr>
        <p:sp>
          <p:nvSpPr>
            <p:cNvPr id="8" name="Freeform 8"/>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p:cNvGrpSpPr/>
          <p:nvPr/>
        </p:nvGrpSpPr>
        <p:grpSpPr>
          <a:xfrm>
            <a:off x="0" y="9448800"/>
            <a:ext cx="18288000" cy="838200"/>
            <a:chOff x="0" y="0"/>
            <a:chExt cx="4816593" cy="220760"/>
          </a:xfrm>
        </p:grpSpPr>
        <p:sp>
          <p:nvSpPr>
            <p:cNvPr id="12" name="Freeform 12"/>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p:cNvGrpSpPr/>
          <p:nvPr/>
        </p:nvGrpSpPr>
        <p:grpSpPr>
          <a:xfrm>
            <a:off x="9608530" y="9463256"/>
            <a:ext cx="4613514" cy="809287"/>
            <a:chOff x="0" y="0"/>
            <a:chExt cx="6151353" cy="1079050"/>
          </a:xfrm>
        </p:grpSpPr>
        <p:sp>
          <p:nvSpPr>
            <p:cNvPr id="19" name="Freeform 19"/>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Freeform 24"/>
          <p:cNvSpPr/>
          <p:nvPr/>
        </p:nvSpPr>
        <p:spPr>
          <a:xfrm>
            <a:off x="1885503" y="1518016"/>
            <a:ext cx="7258497" cy="5516457"/>
          </a:xfrm>
          <a:custGeom>
            <a:avLst/>
            <a:gdLst/>
            <a:ahLst/>
            <a:cxnLst/>
            <a:rect l="l" t="t" r="r" b="b"/>
            <a:pathLst>
              <a:path w="7258497" h="5516457">
                <a:moveTo>
                  <a:pt x="0" y="0"/>
                </a:moveTo>
                <a:lnTo>
                  <a:pt x="7258497" y="0"/>
                </a:lnTo>
                <a:lnTo>
                  <a:pt x="7258497" y="5516457"/>
                </a:lnTo>
                <a:lnTo>
                  <a:pt x="0" y="5516457"/>
                </a:lnTo>
                <a:lnTo>
                  <a:pt x="0" y="0"/>
                </a:lnTo>
                <a:close/>
              </a:path>
            </a:pathLst>
          </a:custGeom>
          <a:blipFill>
            <a:blip r:embed="rId7"/>
            <a:stretch>
              <a:fillRect/>
            </a:stretch>
          </a:blipFill>
        </p:spPr>
      </p:sp>
      <p:sp>
        <p:nvSpPr>
          <p:cNvPr id="25" name="TextBox 25"/>
          <p:cNvSpPr txBox="1"/>
          <p:nvPr/>
        </p:nvSpPr>
        <p:spPr>
          <a:xfrm>
            <a:off x="9447228" y="1918398"/>
            <a:ext cx="7697486" cy="1904035"/>
          </a:xfrm>
          <a:prstGeom prst="rect">
            <a:avLst/>
          </a:prstGeom>
        </p:spPr>
        <p:txBody>
          <a:bodyPr lIns="0" tIns="0" rIns="0" bIns="0" rtlCol="0" anchor="t">
            <a:spAutoFit/>
          </a:bodyPr>
          <a:lstStyle/>
          <a:p>
            <a:pPr algn="ctr">
              <a:lnSpc>
                <a:spcPts val="3682"/>
              </a:lnSpc>
            </a:pPr>
            <a:r>
              <a:rPr lang="en-US" sz="2630">
                <a:solidFill>
                  <a:srgbClr val="19305C"/>
                </a:solidFill>
                <a:latin typeface="Avenir Light"/>
                <a:ea typeface="Avenir Light"/>
                <a:cs typeface="Avenir Light"/>
                <a:sym typeface="Avenir Light"/>
              </a:rPr>
              <a:t>The </a:t>
            </a:r>
            <a:r>
              <a:rPr lang="en-US" sz="2630" b="1">
                <a:solidFill>
                  <a:srgbClr val="19305C"/>
                </a:solidFill>
                <a:latin typeface="Avenir Bold"/>
                <a:ea typeface="Avenir Bold"/>
                <a:cs typeface="Avenir Bold"/>
                <a:sym typeface="Avenir Bold"/>
              </a:rPr>
              <a:t>ISMRM Research &amp; Education Fund</a:t>
            </a:r>
            <a:r>
              <a:rPr lang="en-US" sz="2630">
                <a:solidFill>
                  <a:srgbClr val="19305C"/>
                </a:solidFill>
                <a:latin typeface="Avenir Light"/>
                <a:ea typeface="Avenir Light"/>
                <a:cs typeface="Avenir Light"/>
                <a:sym typeface="Avenir Light"/>
              </a:rPr>
              <a:t> supports trainees in the field of magnetic resonance regardless of scientific discipline, geography, country of origin, and resources available.</a:t>
            </a:r>
          </a:p>
        </p:txBody>
      </p:sp>
      <p:sp>
        <p:nvSpPr>
          <p:cNvPr id="26" name="TextBox 26"/>
          <p:cNvSpPr txBox="1"/>
          <p:nvPr/>
        </p:nvSpPr>
        <p:spPr>
          <a:xfrm>
            <a:off x="9182100" y="4032379"/>
            <a:ext cx="8227743" cy="1437516"/>
          </a:xfrm>
          <a:prstGeom prst="rect">
            <a:avLst/>
          </a:prstGeom>
        </p:spPr>
        <p:txBody>
          <a:bodyPr lIns="0" tIns="0" rIns="0" bIns="0" rtlCol="0" anchor="t">
            <a:spAutoFit/>
          </a:bodyPr>
          <a:lstStyle/>
          <a:p>
            <a:pPr algn="ctr">
              <a:lnSpc>
                <a:spcPts val="3682"/>
              </a:lnSpc>
            </a:pPr>
            <a:r>
              <a:rPr lang="en-US" sz="2630">
                <a:solidFill>
                  <a:srgbClr val="19305C"/>
                </a:solidFill>
                <a:latin typeface="Avenir Light"/>
                <a:ea typeface="Avenir Light"/>
                <a:cs typeface="Avenir Light"/>
                <a:sym typeface="Avenir Light"/>
              </a:rPr>
              <a:t>Your  generous donations have </a:t>
            </a:r>
            <a:r>
              <a:rPr lang="en-US" sz="2630" b="1">
                <a:solidFill>
                  <a:srgbClr val="19305C"/>
                </a:solidFill>
                <a:latin typeface="Avenir Bold"/>
                <a:ea typeface="Avenir Bold"/>
                <a:cs typeface="Avenir Bold"/>
                <a:sym typeface="Avenir Bold"/>
              </a:rPr>
              <a:t>provided over 1,300+ stipends awarded</a:t>
            </a:r>
            <a:r>
              <a:rPr lang="en-US" sz="2630">
                <a:solidFill>
                  <a:srgbClr val="19305C"/>
                </a:solidFill>
                <a:latin typeface="Avenir Light"/>
                <a:ea typeface="Avenir Light"/>
                <a:cs typeface="Avenir Light"/>
                <a:sym typeface="Avenir Light"/>
              </a:rPr>
              <a:t> annually! This allows recipients to attend the annual meeting and workshops.</a:t>
            </a:r>
          </a:p>
        </p:txBody>
      </p:sp>
      <p:sp>
        <p:nvSpPr>
          <p:cNvPr id="27" name="TextBox 27"/>
          <p:cNvSpPr txBox="1"/>
          <p:nvPr/>
        </p:nvSpPr>
        <p:spPr>
          <a:xfrm>
            <a:off x="9720885" y="5844669"/>
            <a:ext cx="7150173" cy="986541"/>
          </a:xfrm>
          <a:prstGeom prst="rect">
            <a:avLst/>
          </a:prstGeom>
        </p:spPr>
        <p:txBody>
          <a:bodyPr lIns="0" tIns="0" rIns="0" bIns="0" rtlCol="0" anchor="t">
            <a:spAutoFit/>
          </a:bodyPr>
          <a:lstStyle/>
          <a:p>
            <a:pPr algn="ctr">
              <a:lnSpc>
                <a:spcPts val="3667"/>
              </a:lnSpc>
            </a:pPr>
            <a:r>
              <a:rPr lang="en-US" sz="3217" b="1">
                <a:solidFill>
                  <a:srgbClr val="297397"/>
                </a:solidFill>
                <a:latin typeface="Avenir Bold"/>
                <a:ea typeface="Avenir Bold"/>
                <a:cs typeface="Avenir Bold"/>
                <a:sym typeface="Avenir Bold"/>
              </a:rPr>
              <a:t>Please continue to pay it forward and DONATE TODAY!</a:t>
            </a:r>
          </a:p>
        </p:txBody>
      </p:sp>
      <p:sp>
        <p:nvSpPr>
          <p:cNvPr id="28" name="TextBox 28"/>
          <p:cNvSpPr txBox="1"/>
          <p:nvPr/>
        </p:nvSpPr>
        <p:spPr>
          <a:xfrm>
            <a:off x="4392288" y="7282123"/>
            <a:ext cx="11558100" cy="1030038"/>
          </a:xfrm>
          <a:prstGeom prst="rect">
            <a:avLst/>
          </a:prstGeom>
        </p:spPr>
        <p:txBody>
          <a:bodyPr lIns="0" tIns="0" rIns="0" bIns="0" rtlCol="0" anchor="t">
            <a:spAutoFit/>
          </a:bodyPr>
          <a:lstStyle/>
          <a:p>
            <a:pPr algn="ctr">
              <a:lnSpc>
                <a:spcPts val="3802"/>
              </a:lnSpc>
            </a:pPr>
            <a:r>
              <a:rPr lang="en-US" sz="3364" b="1">
                <a:solidFill>
                  <a:srgbClr val="42A9DC"/>
                </a:solidFill>
                <a:latin typeface="Avenir Bold"/>
                <a:ea typeface="Avenir Bold"/>
                <a:cs typeface="Avenir Bold"/>
                <a:sym typeface="Avenir Bold"/>
              </a:rPr>
              <a:t>Make a donation of US$200.00 or more during the annual meeting and enjoy the on-site Donor Lounge.</a:t>
            </a:r>
          </a:p>
        </p:txBody>
      </p:sp>
      <p:sp>
        <p:nvSpPr>
          <p:cNvPr id="29" name="TextBox 29"/>
          <p:cNvSpPr txBox="1"/>
          <p:nvPr/>
        </p:nvSpPr>
        <p:spPr>
          <a:xfrm>
            <a:off x="4783302" y="8536969"/>
            <a:ext cx="10776072" cy="504478"/>
          </a:xfrm>
          <a:prstGeom prst="rect">
            <a:avLst/>
          </a:prstGeom>
        </p:spPr>
        <p:txBody>
          <a:bodyPr lIns="0" tIns="0" rIns="0" bIns="0" rtlCol="0" anchor="t">
            <a:spAutoFit/>
          </a:bodyPr>
          <a:lstStyle/>
          <a:p>
            <a:pPr algn="ctr">
              <a:lnSpc>
                <a:spcPts val="3682"/>
              </a:lnSpc>
            </a:pPr>
            <a:r>
              <a:rPr lang="en-US" sz="2630">
                <a:solidFill>
                  <a:srgbClr val="19305C"/>
                </a:solidFill>
                <a:latin typeface="Avenir"/>
                <a:ea typeface="Avenir"/>
                <a:cs typeface="Avenir"/>
                <a:sym typeface="Avenir"/>
              </a:rPr>
              <a:t>Visit any ISMRM on-site registration desk or visit www.ismrm.org.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45135"/>
            <a:ext cx="1396372" cy="8232578"/>
            <a:chOff x="0" y="0"/>
            <a:chExt cx="1861829" cy="10976771"/>
          </a:xfrm>
        </p:grpSpPr>
        <p:pic>
          <p:nvPicPr>
            <p:cNvPr id="3" name="Picture 3"/>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p:cNvGrpSpPr/>
          <p:nvPr/>
        </p:nvGrpSpPr>
        <p:grpSpPr>
          <a:xfrm>
            <a:off x="1396372" y="1245135"/>
            <a:ext cx="16891628" cy="8203665"/>
            <a:chOff x="0" y="0"/>
            <a:chExt cx="4448824" cy="2160636"/>
          </a:xfrm>
        </p:grpSpPr>
        <p:sp>
          <p:nvSpPr>
            <p:cNvPr id="8" name="Freeform 8"/>
            <p:cNvSpPr/>
            <p:nvPr/>
          </p:nvSpPr>
          <p:spPr>
            <a:xfrm>
              <a:off x="0" y="0"/>
              <a:ext cx="4448824" cy="2160636"/>
            </a:xfrm>
            <a:custGeom>
              <a:avLst/>
              <a:gdLst/>
              <a:ahLst/>
              <a:cxnLst/>
              <a:rect l="l" t="t" r="r" b="b"/>
              <a:pathLst>
                <a:path w="4448824" h="2160636">
                  <a:moveTo>
                    <a:pt x="0" y="0"/>
                  </a:moveTo>
                  <a:lnTo>
                    <a:pt x="4448824" y="0"/>
                  </a:lnTo>
                  <a:lnTo>
                    <a:pt x="4448824" y="2160636"/>
                  </a:lnTo>
                  <a:lnTo>
                    <a:pt x="0" y="2160636"/>
                  </a:lnTo>
                  <a:close/>
                </a:path>
              </a:pathLst>
            </a:custGeom>
            <a:gradFill rotWithShape="1">
              <a:gsLst>
                <a:gs pos="0">
                  <a:srgbClr val="FFFFFF">
                    <a:alpha val="100000"/>
                  </a:srgbClr>
                </a:gs>
                <a:gs pos="33333">
                  <a:srgbClr val="ECF9FF">
                    <a:alpha val="100000"/>
                  </a:srgbClr>
                </a:gs>
                <a:gs pos="66667">
                  <a:srgbClr val="CEEFFF">
                    <a:alpha val="100000"/>
                  </a:srgbClr>
                </a:gs>
                <a:gs pos="100000">
                  <a:srgbClr val="99DDFF">
                    <a:alpha val="100000"/>
                  </a:srgbClr>
                </a:gs>
              </a:gsLst>
              <a:lin ang="2700000"/>
            </a:gradFill>
          </p:spPr>
        </p:sp>
        <p:sp>
          <p:nvSpPr>
            <p:cNvPr id="9" name="TextBox 9"/>
            <p:cNvSpPr txBox="1"/>
            <p:nvPr/>
          </p:nvSpPr>
          <p:spPr>
            <a:xfrm>
              <a:off x="0" y="-38100"/>
              <a:ext cx="4448824" cy="2198736"/>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0" y="37"/>
            <a:ext cx="18288000" cy="1264185"/>
            <a:chOff x="0" y="0"/>
            <a:chExt cx="4816593" cy="332954"/>
          </a:xfrm>
        </p:grpSpPr>
        <p:sp>
          <p:nvSpPr>
            <p:cNvPr id="11" name="Freeform 11"/>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12" name="TextBox 12"/>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4" name="Group 14"/>
          <p:cNvGrpSpPr/>
          <p:nvPr/>
        </p:nvGrpSpPr>
        <p:grpSpPr>
          <a:xfrm>
            <a:off x="0" y="9448800"/>
            <a:ext cx="18288000" cy="838200"/>
            <a:chOff x="0" y="0"/>
            <a:chExt cx="4816593" cy="220760"/>
          </a:xfrm>
        </p:grpSpPr>
        <p:sp>
          <p:nvSpPr>
            <p:cNvPr id="15" name="Freeform 15"/>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6" name="TextBox 16"/>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608530" y="9463256"/>
            <a:ext cx="4613514" cy="809287"/>
            <a:chOff x="0" y="0"/>
            <a:chExt cx="6151353" cy="1079050"/>
          </a:xfrm>
        </p:grpSpPr>
        <p:sp>
          <p:nvSpPr>
            <p:cNvPr id="18" name="Freeform 18"/>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19" name="AutoShape 19"/>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0" name="AutoShape 20"/>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grpSp>
        <p:nvGrpSpPr>
          <p:cNvPr id="23" name="Group 23"/>
          <p:cNvGrpSpPr/>
          <p:nvPr/>
        </p:nvGrpSpPr>
        <p:grpSpPr>
          <a:xfrm>
            <a:off x="2235854" y="2527404"/>
            <a:ext cx="17295922" cy="1473964"/>
            <a:chOff x="0" y="0"/>
            <a:chExt cx="23061230" cy="1965285"/>
          </a:xfrm>
        </p:grpSpPr>
        <p:sp>
          <p:nvSpPr>
            <p:cNvPr id="24" name="Freeform 24"/>
            <p:cNvSpPr/>
            <p:nvPr/>
          </p:nvSpPr>
          <p:spPr>
            <a:xfrm>
              <a:off x="0" y="0"/>
              <a:ext cx="15929693" cy="1965285"/>
            </a:xfrm>
            <a:custGeom>
              <a:avLst/>
              <a:gdLst/>
              <a:ahLst/>
              <a:cxnLst/>
              <a:rect l="l" t="t" r="r" b="b"/>
              <a:pathLst>
                <a:path w="15929693" h="1965285">
                  <a:moveTo>
                    <a:pt x="0" y="0"/>
                  </a:moveTo>
                  <a:lnTo>
                    <a:pt x="15929693" y="0"/>
                  </a:lnTo>
                  <a:lnTo>
                    <a:pt x="15929693" y="1965285"/>
                  </a:lnTo>
                  <a:lnTo>
                    <a:pt x="0" y="1965285"/>
                  </a:lnTo>
                  <a:lnTo>
                    <a:pt x="0" y="0"/>
                  </a:lnTo>
                  <a:close/>
                </a:path>
              </a:pathLst>
            </a:custGeom>
            <a:blipFill>
              <a:blip r:embed="rId7"/>
              <a:stretch>
                <a:fillRect t="-24733" b="-26907"/>
              </a:stretch>
            </a:blipFill>
          </p:spPr>
        </p:sp>
        <p:sp>
          <p:nvSpPr>
            <p:cNvPr id="25" name="TextBox 25"/>
            <p:cNvSpPr txBox="1"/>
            <p:nvPr/>
          </p:nvSpPr>
          <p:spPr>
            <a:xfrm>
              <a:off x="13921581" y="265079"/>
              <a:ext cx="9139649" cy="1409706"/>
            </a:xfrm>
            <a:prstGeom prst="rect">
              <a:avLst/>
            </a:prstGeom>
          </p:spPr>
          <p:txBody>
            <a:bodyPr lIns="0" tIns="0" rIns="0" bIns="0" rtlCol="0" anchor="t">
              <a:spAutoFit/>
            </a:bodyPr>
            <a:lstStyle/>
            <a:p>
              <a:pPr algn="ctr">
                <a:lnSpc>
                  <a:spcPts val="8231"/>
                </a:lnSpc>
              </a:pPr>
              <a:r>
                <a:rPr lang="en-US" sz="5879">
                  <a:solidFill>
                    <a:srgbClr val="19305C"/>
                  </a:solidFill>
                  <a:latin typeface="Avenir"/>
                  <a:ea typeface="Avenir"/>
                  <a:cs typeface="Avenir"/>
                  <a:sym typeface="Avenir"/>
                </a:rPr>
                <a:t>Meetings</a:t>
              </a:r>
            </a:p>
          </p:txBody>
        </p:sp>
      </p:grpSp>
      <p:sp>
        <p:nvSpPr>
          <p:cNvPr id="26" name="Freeform 26"/>
          <p:cNvSpPr/>
          <p:nvPr/>
        </p:nvSpPr>
        <p:spPr>
          <a:xfrm>
            <a:off x="1446295" y="1902218"/>
            <a:ext cx="16841705" cy="7831393"/>
          </a:xfrm>
          <a:custGeom>
            <a:avLst/>
            <a:gdLst/>
            <a:ahLst/>
            <a:cxnLst/>
            <a:rect l="l" t="t" r="r" b="b"/>
            <a:pathLst>
              <a:path w="16841705" h="7831393">
                <a:moveTo>
                  <a:pt x="0" y="0"/>
                </a:moveTo>
                <a:lnTo>
                  <a:pt x="16841705" y="0"/>
                </a:lnTo>
                <a:lnTo>
                  <a:pt x="16841705" y="7831393"/>
                </a:lnTo>
                <a:lnTo>
                  <a:pt x="0" y="7831393"/>
                </a:lnTo>
                <a:lnTo>
                  <a:pt x="0" y="0"/>
                </a:lnTo>
                <a:close/>
              </a:path>
            </a:pathLst>
          </a:custGeom>
          <a:blipFill>
            <a:blip r:embed="rId8">
              <a:alphaModFix amt="20999"/>
              <a:extLst>
                <a:ext uri="{96DAC541-7B7A-43D3-8B79-37D633B846F1}">
                  <asvg:svgBlip xmlns:asvg="http://schemas.microsoft.com/office/drawing/2016/SVG/main" r:embed="rId9"/>
                </a:ext>
              </a:extLst>
            </a:blip>
            <a:stretch>
              <a:fillRect/>
            </a:stretch>
          </a:blipFill>
        </p:spPr>
      </p:sp>
      <p:grpSp>
        <p:nvGrpSpPr>
          <p:cNvPr id="27" name="Group 27"/>
          <p:cNvGrpSpPr/>
          <p:nvPr/>
        </p:nvGrpSpPr>
        <p:grpSpPr>
          <a:xfrm>
            <a:off x="12498616" y="4611442"/>
            <a:ext cx="4227284" cy="4227284"/>
            <a:chOff x="0" y="0"/>
            <a:chExt cx="5636378" cy="5636378"/>
          </a:xfrm>
        </p:grpSpPr>
        <p:sp>
          <p:nvSpPr>
            <p:cNvPr id="28" name="Freeform 28"/>
            <p:cNvSpPr/>
            <p:nvPr/>
          </p:nvSpPr>
          <p:spPr>
            <a:xfrm>
              <a:off x="0" y="0"/>
              <a:ext cx="5636378" cy="5636378"/>
            </a:xfrm>
            <a:custGeom>
              <a:avLst/>
              <a:gdLst/>
              <a:ahLst/>
              <a:cxnLst/>
              <a:rect l="l" t="t" r="r" b="b"/>
              <a:pathLst>
                <a:path w="5636378" h="5636378">
                  <a:moveTo>
                    <a:pt x="0" y="0"/>
                  </a:moveTo>
                  <a:lnTo>
                    <a:pt x="5636378" y="0"/>
                  </a:lnTo>
                  <a:lnTo>
                    <a:pt x="5636378" y="5636378"/>
                  </a:lnTo>
                  <a:lnTo>
                    <a:pt x="0" y="5636378"/>
                  </a:lnTo>
                  <a:lnTo>
                    <a:pt x="0" y="0"/>
                  </a:lnTo>
                  <a:close/>
                </a:path>
              </a:pathLst>
            </a:custGeom>
            <a:blipFill>
              <a:blip r:embed="rId10"/>
              <a:stretch>
                <a:fillRect/>
              </a:stretch>
            </a:blipFill>
          </p:spPr>
        </p:sp>
        <p:grpSp>
          <p:nvGrpSpPr>
            <p:cNvPr id="29" name="Group 29"/>
            <p:cNvGrpSpPr/>
            <p:nvPr/>
          </p:nvGrpSpPr>
          <p:grpSpPr>
            <a:xfrm>
              <a:off x="2271757" y="2186407"/>
              <a:ext cx="1092864" cy="1194526"/>
              <a:chOff x="0" y="0"/>
              <a:chExt cx="287658" cy="314416"/>
            </a:xfrm>
          </p:grpSpPr>
          <p:sp>
            <p:nvSpPr>
              <p:cNvPr id="30" name="Freeform 30"/>
              <p:cNvSpPr/>
              <p:nvPr/>
            </p:nvSpPr>
            <p:spPr>
              <a:xfrm>
                <a:off x="0" y="0"/>
                <a:ext cx="287658" cy="314416"/>
              </a:xfrm>
              <a:custGeom>
                <a:avLst/>
                <a:gdLst/>
                <a:ahLst/>
                <a:cxnLst/>
                <a:rect l="l" t="t" r="r" b="b"/>
                <a:pathLst>
                  <a:path w="287658" h="314416">
                    <a:moveTo>
                      <a:pt x="35442" y="0"/>
                    </a:moveTo>
                    <a:lnTo>
                      <a:pt x="252216" y="0"/>
                    </a:lnTo>
                    <a:cubicBezTo>
                      <a:pt x="261616" y="0"/>
                      <a:pt x="270630" y="3734"/>
                      <a:pt x="277277" y="10381"/>
                    </a:cubicBezTo>
                    <a:cubicBezTo>
                      <a:pt x="283924" y="17027"/>
                      <a:pt x="287658" y="26042"/>
                      <a:pt x="287658" y="35442"/>
                    </a:cubicBezTo>
                    <a:lnTo>
                      <a:pt x="287658" y="278975"/>
                    </a:lnTo>
                    <a:cubicBezTo>
                      <a:pt x="287658" y="288374"/>
                      <a:pt x="283924" y="297389"/>
                      <a:pt x="277277" y="304036"/>
                    </a:cubicBezTo>
                    <a:cubicBezTo>
                      <a:pt x="270630" y="310682"/>
                      <a:pt x="261616" y="314416"/>
                      <a:pt x="252216" y="314416"/>
                    </a:cubicBezTo>
                    <a:lnTo>
                      <a:pt x="35442" y="314416"/>
                    </a:lnTo>
                    <a:cubicBezTo>
                      <a:pt x="26042" y="314416"/>
                      <a:pt x="17027" y="310682"/>
                      <a:pt x="10381" y="304036"/>
                    </a:cubicBezTo>
                    <a:cubicBezTo>
                      <a:pt x="3734" y="297389"/>
                      <a:pt x="0" y="288374"/>
                      <a:pt x="0" y="278975"/>
                    </a:cubicBezTo>
                    <a:lnTo>
                      <a:pt x="0" y="35442"/>
                    </a:lnTo>
                    <a:cubicBezTo>
                      <a:pt x="0" y="26042"/>
                      <a:pt x="3734" y="17027"/>
                      <a:pt x="10381" y="10381"/>
                    </a:cubicBezTo>
                    <a:cubicBezTo>
                      <a:pt x="17027" y="3734"/>
                      <a:pt x="26042" y="0"/>
                      <a:pt x="35442" y="0"/>
                    </a:cubicBezTo>
                    <a:close/>
                  </a:path>
                </a:pathLst>
              </a:custGeom>
              <a:solidFill>
                <a:srgbClr val="FFFFFF"/>
              </a:solidFill>
            </p:spPr>
          </p:sp>
          <p:sp>
            <p:nvSpPr>
              <p:cNvPr id="31" name="TextBox 31"/>
              <p:cNvSpPr txBox="1"/>
              <p:nvPr/>
            </p:nvSpPr>
            <p:spPr>
              <a:xfrm>
                <a:off x="0" y="-28575"/>
                <a:ext cx="287658" cy="342991"/>
              </a:xfrm>
              <a:prstGeom prst="rect">
                <a:avLst/>
              </a:prstGeom>
            </p:spPr>
            <p:txBody>
              <a:bodyPr lIns="50800" tIns="50800" rIns="50800" bIns="50800" rtlCol="0" anchor="ctr"/>
              <a:lstStyle/>
              <a:p>
                <a:pPr algn="ctr">
                  <a:lnSpc>
                    <a:spcPts val="2660"/>
                  </a:lnSpc>
                </a:pPr>
                <a:endParaRPr/>
              </a:p>
            </p:txBody>
          </p:sp>
        </p:grpSp>
        <p:sp>
          <p:nvSpPr>
            <p:cNvPr id="32" name="Freeform 32"/>
            <p:cNvSpPr/>
            <p:nvPr/>
          </p:nvSpPr>
          <p:spPr>
            <a:xfrm>
              <a:off x="2327837" y="2327837"/>
              <a:ext cx="980704" cy="980704"/>
            </a:xfrm>
            <a:custGeom>
              <a:avLst/>
              <a:gdLst/>
              <a:ahLst/>
              <a:cxnLst/>
              <a:rect l="l" t="t" r="r" b="b"/>
              <a:pathLst>
                <a:path w="980704" h="980704">
                  <a:moveTo>
                    <a:pt x="0" y="0"/>
                  </a:moveTo>
                  <a:lnTo>
                    <a:pt x="980704" y="0"/>
                  </a:lnTo>
                  <a:lnTo>
                    <a:pt x="980704" y="980704"/>
                  </a:lnTo>
                  <a:lnTo>
                    <a:pt x="0" y="980704"/>
                  </a:lnTo>
                  <a:lnTo>
                    <a:pt x="0" y="0"/>
                  </a:lnTo>
                  <a:close/>
                </a:path>
              </a:pathLst>
            </a:custGeom>
            <a:blipFill>
              <a:blip r:embed="rId11">
                <a:alphaModFix amt="44999"/>
                <a:extLst>
                  <a:ext uri="{96DAC541-7B7A-43D3-8B79-37D633B846F1}">
                    <asvg:svgBlip xmlns:asvg="http://schemas.microsoft.com/office/drawing/2016/SVG/main" r:embed="rId12"/>
                  </a:ext>
                </a:extLst>
              </a:blip>
              <a:stretch>
                <a:fillRect/>
              </a:stretch>
            </a:blipFill>
          </p:spPr>
        </p:sp>
      </p:grpSp>
      <p:sp>
        <p:nvSpPr>
          <p:cNvPr id="33" name="TextBox 33"/>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34" name="TextBox 34"/>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35" name="TextBox 35"/>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36" name="TextBox 36"/>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sp>
        <p:nvSpPr>
          <p:cNvPr id="37" name="TextBox 37"/>
          <p:cNvSpPr txBox="1"/>
          <p:nvPr/>
        </p:nvSpPr>
        <p:spPr>
          <a:xfrm>
            <a:off x="2788304" y="5408913"/>
            <a:ext cx="9710312" cy="2719476"/>
          </a:xfrm>
          <a:prstGeom prst="rect">
            <a:avLst/>
          </a:prstGeom>
        </p:spPr>
        <p:txBody>
          <a:bodyPr lIns="0" tIns="0" rIns="0" bIns="0" rtlCol="0" anchor="t">
            <a:spAutoFit/>
          </a:bodyPr>
          <a:lstStyle/>
          <a:p>
            <a:pPr algn="l">
              <a:lnSpc>
                <a:spcPts val="6946"/>
              </a:lnSpc>
            </a:pPr>
            <a:r>
              <a:rPr lang="en-US" sz="5602" b="1" spc="280">
                <a:solidFill>
                  <a:srgbClr val="19305C"/>
                </a:solidFill>
                <a:latin typeface="Avenir Bold"/>
                <a:ea typeface="Avenir Bold"/>
                <a:cs typeface="Avenir Bold"/>
                <a:sym typeface="Avenir Bold"/>
              </a:rPr>
              <a:t>CONNECT WITH MR COLLEAGUES IN YOUR PART OF THE WORLD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50000">
              <a:srgbClr val="FAFCFF">
                <a:alpha val="100000"/>
              </a:srgbClr>
            </a:gs>
            <a:gs pos="100000">
              <a:srgbClr val="CCE6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0"/>
            <a:ext cx="2897746" cy="1028700"/>
          </a:xfrm>
          <a:custGeom>
            <a:avLst/>
            <a:gdLst/>
            <a:ahLst/>
            <a:cxnLst/>
            <a:rect l="l" t="t" r="r" b="b"/>
            <a:pathLst>
              <a:path w="2897746" h="1028700">
                <a:moveTo>
                  <a:pt x="0" y="0"/>
                </a:moveTo>
                <a:lnTo>
                  <a:pt x="2897746" y="0"/>
                </a:lnTo>
                <a:lnTo>
                  <a:pt x="2897746" y="1028700"/>
                </a:lnTo>
                <a:lnTo>
                  <a:pt x="0" y="1028700"/>
                </a:lnTo>
                <a:lnTo>
                  <a:pt x="0" y="0"/>
                </a:lnTo>
                <a:close/>
              </a:path>
            </a:pathLst>
          </a:custGeom>
          <a:blipFill>
            <a:blip r:embed="rId2"/>
            <a:stretch>
              <a:fillRect/>
            </a:stretch>
          </a:blipFill>
        </p:spPr>
      </p:sp>
      <p:grpSp>
        <p:nvGrpSpPr>
          <p:cNvPr id="3" name="Group 3"/>
          <p:cNvGrpSpPr/>
          <p:nvPr/>
        </p:nvGrpSpPr>
        <p:grpSpPr>
          <a:xfrm>
            <a:off x="1028700" y="1755508"/>
            <a:ext cx="2413319" cy="1426065"/>
            <a:chOff x="0" y="0"/>
            <a:chExt cx="1119829" cy="661723"/>
          </a:xfrm>
        </p:grpSpPr>
        <p:sp>
          <p:nvSpPr>
            <p:cNvPr id="4" name="Freeform 4"/>
            <p:cNvSpPr/>
            <p:nvPr/>
          </p:nvSpPr>
          <p:spPr>
            <a:xfrm>
              <a:off x="0" y="0"/>
              <a:ext cx="1119829" cy="661723"/>
            </a:xfrm>
            <a:custGeom>
              <a:avLst/>
              <a:gdLst/>
              <a:ahLst/>
              <a:cxnLst/>
              <a:rect l="l" t="t" r="r" b="b"/>
              <a:pathLst>
                <a:path w="1119829" h="661723">
                  <a:moveTo>
                    <a:pt x="32080" y="0"/>
                  </a:moveTo>
                  <a:lnTo>
                    <a:pt x="1087749" y="0"/>
                  </a:lnTo>
                  <a:cubicBezTo>
                    <a:pt x="1105467" y="0"/>
                    <a:pt x="1119829" y="14363"/>
                    <a:pt x="1119829" y="32080"/>
                  </a:cubicBezTo>
                  <a:lnTo>
                    <a:pt x="1119829" y="629643"/>
                  </a:lnTo>
                  <a:cubicBezTo>
                    <a:pt x="1119829" y="647360"/>
                    <a:pt x="1105467" y="661723"/>
                    <a:pt x="1087749" y="661723"/>
                  </a:cubicBezTo>
                  <a:lnTo>
                    <a:pt x="32080" y="661723"/>
                  </a:lnTo>
                  <a:cubicBezTo>
                    <a:pt x="23572" y="661723"/>
                    <a:pt x="15412" y="658343"/>
                    <a:pt x="9396" y="652327"/>
                  </a:cubicBezTo>
                  <a:cubicBezTo>
                    <a:pt x="3380" y="646311"/>
                    <a:pt x="0" y="638151"/>
                    <a:pt x="0" y="629643"/>
                  </a:cubicBezTo>
                  <a:lnTo>
                    <a:pt x="0" y="32080"/>
                  </a:lnTo>
                  <a:cubicBezTo>
                    <a:pt x="0" y="14363"/>
                    <a:pt x="14363" y="0"/>
                    <a:pt x="32080" y="0"/>
                  </a:cubicBezTo>
                  <a:close/>
                </a:path>
              </a:pathLst>
            </a:custGeom>
            <a:blipFill>
              <a:blip r:embed="rId3"/>
              <a:stretch>
                <a:fillRect l="-1846" r="-1846" b="-16773"/>
              </a:stretch>
            </a:blipFill>
          </p:spPr>
        </p:sp>
      </p:grpSp>
      <p:grpSp>
        <p:nvGrpSpPr>
          <p:cNvPr id="5" name="Group 5"/>
          <p:cNvGrpSpPr/>
          <p:nvPr/>
        </p:nvGrpSpPr>
        <p:grpSpPr>
          <a:xfrm>
            <a:off x="1028700" y="3272691"/>
            <a:ext cx="2413319" cy="1426065"/>
            <a:chOff x="0" y="0"/>
            <a:chExt cx="1119829" cy="661723"/>
          </a:xfrm>
        </p:grpSpPr>
        <p:sp>
          <p:nvSpPr>
            <p:cNvPr id="6" name="Freeform 6"/>
            <p:cNvSpPr/>
            <p:nvPr/>
          </p:nvSpPr>
          <p:spPr>
            <a:xfrm>
              <a:off x="0" y="0"/>
              <a:ext cx="1119829" cy="661723"/>
            </a:xfrm>
            <a:custGeom>
              <a:avLst/>
              <a:gdLst/>
              <a:ahLst/>
              <a:cxnLst/>
              <a:rect l="l" t="t" r="r" b="b"/>
              <a:pathLst>
                <a:path w="1119829" h="661723">
                  <a:moveTo>
                    <a:pt x="32080" y="0"/>
                  </a:moveTo>
                  <a:lnTo>
                    <a:pt x="1087749" y="0"/>
                  </a:lnTo>
                  <a:cubicBezTo>
                    <a:pt x="1105467" y="0"/>
                    <a:pt x="1119829" y="14363"/>
                    <a:pt x="1119829" y="32080"/>
                  </a:cubicBezTo>
                  <a:lnTo>
                    <a:pt x="1119829" y="629643"/>
                  </a:lnTo>
                  <a:cubicBezTo>
                    <a:pt x="1119829" y="647360"/>
                    <a:pt x="1105467" y="661723"/>
                    <a:pt x="1087749" y="661723"/>
                  </a:cubicBezTo>
                  <a:lnTo>
                    <a:pt x="32080" y="661723"/>
                  </a:lnTo>
                  <a:cubicBezTo>
                    <a:pt x="23572" y="661723"/>
                    <a:pt x="15412" y="658343"/>
                    <a:pt x="9396" y="652327"/>
                  </a:cubicBezTo>
                  <a:cubicBezTo>
                    <a:pt x="3380" y="646311"/>
                    <a:pt x="0" y="638151"/>
                    <a:pt x="0" y="629643"/>
                  </a:cubicBezTo>
                  <a:lnTo>
                    <a:pt x="0" y="32080"/>
                  </a:lnTo>
                  <a:cubicBezTo>
                    <a:pt x="0" y="14363"/>
                    <a:pt x="14363" y="0"/>
                    <a:pt x="32080" y="0"/>
                  </a:cubicBezTo>
                  <a:close/>
                </a:path>
              </a:pathLst>
            </a:custGeom>
            <a:blipFill>
              <a:blip r:embed="rId4"/>
              <a:stretch>
                <a:fillRect t="-5298" b="-7315"/>
              </a:stretch>
            </a:blipFill>
          </p:spPr>
        </p:sp>
      </p:grpSp>
      <p:grpSp>
        <p:nvGrpSpPr>
          <p:cNvPr id="7" name="Group 7"/>
          <p:cNvGrpSpPr/>
          <p:nvPr/>
        </p:nvGrpSpPr>
        <p:grpSpPr>
          <a:xfrm>
            <a:off x="1028700" y="7832235"/>
            <a:ext cx="2413319" cy="1426065"/>
            <a:chOff x="0" y="0"/>
            <a:chExt cx="1119829" cy="661723"/>
          </a:xfrm>
        </p:grpSpPr>
        <p:sp>
          <p:nvSpPr>
            <p:cNvPr id="8" name="Freeform 8"/>
            <p:cNvSpPr/>
            <p:nvPr/>
          </p:nvSpPr>
          <p:spPr>
            <a:xfrm>
              <a:off x="0" y="0"/>
              <a:ext cx="1119829" cy="661723"/>
            </a:xfrm>
            <a:custGeom>
              <a:avLst/>
              <a:gdLst/>
              <a:ahLst/>
              <a:cxnLst/>
              <a:rect l="l" t="t" r="r" b="b"/>
              <a:pathLst>
                <a:path w="1119829" h="661723">
                  <a:moveTo>
                    <a:pt x="32080" y="0"/>
                  </a:moveTo>
                  <a:lnTo>
                    <a:pt x="1087749" y="0"/>
                  </a:lnTo>
                  <a:cubicBezTo>
                    <a:pt x="1105467" y="0"/>
                    <a:pt x="1119829" y="14363"/>
                    <a:pt x="1119829" y="32080"/>
                  </a:cubicBezTo>
                  <a:lnTo>
                    <a:pt x="1119829" y="629643"/>
                  </a:lnTo>
                  <a:cubicBezTo>
                    <a:pt x="1119829" y="647360"/>
                    <a:pt x="1105467" y="661723"/>
                    <a:pt x="1087749" y="661723"/>
                  </a:cubicBezTo>
                  <a:lnTo>
                    <a:pt x="32080" y="661723"/>
                  </a:lnTo>
                  <a:cubicBezTo>
                    <a:pt x="23572" y="661723"/>
                    <a:pt x="15412" y="658343"/>
                    <a:pt x="9396" y="652327"/>
                  </a:cubicBezTo>
                  <a:cubicBezTo>
                    <a:pt x="3380" y="646311"/>
                    <a:pt x="0" y="638151"/>
                    <a:pt x="0" y="629643"/>
                  </a:cubicBezTo>
                  <a:lnTo>
                    <a:pt x="0" y="32080"/>
                  </a:lnTo>
                  <a:cubicBezTo>
                    <a:pt x="0" y="14363"/>
                    <a:pt x="14363" y="0"/>
                    <a:pt x="32080" y="0"/>
                  </a:cubicBezTo>
                  <a:close/>
                </a:path>
              </a:pathLst>
            </a:custGeom>
            <a:blipFill>
              <a:blip r:embed="rId5"/>
              <a:stretch>
                <a:fillRect l="-1846" r="-1973" b="-16277"/>
              </a:stretch>
            </a:blipFill>
          </p:spPr>
        </p:sp>
      </p:grpSp>
      <p:grpSp>
        <p:nvGrpSpPr>
          <p:cNvPr id="9" name="Group 9"/>
          <p:cNvGrpSpPr/>
          <p:nvPr/>
        </p:nvGrpSpPr>
        <p:grpSpPr>
          <a:xfrm>
            <a:off x="1028700" y="4792539"/>
            <a:ext cx="2414057" cy="1426065"/>
            <a:chOff x="0" y="0"/>
            <a:chExt cx="1202377" cy="710285"/>
          </a:xfrm>
        </p:grpSpPr>
        <p:sp>
          <p:nvSpPr>
            <p:cNvPr id="10" name="Freeform 10"/>
            <p:cNvSpPr/>
            <p:nvPr/>
          </p:nvSpPr>
          <p:spPr>
            <a:xfrm>
              <a:off x="0" y="0"/>
              <a:ext cx="1202377" cy="710285"/>
            </a:xfrm>
            <a:custGeom>
              <a:avLst/>
              <a:gdLst/>
              <a:ahLst/>
              <a:cxnLst/>
              <a:rect l="l" t="t" r="r" b="b"/>
              <a:pathLst>
                <a:path w="1202377" h="710285">
                  <a:moveTo>
                    <a:pt x="32070" y="0"/>
                  </a:moveTo>
                  <a:lnTo>
                    <a:pt x="1170307" y="0"/>
                  </a:lnTo>
                  <a:cubicBezTo>
                    <a:pt x="1188019" y="0"/>
                    <a:pt x="1202377" y="14358"/>
                    <a:pt x="1202377" y="32070"/>
                  </a:cubicBezTo>
                  <a:lnTo>
                    <a:pt x="1202377" y="678214"/>
                  </a:lnTo>
                  <a:cubicBezTo>
                    <a:pt x="1202377" y="686720"/>
                    <a:pt x="1198999" y="694877"/>
                    <a:pt x="1192984" y="700891"/>
                  </a:cubicBezTo>
                  <a:cubicBezTo>
                    <a:pt x="1186970" y="706906"/>
                    <a:pt x="1178813" y="710285"/>
                    <a:pt x="1170307" y="710285"/>
                  </a:cubicBezTo>
                  <a:lnTo>
                    <a:pt x="32070" y="710285"/>
                  </a:lnTo>
                  <a:cubicBezTo>
                    <a:pt x="14358" y="710285"/>
                    <a:pt x="0" y="695926"/>
                    <a:pt x="0" y="678214"/>
                  </a:cubicBezTo>
                  <a:lnTo>
                    <a:pt x="0" y="32070"/>
                  </a:lnTo>
                  <a:cubicBezTo>
                    <a:pt x="0" y="14358"/>
                    <a:pt x="14358" y="0"/>
                    <a:pt x="32070" y="0"/>
                  </a:cubicBezTo>
                  <a:close/>
                </a:path>
              </a:pathLst>
            </a:custGeom>
            <a:solidFill>
              <a:srgbClr val="FFFFFF"/>
            </a:solidFill>
          </p:spPr>
        </p:sp>
        <p:sp>
          <p:nvSpPr>
            <p:cNvPr id="11" name="TextBox 11"/>
            <p:cNvSpPr txBox="1"/>
            <p:nvPr/>
          </p:nvSpPr>
          <p:spPr>
            <a:xfrm>
              <a:off x="0" y="-38100"/>
              <a:ext cx="1202377" cy="748385"/>
            </a:xfrm>
            <a:prstGeom prst="rect">
              <a:avLst/>
            </a:prstGeom>
          </p:spPr>
          <p:txBody>
            <a:bodyPr lIns="53123" tIns="53123" rIns="53123" bIns="53123" rtlCol="0" anchor="ctr"/>
            <a:lstStyle/>
            <a:p>
              <a:pPr algn="ctr">
                <a:lnSpc>
                  <a:spcPts val="2659"/>
                </a:lnSpc>
              </a:pPr>
              <a:endParaRPr/>
            </a:p>
          </p:txBody>
        </p:sp>
      </p:grpSp>
      <p:sp>
        <p:nvSpPr>
          <p:cNvPr id="12" name="Freeform 12"/>
          <p:cNvSpPr/>
          <p:nvPr/>
        </p:nvSpPr>
        <p:spPr>
          <a:xfrm>
            <a:off x="1690674" y="4958984"/>
            <a:ext cx="1090109" cy="1093175"/>
          </a:xfrm>
          <a:custGeom>
            <a:avLst/>
            <a:gdLst/>
            <a:ahLst/>
            <a:cxnLst/>
            <a:rect l="l" t="t" r="r" b="b"/>
            <a:pathLst>
              <a:path w="1090109" h="1093175">
                <a:moveTo>
                  <a:pt x="0" y="0"/>
                </a:moveTo>
                <a:lnTo>
                  <a:pt x="1090109" y="0"/>
                </a:lnTo>
                <a:lnTo>
                  <a:pt x="1090109" y="1093175"/>
                </a:lnTo>
                <a:lnTo>
                  <a:pt x="0" y="1093175"/>
                </a:lnTo>
                <a:lnTo>
                  <a:pt x="0" y="0"/>
                </a:lnTo>
                <a:close/>
              </a:path>
            </a:pathLst>
          </a:custGeom>
          <a:blipFill>
            <a:blip r:embed="rId6"/>
            <a:stretch>
              <a:fillRect b="-75"/>
            </a:stretch>
          </a:blipFill>
        </p:spPr>
      </p:sp>
      <p:grpSp>
        <p:nvGrpSpPr>
          <p:cNvPr id="13" name="Group 13"/>
          <p:cNvGrpSpPr/>
          <p:nvPr/>
        </p:nvGrpSpPr>
        <p:grpSpPr>
          <a:xfrm>
            <a:off x="1028700" y="6312387"/>
            <a:ext cx="2413319" cy="1426065"/>
            <a:chOff x="0" y="0"/>
            <a:chExt cx="1119829" cy="661723"/>
          </a:xfrm>
        </p:grpSpPr>
        <p:sp>
          <p:nvSpPr>
            <p:cNvPr id="14" name="Freeform 14"/>
            <p:cNvSpPr/>
            <p:nvPr/>
          </p:nvSpPr>
          <p:spPr>
            <a:xfrm>
              <a:off x="0" y="0"/>
              <a:ext cx="1119829" cy="661723"/>
            </a:xfrm>
            <a:custGeom>
              <a:avLst/>
              <a:gdLst/>
              <a:ahLst/>
              <a:cxnLst/>
              <a:rect l="l" t="t" r="r" b="b"/>
              <a:pathLst>
                <a:path w="1119829" h="661723">
                  <a:moveTo>
                    <a:pt x="32080" y="0"/>
                  </a:moveTo>
                  <a:lnTo>
                    <a:pt x="1087749" y="0"/>
                  </a:lnTo>
                  <a:cubicBezTo>
                    <a:pt x="1105467" y="0"/>
                    <a:pt x="1119829" y="14363"/>
                    <a:pt x="1119829" y="32080"/>
                  </a:cubicBezTo>
                  <a:lnTo>
                    <a:pt x="1119829" y="629643"/>
                  </a:lnTo>
                  <a:cubicBezTo>
                    <a:pt x="1119829" y="647360"/>
                    <a:pt x="1105467" y="661723"/>
                    <a:pt x="1087749" y="661723"/>
                  </a:cubicBezTo>
                  <a:lnTo>
                    <a:pt x="32080" y="661723"/>
                  </a:lnTo>
                  <a:cubicBezTo>
                    <a:pt x="23572" y="661723"/>
                    <a:pt x="15412" y="658343"/>
                    <a:pt x="9396" y="652327"/>
                  </a:cubicBezTo>
                  <a:cubicBezTo>
                    <a:pt x="3380" y="646311"/>
                    <a:pt x="0" y="638151"/>
                    <a:pt x="0" y="629643"/>
                  </a:cubicBezTo>
                  <a:lnTo>
                    <a:pt x="0" y="32080"/>
                  </a:lnTo>
                  <a:cubicBezTo>
                    <a:pt x="0" y="14363"/>
                    <a:pt x="14363" y="0"/>
                    <a:pt x="32080" y="0"/>
                  </a:cubicBezTo>
                  <a:close/>
                </a:path>
              </a:pathLst>
            </a:custGeom>
            <a:blipFill>
              <a:blip r:embed="rId7"/>
              <a:stretch>
                <a:fillRect l="-1846" r="-3332"/>
              </a:stretch>
            </a:blipFill>
          </p:spPr>
        </p:sp>
      </p:grpSp>
      <p:grpSp>
        <p:nvGrpSpPr>
          <p:cNvPr id="15" name="Group 15"/>
          <p:cNvGrpSpPr/>
          <p:nvPr/>
        </p:nvGrpSpPr>
        <p:grpSpPr>
          <a:xfrm>
            <a:off x="0" y="9448800"/>
            <a:ext cx="18288000" cy="838200"/>
            <a:chOff x="0" y="0"/>
            <a:chExt cx="4816593" cy="220760"/>
          </a:xfrm>
        </p:grpSpPr>
        <p:sp>
          <p:nvSpPr>
            <p:cNvPr id="16" name="Freeform 16"/>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7" name="TextBox 17"/>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608530" y="9463256"/>
            <a:ext cx="4613514" cy="809287"/>
            <a:chOff x="0" y="0"/>
            <a:chExt cx="6151353" cy="1079050"/>
          </a:xfrm>
        </p:grpSpPr>
        <p:sp>
          <p:nvSpPr>
            <p:cNvPr id="19" name="Freeform 19"/>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8"/>
              <a:stretch>
                <a:fillRect/>
              </a:stretch>
            </a:blipFill>
          </p:spPr>
        </p:sp>
        <p:sp>
          <p:nvSpPr>
            <p:cNvPr id="20" name="AutoShape 20"/>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p:cNvSpPr txBox="1"/>
          <p:nvPr/>
        </p:nvSpPr>
        <p:spPr>
          <a:xfrm>
            <a:off x="4437179" y="209550"/>
            <a:ext cx="4502150" cy="1540308"/>
          </a:xfrm>
          <a:prstGeom prst="rect">
            <a:avLst/>
          </a:prstGeom>
        </p:spPr>
        <p:txBody>
          <a:bodyPr lIns="0" tIns="0" rIns="0" bIns="0" rtlCol="0" anchor="t">
            <a:spAutoFit/>
          </a:bodyPr>
          <a:lstStyle/>
          <a:p>
            <a:pPr algn="ctr">
              <a:lnSpc>
                <a:spcPts val="11485"/>
              </a:lnSpc>
            </a:pPr>
            <a:r>
              <a:rPr lang="en-US" sz="8203">
                <a:solidFill>
                  <a:srgbClr val="19305C"/>
                </a:solidFill>
                <a:latin typeface="Avenir"/>
                <a:ea typeface="Avenir"/>
                <a:cs typeface="Avenir"/>
                <a:sym typeface="Avenir"/>
              </a:rPr>
              <a:t>ISMRM</a:t>
            </a:r>
          </a:p>
        </p:txBody>
      </p:sp>
      <p:sp>
        <p:nvSpPr>
          <p:cNvPr id="25" name="TextBox 25"/>
          <p:cNvSpPr txBox="1"/>
          <p:nvPr/>
        </p:nvSpPr>
        <p:spPr>
          <a:xfrm>
            <a:off x="8151482" y="620221"/>
            <a:ext cx="5699339" cy="852317"/>
          </a:xfrm>
          <a:prstGeom prst="rect">
            <a:avLst/>
          </a:prstGeom>
        </p:spPr>
        <p:txBody>
          <a:bodyPr lIns="0" tIns="0" rIns="0" bIns="0" rtlCol="0" anchor="t">
            <a:spAutoFit/>
          </a:bodyPr>
          <a:lstStyle/>
          <a:p>
            <a:pPr algn="ctr">
              <a:lnSpc>
                <a:spcPts val="6316"/>
              </a:lnSpc>
            </a:pPr>
            <a:r>
              <a:rPr lang="en-US" sz="4512" b="1" spc="902">
                <a:solidFill>
                  <a:srgbClr val="19305C"/>
                </a:solidFill>
                <a:latin typeface="Avenir Ultra-Bold"/>
                <a:ea typeface="Avenir Ultra-Bold"/>
                <a:cs typeface="Avenir Ultra-Bold"/>
                <a:sym typeface="Avenir Ultra-Bold"/>
              </a:rPr>
              <a:t>WORKSHOPS</a:t>
            </a:r>
          </a:p>
        </p:txBody>
      </p:sp>
      <p:sp>
        <p:nvSpPr>
          <p:cNvPr id="26" name="TextBox 26"/>
          <p:cNvSpPr txBox="1"/>
          <p:nvPr/>
        </p:nvSpPr>
        <p:spPr>
          <a:xfrm>
            <a:off x="3795992" y="1861492"/>
            <a:ext cx="13291858" cy="1185522"/>
          </a:xfrm>
          <a:prstGeom prst="rect">
            <a:avLst/>
          </a:prstGeom>
        </p:spPr>
        <p:txBody>
          <a:bodyPr lIns="0" tIns="0" rIns="0" bIns="0" rtlCol="0" anchor="t">
            <a:spAutoFit/>
          </a:bodyPr>
          <a:lstStyle/>
          <a:p>
            <a:pPr algn="l">
              <a:lnSpc>
                <a:spcPts val="2806"/>
              </a:lnSpc>
            </a:pPr>
            <a:r>
              <a:rPr lang="en-US" sz="2528" b="1" spc="37">
                <a:solidFill>
                  <a:srgbClr val="19305C"/>
                </a:solidFill>
                <a:latin typeface="Avenir Bold"/>
                <a:ea typeface="Avenir Bold"/>
                <a:cs typeface="Avenir Bold"/>
                <a:sym typeface="Avenir Bold"/>
              </a:rPr>
              <a:t>ISMRM Workshop on Breast MRI: Technological Advances &amp; Clinical Applications</a:t>
            </a:r>
          </a:p>
          <a:p>
            <a:pPr algn="l">
              <a:lnSpc>
                <a:spcPts val="3372"/>
              </a:lnSpc>
            </a:pPr>
            <a:r>
              <a:rPr lang="en-US" sz="2408" spc="36">
                <a:solidFill>
                  <a:srgbClr val="19305C"/>
                </a:solidFill>
                <a:latin typeface="Avenir Light"/>
                <a:ea typeface="Avenir Light"/>
                <a:cs typeface="Avenir Light"/>
                <a:sym typeface="Avenir Light"/>
              </a:rPr>
              <a:t>13-15 September 2025 | Las Vegas, NV, USA</a:t>
            </a:r>
          </a:p>
          <a:p>
            <a:pPr algn="l">
              <a:lnSpc>
                <a:spcPts val="3205"/>
              </a:lnSpc>
            </a:pPr>
            <a:r>
              <a:rPr lang="en-US" sz="2289" i="1" spc="34">
                <a:solidFill>
                  <a:srgbClr val="4292DC"/>
                </a:solidFill>
                <a:latin typeface="Avenir Light Italics"/>
                <a:ea typeface="Avenir Light Italics"/>
                <a:cs typeface="Avenir Light Italics"/>
                <a:sym typeface="Avenir Light Italics"/>
              </a:rPr>
              <a:t>Abstract Submission Deadline: 12 June 2025</a:t>
            </a:r>
          </a:p>
        </p:txBody>
      </p:sp>
      <p:sp>
        <p:nvSpPr>
          <p:cNvPr id="27" name="TextBox 27"/>
          <p:cNvSpPr txBox="1"/>
          <p:nvPr/>
        </p:nvSpPr>
        <p:spPr>
          <a:xfrm>
            <a:off x="3795992" y="3443320"/>
            <a:ext cx="13291858" cy="1056232"/>
          </a:xfrm>
          <a:prstGeom prst="rect">
            <a:avLst/>
          </a:prstGeom>
        </p:spPr>
        <p:txBody>
          <a:bodyPr lIns="0" tIns="0" rIns="0" bIns="0" rtlCol="0" anchor="t">
            <a:spAutoFit/>
          </a:bodyPr>
          <a:lstStyle/>
          <a:p>
            <a:pPr algn="l">
              <a:lnSpc>
                <a:spcPts val="2806"/>
              </a:lnSpc>
            </a:pPr>
            <a:r>
              <a:rPr lang="en-US" sz="2528" b="1" spc="37">
                <a:solidFill>
                  <a:srgbClr val="19305C"/>
                </a:solidFill>
                <a:latin typeface="Avenir Bold"/>
                <a:ea typeface="Avenir Bold"/>
                <a:cs typeface="Avenir Bold"/>
                <a:sym typeface="Avenir Bold"/>
              </a:rPr>
              <a:t>ISMRM Workshop on MR Safety: From Science to Clinical Practice</a:t>
            </a:r>
          </a:p>
          <a:p>
            <a:pPr algn="l">
              <a:lnSpc>
                <a:spcPts val="2673"/>
              </a:lnSpc>
            </a:pPr>
            <a:r>
              <a:rPr lang="en-US" sz="2408" spc="36">
                <a:solidFill>
                  <a:srgbClr val="19305C"/>
                </a:solidFill>
                <a:latin typeface="Avenir Light"/>
                <a:ea typeface="Avenir Light"/>
                <a:cs typeface="Avenir Light"/>
                <a:sym typeface="Avenir Light"/>
              </a:rPr>
              <a:t>24-26 September 2025 | Berlin, Germany</a:t>
            </a:r>
          </a:p>
          <a:p>
            <a:pPr algn="l">
              <a:lnSpc>
                <a:spcPts val="2541"/>
              </a:lnSpc>
            </a:pPr>
            <a:r>
              <a:rPr lang="en-US" sz="2289" i="1" spc="34">
                <a:solidFill>
                  <a:srgbClr val="4292DC"/>
                </a:solidFill>
                <a:latin typeface="Avenir Light Italics"/>
                <a:ea typeface="Avenir Light Italics"/>
                <a:cs typeface="Avenir Light Italics"/>
                <a:sym typeface="Avenir Light Italics"/>
              </a:rPr>
              <a:t>Abstract Submission Deadline: 13 June 2025</a:t>
            </a:r>
          </a:p>
        </p:txBody>
      </p:sp>
      <p:sp>
        <p:nvSpPr>
          <p:cNvPr id="28" name="TextBox 28"/>
          <p:cNvSpPr txBox="1"/>
          <p:nvPr/>
        </p:nvSpPr>
        <p:spPr>
          <a:xfrm>
            <a:off x="3795992" y="4943777"/>
            <a:ext cx="10426052" cy="1095014"/>
          </a:xfrm>
          <a:prstGeom prst="rect">
            <a:avLst/>
          </a:prstGeom>
        </p:spPr>
        <p:txBody>
          <a:bodyPr lIns="0" tIns="0" rIns="0" bIns="0" rtlCol="0" anchor="t">
            <a:spAutoFit/>
          </a:bodyPr>
          <a:lstStyle/>
          <a:p>
            <a:pPr algn="l">
              <a:lnSpc>
                <a:spcPts val="2806"/>
              </a:lnSpc>
            </a:pPr>
            <a:r>
              <a:rPr lang="en-US" sz="2528" b="1" spc="37">
                <a:solidFill>
                  <a:srgbClr val="19305C"/>
                </a:solidFill>
                <a:latin typeface="Avenir Bold"/>
                <a:ea typeface="Avenir Bold"/>
                <a:cs typeface="Avenir Bold"/>
                <a:sym typeface="Avenir Bold"/>
              </a:rPr>
              <a:t>ISMRM Workshop on Unlocking the Potential of Prenatal MRI: Advances in Fetal Brain, Heart &amp; Placenta Imaging</a:t>
            </a:r>
          </a:p>
          <a:p>
            <a:pPr algn="l">
              <a:lnSpc>
                <a:spcPts val="2673"/>
              </a:lnSpc>
            </a:pPr>
            <a:r>
              <a:rPr lang="en-US" sz="2408" spc="36">
                <a:solidFill>
                  <a:srgbClr val="19305C"/>
                </a:solidFill>
                <a:latin typeface="Avenir Light"/>
                <a:ea typeface="Avenir Light"/>
                <a:cs typeface="Avenir Light"/>
                <a:sym typeface="Avenir Light"/>
              </a:rPr>
              <a:t>08-10 October 2025 | Washington, DC, USA</a:t>
            </a:r>
          </a:p>
        </p:txBody>
      </p:sp>
      <p:sp>
        <p:nvSpPr>
          <p:cNvPr id="29" name="TextBox 29"/>
          <p:cNvSpPr txBox="1"/>
          <p:nvPr/>
        </p:nvSpPr>
        <p:spPr>
          <a:xfrm>
            <a:off x="3795992" y="6471583"/>
            <a:ext cx="13291858" cy="1088624"/>
          </a:xfrm>
          <a:prstGeom prst="rect">
            <a:avLst/>
          </a:prstGeom>
        </p:spPr>
        <p:txBody>
          <a:bodyPr lIns="0" tIns="0" rIns="0" bIns="0" rtlCol="0" anchor="t">
            <a:spAutoFit/>
          </a:bodyPr>
          <a:lstStyle/>
          <a:p>
            <a:pPr algn="l">
              <a:lnSpc>
                <a:spcPts val="2780"/>
              </a:lnSpc>
            </a:pPr>
            <a:r>
              <a:rPr lang="en-US" sz="2528" b="1" spc="37" dirty="0">
                <a:solidFill>
                  <a:srgbClr val="19305C"/>
                </a:solidFill>
                <a:latin typeface="Avenir Bold"/>
                <a:ea typeface="Avenir Bold"/>
                <a:cs typeface="Avenir Bold"/>
                <a:sym typeface="Avenir Bold"/>
              </a:rPr>
              <a:t>ISMRM Workshop on Frontiers in Metabolomics &amp; Metabolomic Imaging in Medicine: Challenges &amp; Opportunities</a:t>
            </a:r>
          </a:p>
          <a:p>
            <a:pPr algn="l">
              <a:lnSpc>
                <a:spcPts val="2649"/>
              </a:lnSpc>
            </a:pPr>
            <a:r>
              <a:rPr lang="en-US" sz="2408" spc="36" dirty="0">
                <a:solidFill>
                  <a:srgbClr val="19305C"/>
                </a:solidFill>
                <a:latin typeface="Avenir Light"/>
                <a:ea typeface="Avenir Light"/>
                <a:cs typeface="Avenir Light"/>
                <a:sym typeface="Avenir Light"/>
              </a:rPr>
              <a:t>16-18 October 2025 | Padua, Italy</a:t>
            </a:r>
          </a:p>
        </p:txBody>
      </p:sp>
      <p:sp>
        <p:nvSpPr>
          <p:cNvPr id="30" name="TextBox 30"/>
          <p:cNvSpPr txBox="1"/>
          <p:nvPr/>
        </p:nvSpPr>
        <p:spPr>
          <a:xfrm>
            <a:off x="3795992" y="8167643"/>
            <a:ext cx="13291858" cy="736199"/>
          </a:xfrm>
          <a:prstGeom prst="rect">
            <a:avLst/>
          </a:prstGeom>
        </p:spPr>
        <p:txBody>
          <a:bodyPr lIns="0" tIns="0" rIns="0" bIns="0" rtlCol="0" anchor="t">
            <a:spAutoFit/>
          </a:bodyPr>
          <a:lstStyle/>
          <a:p>
            <a:pPr algn="l">
              <a:lnSpc>
                <a:spcPts val="2780"/>
              </a:lnSpc>
            </a:pPr>
            <a:r>
              <a:rPr lang="en-US" sz="2528" b="1" spc="37">
                <a:solidFill>
                  <a:srgbClr val="19305C"/>
                </a:solidFill>
                <a:latin typeface="Avenir Bold"/>
                <a:ea typeface="Avenir Bold"/>
                <a:cs typeface="Avenir Bold"/>
                <a:sym typeface="Avenir Bold"/>
              </a:rPr>
              <a:t>ISMRM Workshop on Data Sampling &amp; Image Reconstruction</a:t>
            </a:r>
          </a:p>
          <a:p>
            <a:pPr algn="l">
              <a:lnSpc>
                <a:spcPts val="2649"/>
              </a:lnSpc>
            </a:pPr>
            <a:r>
              <a:rPr lang="en-US" sz="2408" spc="36">
                <a:solidFill>
                  <a:srgbClr val="19305C"/>
                </a:solidFill>
                <a:latin typeface="Avenir Light"/>
                <a:ea typeface="Avenir Light"/>
                <a:cs typeface="Avenir Light"/>
                <a:sym typeface="Avenir Light"/>
              </a:rPr>
              <a:t>11-14 January 2026 | Sedona, AZ, USA</a:t>
            </a:r>
          </a:p>
        </p:txBody>
      </p:sp>
      <p:sp>
        <p:nvSpPr>
          <p:cNvPr id="31" name="TextBox 31"/>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grpSp>
        <p:nvGrpSpPr>
          <p:cNvPr id="32" name="Group 32"/>
          <p:cNvGrpSpPr/>
          <p:nvPr/>
        </p:nvGrpSpPr>
        <p:grpSpPr>
          <a:xfrm>
            <a:off x="14574470" y="2589137"/>
            <a:ext cx="3438525" cy="3086100"/>
            <a:chOff x="0" y="0"/>
            <a:chExt cx="4584700" cy="4114800"/>
          </a:xfrm>
        </p:grpSpPr>
        <p:grpSp>
          <p:nvGrpSpPr>
            <p:cNvPr id="33" name="Group 33"/>
            <p:cNvGrpSpPr/>
            <p:nvPr/>
          </p:nvGrpSpPr>
          <p:grpSpPr>
            <a:xfrm>
              <a:off x="234950" y="0"/>
              <a:ext cx="4114800" cy="411480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33576">
                      <a:alpha val="100000"/>
                    </a:srgbClr>
                  </a:gs>
                  <a:gs pos="50000">
                    <a:srgbClr val="1245A8">
                      <a:alpha val="100000"/>
                    </a:srgbClr>
                  </a:gs>
                  <a:gs pos="100000">
                    <a:srgbClr val="2D8DEA">
                      <a:alpha val="100000"/>
                    </a:srgbClr>
                  </a:gs>
                </a:gsLst>
                <a:lin ang="2700000"/>
              </a:gra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0" y="872095"/>
              <a:ext cx="4584700" cy="2342034"/>
            </a:xfrm>
            <a:prstGeom prst="rect">
              <a:avLst/>
            </a:prstGeom>
          </p:spPr>
          <p:txBody>
            <a:bodyPr lIns="0" tIns="0" rIns="0" bIns="0" rtlCol="0" anchor="t">
              <a:spAutoFit/>
            </a:bodyPr>
            <a:lstStyle/>
            <a:p>
              <a:pPr algn="ctr">
                <a:lnSpc>
                  <a:spcPts val="3417"/>
                </a:lnSpc>
              </a:pPr>
              <a:r>
                <a:rPr lang="en-US" sz="3254" i="1">
                  <a:solidFill>
                    <a:srgbClr val="FFFFFF"/>
                  </a:solidFill>
                  <a:latin typeface="Avenir Light Italics"/>
                  <a:ea typeface="Avenir Light Italics"/>
                  <a:cs typeface="Avenir Light Italics"/>
                  <a:sym typeface="Avenir Light Italics"/>
                </a:rPr>
                <a:t>Visit</a:t>
              </a:r>
            </a:p>
            <a:p>
              <a:pPr algn="ctr">
                <a:lnSpc>
                  <a:spcPts val="3258"/>
                </a:lnSpc>
              </a:pPr>
              <a:r>
                <a:rPr lang="en-US" sz="3103" b="1" spc="-62">
                  <a:solidFill>
                    <a:srgbClr val="FFFFFF"/>
                  </a:solidFill>
                  <a:latin typeface="Avenir Medium"/>
                  <a:ea typeface="Avenir Medium"/>
                  <a:cs typeface="Avenir Medium"/>
                  <a:sym typeface="Avenir Medium"/>
                </a:rPr>
                <a:t>www.ismrm.org </a:t>
              </a:r>
            </a:p>
            <a:p>
              <a:pPr algn="ctr">
                <a:lnSpc>
                  <a:spcPts val="3417"/>
                </a:lnSpc>
              </a:pPr>
              <a:r>
                <a:rPr lang="en-US" sz="3254" i="1">
                  <a:solidFill>
                    <a:srgbClr val="FFFFFF"/>
                  </a:solidFill>
                  <a:latin typeface="Avenir Light Italics"/>
                  <a:ea typeface="Avenir Light Italics"/>
                  <a:cs typeface="Avenir Light Italics"/>
                  <a:sym typeface="Avenir Light Italics"/>
                </a:rPr>
                <a:t>for details &amp; updates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DABE-B7A0-C82F-E3AF-8865351A798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9DE45D3-B382-B6CF-66AD-E2A408F742A3}"/>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A2D0C107-D1AF-0418-9A1B-8A8947314AC0}"/>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CDDE85D5-15F5-4DB9-C5FA-DB520BBA1CA8}"/>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0335F728-E854-6457-4754-8C38DE664A25}"/>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31A60601-A34C-4CF0-7359-7FC263B47C3B}"/>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CE09919E-2320-9184-FADA-2376896A578C}"/>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AEF6F696-8D29-0D41-12C0-0560E6163E1C}"/>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BBC18802-B9E4-C896-5FA4-58A4C0E62CA4}"/>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E406AD38-8A11-6418-A3F6-349B5BFF31C6}"/>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165E57EE-CAE6-D3D3-BD7F-4951A570C8CE}"/>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9AF97C62-401C-BC7B-1D95-3598E1A0211D}"/>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903D2379-F084-C5A7-A04F-CED115966C0C}"/>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731706FF-2A00-28F2-4EA6-BBD857381645}"/>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A7B4B3B4-4FC5-6068-92E3-E2639DDAF5C3}"/>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FF02B73A-08E6-3E2F-84EE-A1862401ED25}"/>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9B5D1173-7B58-A11F-D214-F73F40602453}"/>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17CD6A9F-1DF2-08C8-A88F-1E84CBBC1BCC}"/>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5C48B2E1-BE54-F807-AEB8-5097FD4C8E41}"/>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9398FDC4-6DA5-580D-2920-7A04BC7B4F18}"/>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C9DE94E2-E4EF-17D1-CB6D-640132761A32}"/>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FF7CF67A-E6EA-1847-024D-DC86D8B5B647}"/>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177FCCE4-A40C-AD21-C9AB-D722B3E07A5C}"/>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DF62AE39-AD4D-4B51-0B8F-49253F2BA2FA}"/>
              </a:ext>
            </a:extLst>
          </p:cNvPr>
          <p:cNvSpPr txBox="1"/>
          <p:nvPr/>
        </p:nvSpPr>
        <p:spPr>
          <a:xfrm>
            <a:off x="2743200" y="1580358"/>
            <a:ext cx="135636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What can you do at the conference?</a:t>
            </a:r>
          </a:p>
        </p:txBody>
      </p:sp>
      <p:sp>
        <p:nvSpPr>
          <p:cNvPr id="25" name="TextBox 25">
            <a:extLst>
              <a:ext uri="{FF2B5EF4-FFF2-40B4-BE49-F238E27FC236}">
                <a16:creationId xmlns:a16="http://schemas.microsoft.com/office/drawing/2014/main" id="{9EFDB74C-D5AB-ED1B-9919-A06ED008D0E6}"/>
              </a:ext>
            </a:extLst>
          </p:cNvPr>
          <p:cNvSpPr txBox="1"/>
          <p:nvPr/>
        </p:nvSpPr>
        <p:spPr>
          <a:xfrm>
            <a:off x="2362200" y="2779981"/>
            <a:ext cx="14212191" cy="6496137"/>
          </a:xfrm>
          <a:prstGeom prst="rect">
            <a:avLst/>
          </a:prstGeom>
        </p:spPr>
        <p:txBody>
          <a:bodyPr lIns="0" tIns="0" rIns="0" bIns="0" rtlCol="0" anchor="t">
            <a:spAutoFit/>
          </a:bodyPr>
          <a:lstStyle/>
          <a:p>
            <a:pPr marL="884730" lvl="1" indent="-442365" algn="l">
              <a:lnSpc>
                <a:spcPts val="5737"/>
              </a:lnSpc>
              <a:buFont typeface="Arial"/>
              <a:buChar char="•"/>
            </a:pPr>
            <a:r>
              <a:rPr lang="en-US" sz="3200" dirty="0">
                <a:solidFill>
                  <a:srgbClr val="19305C"/>
                </a:solidFill>
                <a:latin typeface="Avenir"/>
                <a:ea typeface="Avenir"/>
                <a:cs typeface="Avenir"/>
                <a:sym typeface="Avenir"/>
              </a:rPr>
              <a:t>Educational Sessions</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Plenary Sessions</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Oral Sessions</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Power Pitches</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Traditional and Digital Posters</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Study Groups</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Special sessions:</a:t>
            </a:r>
          </a:p>
          <a:p>
            <a:pPr marL="1341930" lvl="2" indent="-442365">
              <a:lnSpc>
                <a:spcPts val="5737"/>
              </a:lnSpc>
              <a:buFont typeface="Arial"/>
              <a:buChar char="•"/>
            </a:pPr>
            <a:r>
              <a:rPr lang="en-US" sz="3200" dirty="0">
                <a:solidFill>
                  <a:srgbClr val="19305C"/>
                </a:solidFill>
                <a:latin typeface="Avenir"/>
                <a:ea typeface="Avenir"/>
                <a:cs typeface="Avenir"/>
                <a:sym typeface="Avenir"/>
              </a:rPr>
              <a:t>Mentoring</a:t>
            </a:r>
          </a:p>
          <a:p>
            <a:pPr marL="1341930" lvl="2" indent="-442365">
              <a:lnSpc>
                <a:spcPts val="5737"/>
              </a:lnSpc>
              <a:buFont typeface="Arial"/>
              <a:buChar char="•"/>
            </a:pPr>
            <a:r>
              <a:rPr lang="en-US" sz="3200" dirty="0">
                <a:solidFill>
                  <a:srgbClr val="19305C"/>
                </a:solidFill>
                <a:latin typeface="Avenir"/>
                <a:ea typeface="Avenir"/>
                <a:cs typeface="Avenir"/>
                <a:sym typeface="Avenir"/>
              </a:rPr>
              <a:t>Reviewer Training</a:t>
            </a:r>
          </a:p>
        </p:txBody>
      </p:sp>
      <p:pic>
        <p:nvPicPr>
          <p:cNvPr id="26" name="Grafik 25">
            <a:extLst>
              <a:ext uri="{FF2B5EF4-FFF2-40B4-BE49-F238E27FC236}">
                <a16:creationId xmlns:a16="http://schemas.microsoft.com/office/drawing/2014/main" id="{CAA0C35A-BE20-FA3C-AB23-7C83B7AA9862}"/>
              </a:ext>
            </a:extLst>
          </p:cNvPr>
          <p:cNvPicPr>
            <a:picLocks noChangeAspect="1"/>
          </p:cNvPicPr>
          <p:nvPr/>
        </p:nvPicPr>
        <p:blipFill>
          <a:blip r:embed="rId7"/>
          <a:stretch>
            <a:fillRect/>
          </a:stretch>
        </p:blipFill>
        <p:spPr>
          <a:xfrm>
            <a:off x="12573944" y="5611553"/>
            <a:ext cx="2492656" cy="2514764"/>
          </a:xfrm>
          <a:prstGeom prst="rect">
            <a:avLst/>
          </a:prstGeom>
        </p:spPr>
      </p:pic>
      <p:sp>
        <p:nvSpPr>
          <p:cNvPr id="33" name="Textfeld 32">
            <a:extLst>
              <a:ext uri="{FF2B5EF4-FFF2-40B4-BE49-F238E27FC236}">
                <a16:creationId xmlns:a16="http://schemas.microsoft.com/office/drawing/2014/main" id="{333BC795-33F3-7266-3A45-EF33669DF53C}"/>
              </a:ext>
            </a:extLst>
          </p:cNvPr>
          <p:cNvSpPr txBox="1"/>
          <p:nvPr/>
        </p:nvSpPr>
        <p:spPr>
          <a:xfrm>
            <a:off x="11415294" y="4530396"/>
            <a:ext cx="4891506" cy="923330"/>
          </a:xfrm>
          <a:prstGeom prst="rect">
            <a:avLst/>
          </a:prstGeom>
          <a:noFill/>
        </p:spPr>
        <p:txBody>
          <a:bodyPr wrap="square">
            <a:spAutoFit/>
          </a:bodyPr>
          <a:lstStyle/>
          <a:p>
            <a:pPr algn="ctr"/>
            <a:r>
              <a:rPr lang="en-US" dirty="0"/>
              <a:t>You find the program here:</a:t>
            </a:r>
          </a:p>
          <a:p>
            <a:pPr algn="ctr"/>
            <a:endParaRPr lang="en-US" dirty="0"/>
          </a:p>
          <a:p>
            <a:pPr algn="ctr"/>
            <a:r>
              <a:rPr lang="en-US" dirty="0"/>
              <a:t>https://www.ismrm.org/25/25program.htm</a:t>
            </a:r>
          </a:p>
        </p:txBody>
      </p:sp>
    </p:spTree>
    <p:extLst>
      <p:ext uri="{BB962C8B-B14F-4D97-AF65-F5344CB8AC3E}">
        <p14:creationId xmlns:p14="http://schemas.microsoft.com/office/powerpoint/2010/main" val="199757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6013-C95B-702D-FE78-E17AC1C6D4F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6AFB5A1-E399-44AB-04F6-71A16C16264B}"/>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9FBD67A4-54C5-9752-F9D2-98580FFCB27B}"/>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A92DB9BC-DE24-2313-BC56-26E90B7F8362}"/>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94D3ED08-EA29-F09D-3AED-97F5B7E199F4}"/>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04042CB3-7B8E-E2D5-79BF-B3C647937D91}"/>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6EF46319-18CF-E2B4-649A-6FD117963578}"/>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0EB8FCA2-612F-120D-895C-32BC6DBCF8F1}"/>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C289F0B7-C14D-2755-6A0D-6BE08469CDEE}"/>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F3102AFF-AFF6-B0A8-52ED-7DFC42C75EDC}"/>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4A919969-B07C-B70B-5589-8FF6664F09BD}"/>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7EAFEC7B-ADBF-72B9-F20A-3C482CD289F3}"/>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89057D38-09BB-20E9-99D5-008ACE596B25}"/>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505582B2-FDF3-C6CF-B597-5C3B1BE10B1A}"/>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96430452-8B69-B5E1-C342-5453650512C6}"/>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78BA4FC8-D5BD-05B0-DFBE-4C2252A2F574}"/>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B86447A5-DFA8-938F-95EC-41306D9AA618}"/>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0A0E122B-C6A6-9BE0-2578-B2B45D1F54EB}"/>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0CE82466-610F-1C84-EC42-DB898FB43CCF}"/>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A889FD26-74B5-CB82-9C08-FE3995300D96}"/>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4F403E89-740D-DD8A-CF51-DF97B59957C5}"/>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5B651C58-CAFE-22B0-BD9A-E3C8A9EC3865}"/>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F67C8AAB-A0A2-5952-8BB7-E8EF02C0974F}"/>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BBEA2B5E-2DB6-71C9-1D78-0CF53748DFD8}"/>
              </a:ext>
            </a:extLst>
          </p:cNvPr>
          <p:cNvSpPr txBox="1"/>
          <p:nvPr/>
        </p:nvSpPr>
        <p:spPr>
          <a:xfrm>
            <a:off x="2362200" y="1580358"/>
            <a:ext cx="15925800" cy="1065869"/>
          </a:xfrm>
          <a:prstGeom prst="rect">
            <a:avLst/>
          </a:prstGeom>
        </p:spPr>
        <p:txBody>
          <a:bodyPr wrap="square" lIns="0" tIns="0" rIns="0" bIns="0" rtlCol="0" anchor="t">
            <a:spAutoFit/>
          </a:bodyPr>
          <a:lstStyle/>
          <a:p>
            <a:pPr algn="l">
              <a:lnSpc>
                <a:spcPts val="8959"/>
              </a:lnSpc>
            </a:pPr>
            <a:r>
              <a:rPr lang="en-US" sz="6399" b="1" dirty="0">
                <a:solidFill>
                  <a:srgbClr val="42A9DC"/>
                </a:solidFill>
                <a:latin typeface="Avenir Medium"/>
                <a:ea typeface="Avenir Medium"/>
                <a:cs typeface="Avenir Medium"/>
                <a:sym typeface="Avenir Medium"/>
              </a:rPr>
              <a:t>What you should not miss on Saturday</a:t>
            </a:r>
          </a:p>
        </p:txBody>
      </p:sp>
      <p:sp>
        <p:nvSpPr>
          <p:cNvPr id="25" name="TextBox 25">
            <a:extLst>
              <a:ext uri="{FF2B5EF4-FFF2-40B4-BE49-F238E27FC236}">
                <a16:creationId xmlns:a16="http://schemas.microsoft.com/office/drawing/2014/main" id="{83D39F1A-0CE3-EDD1-E4C9-5FBBAA1C3CA9}"/>
              </a:ext>
            </a:extLst>
          </p:cNvPr>
          <p:cNvSpPr txBox="1"/>
          <p:nvPr/>
        </p:nvSpPr>
        <p:spPr>
          <a:xfrm>
            <a:off x="7847236" y="2999497"/>
            <a:ext cx="2966603" cy="1379352"/>
          </a:xfrm>
          <a:prstGeom prst="rect">
            <a:avLst/>
          </a:prstGeom>
        </p:spPr>
        <p:txBody>
          <a:bodyPr wrap="square" lIns="0" tIns="0" rIns="0" bIns="0" rtlCol="0" anchor="t">
            <a:spAutoFit/>
          </a:bodyPr>
          <a:lstStyle/>
          <a:p>
            <a:pPr marL="442365" lvl="1" algn="ctr">
              <a:lnSpc>
                <a:spcPts val="5737"/>
              </a:lnSpc>
            </a:pPr>
            <a:r>
              <a:rPr lang="en-US" sz="3200" dirty="0">
                <a:solidFill>
                  <a:srgbClr val="19305C"/>
                </a:solidFill>
                <a:latin typeface="Avenir"/>
                <a:ea typeface="Avenir"/>
                <a:cs typeface="Avenir"/>
                <a:sym typeface="Avenir"/>
              </a:rPr>
              <a:t>Saturday</a:t>
            </a:r>
          </a:p>
          <a:p>
            <a:pPr marL="442365" lvl="1" algn="ctr">
              <a:lnSpc>
                <a:spcPts val="5737"/>
              </a:lnSpc>
            </a:pPr>
            <a:r>
              <a:rPr lang="en-US" sz="3200" dirty="0">
                <a:solidFill>
                  <a:srgbClr val="19305C"/>
                </a:solidFill>
                <a:latin typeface="Avenir"/>
                <a:ea typeface="Avenir"/>
                <a:cs typeface="Avenir"/>
                <a:sym typeface="Avenir"/>
              </a:rPr>
              <a:t>13:00-15:00</a:t>
            </a:r>
          </a:p>
        </p:txBody>
      </p:sp>
      <p:pic>
        <p:nvPicPr>
          <p:cNvPr id="27" name="Picture 13">
            <a:extLst>
              <a:ext uri="{FF2B5EF4-FFF2-40B4-BE49-F238E27FC236}">
                <a16:creationId xmlns:a16="http://schemas.microsoft.com/office/drawing/2014/main" id="{2DDE51CE-A1E2-4229-F351-21CADD207095}"/>
              </a:ext>
            </a:extLst>
          </p:cNvPr>
          <p:cNvPicPr>
            <a:picLocks noChangeAspect="1"/>
          </p:cNvPicPr>
          <p:nvPr/>
        </p:nvPicPr>
        <p:blipFill>
          <a:blip r:embed="rId7"/>
          <a:stretch>
            <a:fillRect/>
          </a:stretch>
        </p:blipFill>
        <p:spPr>
          <a:xfrm>
            <a:off x="8160730" y="4820335"/>
            <a:ext cx="2895600" cy="3942029"/>
          </a:xfrm>
          <a:prstGeom prst="rect">
            <a:avLst/>
          </a:prstGeom>
        </p:spPr>
      </p:pic>
    </p:spTree>
    <p:extLst>
      <p:ext uri="{BB962C8B-B14F-4D97-AF65-F5344CB8AC3E}">
        <p14:creationId xmlns:p14="http://schemas.microsoft.com/office/powerpoint/2010/main" val="275511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E6FF">
                <a:alpha val="100000"/>
              </a:srgbClr>
            </a:gs>
            <a:gs pos="100000">
              <a:srgbClr val="D2ECFF">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0" y="9448800"/>
            <a:ext cx="18288000" cy="838200"/>
            <a:chOff x="0" y="0"/>
            <a:chExt cx="4816593" cy="220760"/>
          </a:xfrm>
        </p:grpSpPr>
        <p:sp>
          <p:nvSpPr>
            <p:cNvPr id="3" name="Freeform 3"/>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4" name="TextBox 4"/>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608530" y="9463256"/>
            <a:ext cx="4613514" cy="809287"/>
            <a:chOff x="0" y="0"/>
            <a:chExt cx="6151353" cy="1079050"/>
          </a:xfrm>
        </p:grpSpPr>
        <p:sp>
          <p:nvSpPr>
            <p:cNvPr id="6" name="Freeform 6"/>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2"/>
              <a:stretch>
                <a:fillRect/>
              </a:stretch>
            </a:blipFill>
          </p:spPr>
        </p:sp>
        <p:sp>
          <p:nvSpPr>
            <p:cNvPr id="7" name="AutoShape 7"/>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8" name="AutoShape 8"/>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9" name="AutoShape 9"/>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10" name="AutoShape 10"/>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11" name="Freeform 11"/>
          <p:cNvSpPr/>
          <p:nvPr/>
        </p:nvSpPr>
        <p:spPr>
          <a:xfrm rot="-128466" flipH="1">
            <a:off x="5032074" y="3733400"/>
            <a:ext cx="8223852" cy="4050247"/>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a:off x="3911836" y="1252989"/>
            <a:ext cx="4321501" cy="544359"/>
            <a:chOff x="0" y="0"/>
            <a:chExt cx="2940053" cy="370344"/>
          </a:xfrm>
        </p:grpSpPr>
        <p:sp>
          <p:nvSpPr>
            <p:cNvPr id="13" name="Freeform 13"/>
            <p:cNvSpPr/>
            <p:nvPr/>
          </p:nvSpPr>
          <p:spPr>
            <a:xfrm>
              <a:off x="0" y="0"/>
              <a:ext cx="2940053" cy="370344"/>
            </a:xfrm>
            <a:custGeom>
              <a:avLst/>
              <a:gdLst/>
              <a:ahLst/>
              <a:cxnLst/>
              <a:rect l="l" t="t" r="r" b="b"/>
              <a:pathLst>
                <a:path w="2940053" h="370344">
                  <a:moveTo>
                    <a:pt x="1470026" y="0"/>
                  </a:moveTo>
                  <a:cubicBezTo>
                    <a:pt x="658153" y="0"/>
                    <a:pt x="0" y="82904"/>
                    <a:pt x="0" y="185172"/>
                  </a:cubicBezTo>
                  <a:cubicBezTo>
                    <a:pt x="0" y="287440"/>
                    <a:pt x="658153" y="370344"/>
                    <a:pt x="1470026" y="370344"/>
                  </a:cubicBezTo>
                  <a:cubicBezTo>
                    <a:pt x="2281899" y="370344"/>
                    <a:pt x="2940053" y="287440"/>
                    <a:pt x="2940053" y="185172"/>
                  </a:cubicBezTo>
                  <a:cubicBezTo>
                    <a:pt x="2940053" y="82904"/>
                    <a:pt x="2281899" y="0"/>
                    <a:pt x="1470026" y="0"/>
                  </a:cubicBezTo>
                  <a:close/>
                </a:path>
              </a:pathLst>
            </a:custGeom>
            <a:solidFill>
              <a:srgbClr val="239231"/>
            </a:solidFill>
          </p:spPr>
        </p:sp>
        <p:sp>
          <p:nvSpPr>
            <p:cNvPr id="14" name="TextBox 14"/>
            <p:cNvSpPr txBox="1"/>
            <p:nvPr/>
          </p:nvSpPr>
          <p:spPr>
            <a:xfrm>
              <a:off x="275630" y="15670"/>
              <a:ext cx="2388793" cy="319955"/>
            </a:xfrm>
            <a:prstGeom prst="rect">
              <a:avLst/>
            </a:prstGeom>
          </p:spPr>
          <p:txBody>
            <a:bodyPr lIns="50800" tIns="50800" rIns="50800" bIns="50800" rtlCol="0" anchor="ctr"/>
            <a:lstStyle/>
            <a:p>
              <a:pPr algn="ctr">
                <a:lnSpc>
                  <a:spcPts val="979"/>
                </a:lnSpc>
              </a:pPr>
              <a:endParaRPr/>
            </a:p>
          </p:txBody>
        </p:sp>
      </p:grpSp>
      <p:grpSp>
        <p:nvGrpSpPr>
          <p:cNvPr id="15" name="Group 15"/>
          <p:cNvGrpSpPr/>
          <p:nvPr/>
        </p:nvGrpSpPr>
        <p:grpSpPr>
          <a:xfrm>
            <a:off x="2379679" y="2945913"/>
            <a:ext cx="6192480" cy="417438"/>
            <a:chOff x="0" y="0"/>
            <a:chExt cx="894187" cy="60278"/>
          </a:xfrm>
        </p:grpSpPr>
        <p:sp>
          <p:nvSpPr>
            <p:cNvPr id="16" name="Freeform 16"/>
            <p:cNvSpPr/>
            <p:nvPr/>
          </p:nvSpPr>
          <p:spPr>
            <a:xfrm>
              <a:off x="0" y="0"/>
              <a:ext cx="894187" cy="60278"/>
            </a:xfrm>
            <a:custGeom>
              <a:avLst/>
              <a:gdLst/>
              <a:ahLst/>
              <a:cxnLst/>
              <a:rect l="l" t="t" r="r" b="b"/>
              <a:pathLst>
                <a:path w="894187" h="60278">
                  <a:moveTo>
                    <a:pt x="447093" y="0"/>
                  </a:moveTo>
                  <a:cubicBezTo>
                    <a:pt x="200170" y="0"/>
                    <a:pt x="0" y="13494"/>
                    <a:pt x="0" y="30139"/>
                  </a:cubicBezTo>
                  <a:cubicBezTo>
                    <a:pt x="0" y="46784"/>
                    <a:pt x="200170" y="60278"/>
                    <a:pt x="447093" y="60278"/>
                  </a:cubicBezTo>
                  <a:cubicBezTo>
                    <a:pt x="694016" y="60278"/>
                    <a:pt x="894187" y="46784"/>
                    <a:pt x="894187" y="30139"/>
                  </a:cubicBezTo>
                  <a:cubicBezTo>
                    <a:pt x="894187" y="13494"/>
                    <a:pt x="694016" y="0"/>
                    <a:pt x="447093" y="0"/>
                  </a:cubicBezTo>
                  <a:close/>
                </a:path>
              </a:pathLst>
            </a:custGeom>
            <a:solidFill>
              <a:srgbClr val="239231"/>
            </a:solidFill>
          </p:spPr>
        </p:sp>
        <p:sp>
          <p:nvSpPr>
            <p:cNvPr id="17" name="TextBox 17"/>
            <p:cNvSpPr txBox="1"/>
            <p:nvPr/>
          </p:nvSpPr>
          <p:spPr>
            <a:xfrm>
              <a:off x="83830" y="-13399"/>
              <a:ext cx="726527" cy="68026"/>
            </a:xfrm>
            <a:prstGeom prst="rect">
              <a:avLst/>
            </a:prstGeom>
          </p:spPr>
          <p:txBody>
            <a:bodyPr lIns="50800" tIns="50800" rIns="50800" bIns="50800" rtlCol="0" anchor="ctr"/>
            <a:lstStyle/>
            <a:p>
              <a:pPr algn="ctr">
                <a:lnSpc>
                  <a:spcPts val="979"/>
                </a:lnSpc>
              </a:pPr>
              <a:endParaRPr/>
            </a:p>
          </p:txBody>
        </p:sp>
      </p:grpSp>
      <p:sp>
        <p:nvSpPr>
          <p:cNvPr id="18" name="Freeform 18"/>
          <p:cNvSpPr/>
          <p:nvPr/>
        </p:nvSpPr>
        <p:spPr>
          <a:xfrm>
            <a:off x="15376913" y="1028700"/>
            <a:ext cx="2374012" cy="8013543"/>
          </a:xfrm>
          <a:custGeom>
            <a:avLst/>
            <a:gdLst/>
            <a:ahLst/>
            <a:cxnLst/>
            <a:rect l="l" t="t" r="r" b="b"/>
            <a:pathLst>
              <a:path w="2374012" h="8013543">
                <a:moveTo>
                  <a:pt x="0" y="0"/>
                </a:moveTo>
                <a:lnTo>
                  <a:pt x="2374012" y="0"/>
                </a:lnTo>
                <a:lnTo>
                  <a:pt x="2374012" y="8013543"/>
                </a:lnTo>
                <a:lnTo>
                  <a:pt x="0" y="80135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20" name="TextBox 20"/>
          <p:cNvSpPr txBox="1"/>
          <p:nvPr/>
        </p:nvSpPr>
        <p:spPr>
          <a:xfrm>
            <a:off x="2844641" y="1820220"/>
            <a:ext cx="12598718" cy="3683167"/>
          </a:xfrm>
          <a:prstGeom prst="rect">
            <a:avLst/>
          </a:prstGeom>
        </p:spPr>
        <p:txBody>
          <a:bodyPr lIns="0" tIns="0" rIns="0" bIns="0" rtlCol="0" anchor="t">
            <a:spAutoFit/>
          </a:bodyPr>
          <a:lstStyle/>
          <a:p>
            <a:pPr algn="ctr">
              <a:lnSpc>
                <a:spcPts val="14380"/>
              </a:lnSpc>
            </a:pPr>
            <a:r>
              <a:rPr lang="en-US" sz="17119" spc="-222" dirty="0">
                <a:solidFill>
                  <a:srgbClr val="FFFFFF"/>
                </a:solidFill>
                <a:latin typeface="Genty 1"/>
                <a:ea typeface="Genty 1"/>
                <a:cs typeface="Genty 1"/>
                <a:sym typeface="Genty 1"/>
              </a:rPr>
              <a:t>Newbie</a:t>
            </a:r>
          </a:p>
          <a:p>
            <a:pPr algn="ctr">
              <a:lnSpc>
                <a:spcPts val="13496"/>
              </a:lnSpc>
            </a:pPr>
            <a:r>
              <a:rPr lang="en-US" sz="16067" spc="-208" dirty="0">
                <a:solidFill>
                  <a:srgbClr val="FFFFFF"/>
                </a:solidFill>
                <a:latin typeface="Genty 1"/>
                <a:ea typeface="Genty 1"/>
                <a:cs typeface="Genty 1"/>
                <a:sym typeface="Genty 1"/>
              </a:rPr>
              <a:t>Reception</a:t>
            </a:r>
          </a:p>
        </p:txBody>
      </p:sp>
      <p:sp>
        <p:nvSpPr>
          <p:cNvPr id="21" name="TextBox 21"/>
          <p:cNvSpPr txBox="1"/>
          <p:nvPr/>
        </p:nvSpPr>
        <p:spPr>
          <a:xfrm>
            <a:off x="4973337" y="8711886"/>
            <a:ext cx="8341326" cy="546414"/>
          </a:xfrm>
          <a:prstGeom prst="rect">
            <a:avLst/>
          </a:prstGeom>
        </p:spPr>
        <p:txBody>
          <a:bodyPr lIns="0" tIns="0" rIns="0" bIns="0" rtlCol="0" anchor="t">
            <a:spAutoFit/>
          </a:bodyPr>
          <a:lstStyle/>
          <a:p>
            <a:pPr algn="ctr">
              <a:lnSpc>
                <a:spcPts val="4264"/>
              </a:lnSpc>
            </a:pPr>
            <a:r>
              <a:rPr lang="en-US" sz="3135" spc="78">
                <a:solidFill>
                  <a:srgbClr val="19305C"/>
                </a:solidFill>
                <a:latin typeface="Avenir Light"/>
                <a:ea typeface="Avenir Light"/>
                <a:cs typeface="Avenir Light"/>
                <a:sym typeface="Avenir Light"/>
              </a:rPr>
              <a:t>17:15-19:00 | Room 311</a:t>
            </a:r>
          </a:p>
        </p:txBody>
      </p:sp>
      <p:sp>
        <p:nvSpPr>
          <p:cNvPr id="22" name="TextBox 22"/>
          <p:cNvSpPr txBox="1"/>
          <p:nvPr/>
        </p:nvSpPr>
        <p:spPr>
          <a:xfrm>
            <a:off x="4973337" y="8066736"/>
            <a:ext cx="8341326" cy="623686"/>
          </a:xfrm>
          <a:prstGeom prst="rect">
            <a:avLst/>
          </a:prstGeom>
        </p:spPr>
        <p:txBody>
          <a:bodyPr lIns="0" tIns="0" rIns="0" bIns="0" rtlCol="0" anchor="t">
            <a:spAutoFit/>
          </a:bodyPr>
          <a:lstStyle/>
          <a:p>
            <a:pPr algn="ctr">
              <a:lnSpc>
                <a:spcPts val="4583"/>
              </a:lnSpc>
            </a:pPr>
            <a:r>
              <a:rPr lang="en-US" sz="3420" b="1" spc="171">
                <a:solidFill>
                  <a:srgbClr val="19305C"/>
                </a:solidFill>
                <a:latin typeface="Avenir Ultra-Bold"/>
                <a:ea typeface="Avenir Ultra-Bold"/>
                <a:cs typeface="Avenir Ultra-Bold"/>
                <a:sym typeface="Avenir Ultra-Bold"/>
              </a:rPr>
              <a:t>SATURDAY, 10 MAY 2025</a:t>
            </a:r>
          </a:p>
        </p:txBody>
      </p:sp>
      <p:sp>
        <p:nvSpPr>
          <p:cNvPr id="23" name="TextBox 23"/>
          <p:cNvSpPr txBox="1"/>
          <p:nvPr/>
        </p:nvSpPr>
        <p:spPr>
          <a:xfrm>
            <a:off x="4973337" y="223000"/>
            <a:ext cx="8341326" cy="864115"/>
          </a:xfrm>
          <a:prstGeom prst="rect">
            <a:avLst/>
          </a:prstGeom>
        </p:spPr>
        <p:txBody>
          <a:bodyPr lIns="0" tIns="0" rIns="0" bIns="0" rtlCol="0" anchor="t">
            <a:spAutoFit/>
          </a:bodyPr>
          <a:lstStyle/>
          <a:p>
            <a:pPr algn="ctr">
              <a:lnSpc>
                <a:spcPts val="6557"/>
              </a:lnSpc>
            </a:pPr>
            <a:r>
              <a:rPr lang="en-US" sz="4684" b="1" spc="468">
                <a:solidFill>
                  <a:srgbClr val="19305C"/>
                </a:solidFill>
                <a:latin typeface="Avenir Ultra-Bold"/>
                <a:ea typeface="Avenir Ultra-Bold"/>
                <a:cs typeface="Avenir Ultra-Bold"/>
                <a:sym typeface="Avenir Ultra-Bold"/>
              </a:rPr>
              <a:t>ISMRM</a:t>
            </a:r>
          </a:p>
        </p:txBody>
      </p:sp>
      <p:sp>
        <p:nvSpPr>
          <p:cNvPr id="24" name="Freeform 24"/>
          <p:cNvSpPr/>
          <p:nvPr/>
        </p:nvSpPr>
        <p:spPr>
          <a:xfrm>
            <a:off x="470629" y="1136729"/>
            <a:ext cx="2374012" cy="8013543"/>
          </a:xfrm>
          <a:custGeom>
            <a:avLst/>
            <a:gdLst/>
            <a:ahLst/>
            <a:cxnLst/>
            <a:rect l="l" t="t" r="r" b="b"/>
            <a:pathLst>
              <a:path w="2374012" h="8013543">
                <a:moveTo>
                  <a:pt x="0" y="0"/>
                </a:moveTo>
                <a:lnTo>
                  <a:pt x="2374012" y="0"/>
                </a:lnTo>
                <a:lnTo>
                  <a:pt x="2374012" y="8013542"/>
                </a:lnTo>
                <a:lnTo>
                  <a:pt x="0" y="801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A459E1EE-4071-3438-E76A-016DEE4158F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084F9D9-39D4-2621-16E8-CF23271C9CDC}"/>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E5FA6662-14A0-2827-964E-44DC28B5A4FA}"/>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280F5E03-93D6-171F-02F3-245550718296}"/>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AB38D41F-0AA2-3527-0907-96C4AE9AE5A6}"/>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1080EEBF-2ED5-C97B-11BB-1FB79B441F55}"/>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8EC1116E-FB23-6F66-7E2E-F51B62B2B7D5}"/>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627EB72D-E190-B460-7091-99ACCD1334C5}"/>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E58A13B6-DCC5-9533-8A00-0FBA4EEA878E}"/>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5B85A683-0B7F-B114-22D1-A434819352D4}"/>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A48DA3F5-5F69-F791-B591-6F08C8885B5C}"/>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22776BE5-5BE6-BA90-C598-ABF23114052F}"/>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14B6304B-961B-DF7E-C263-299F05DA2873}"/>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3587136D-AAB9-66A4-6500-01A2E6B6B89F}"/>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94647240-1FA1-5D3E-0C1A-26B9B79FC788}"/>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4EFC0365-EF6D-EB5E-7B29-0065AB33F6BC}"/>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11A693C5-73C7-1FD4-754C-140C16C6753C}"/>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FE4EA7BA-92DF-55DA-A271-271F0AC81AB9}"/>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2751663-6A03-C15C-25D3-22D9CACAD312}"/>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4BCFA0B8-7F61-8CED-BB22-FAF758259553}"/>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5CC19A5F-659E-202D-B9EE-093C6D88BE55}"/>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2EAB5C09-43D3-5257-446E-B730684C0F6C}"/>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B720C35D-4DB1-59DE-95E0-C4D2633DD346}"/>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36D35629-27AD-16AA-5FC1-55235A442559}"/>
              </a:ext>
            </a:extLst>
          </p:cNvPr>
          <p:cNvSpPr txBox="1"/>
          <p:nvPr/>
        </p:nvSpPr>
        <p:spPr>
          <a:xfrm>
            <a:off x="2362200" y="1580358"/>
            <a:ext cx="5029200" cy="3577903"/>
          </a:xfrm>
          <a:prstGeom prst="rect">
            <a:avLst/>
          </a:prstGeom>
          <a:gradFill>
            <a:gsLst>
              <a:gs pos="0">
                <a:srgbClr val="CCE6FF">
                  <a:alpha val="100000"/>
                </a:srgbClr>
              </a:gs>
              <a:gs pos="100000">
                <a:srgbClr val="D2ECFF">
                  <a:alpha val="100000"/>
                </a:srgbClr>
              </a:gs>
            </a:gsLst>
            <a:lin ang="2700000" scaled="0"/>
          </a:gradFill>
        </p:spPr>
        <p:txBody>
          <a:bodyPr wrap="square" lIns="0" tIns="0" rIns="0" bIns="0" rtlCol="0" anchor="t">
            <a:spAutoFit/>
          </a:bodyPr>
          <a:lstStyle/>
          <a:p>
            <a:pPr>
              <a:lnSpc>
                <a:spcPts val="14380"/>
              </a:lnSpc>
            </a:pPr>
            <a:r>
              <a:rPr lang="en-US" sz="9600" spc="-222" dirty="0">
                <a:solidFill>
                  <a:srgbClr val="FFFFFF"/>
                </a:solidFill>
                <a:latin typeface="Genty 1"/>
                <a:ea typeface="Genty 1"/>
                <a:cs typeface="Genty 1"/>
                <a:sym typeface="Genty 1"/>
              </a:rPr>
              <a:t>Newbie</a:t>
            </a:r>
          </a:p>
          <a:p>
            <a:pPr>
              <a:lnSpc>
                <a:spcPts val="13496"/>
              </a:lnSpc>
            </a:pPr>
            <a:r>
              <a:rPr lang="en-US" sz="9600" spc="-208" dirty="0">
                <a:solidFill>
                  <a:srgbClr val="FFFFFF"/>
                </a:solidFill>
                <a:latin typeface="Genty 1"/>
                <a:ea typeface="Genty 1"/>
                <a:cs typeface="Genty 1"/>
                <a:sym typeface="Genty 1"/>
              </a:rPr>
              <a:t>Reception</a:t>
            </a:r>
          </a:p>
        </p:txBody>
      </p:sp>
      <p:sp>
        <p:nvSpPr>
          <p:cNvPr id="25" name="TextBox 25">
            <a:extLst>
              <a:ext uri="{FF2B5EF4-FFF2-40B4-BE49-F238E27FC236}">
                <a16:creationId xmlns:a16="http://schemas.microsoft.com/office/drawing/2014/main" id="{99A6EDC5-CD81-2E26-E4F6-A394F4C0C8CC}"/>
              </a:ext>
            </a:extLst>
          </p:cNvPr>
          <p:cNvSpPr txBox="1"/>
          <p:nvPr/>
        </p:nvSpPr>
        <p:spPr>
          <a:xfrm>
            <a:off x="3276600" y="5335699"/>
            <a:ext cx="2966603" cy="2462213"/>
          </a:xfrm>
          <a:prstGeom prst="rect">
            <a:avLst/>
          </a:prstGeom>
        </p:spPr>
        <p:txBody>
          <a:bodyPr wrap="square" lIns="0" tIns="0" rIns="0" bIns="0" rtlCol="0" anchor="t">
            <a:spAutoFit/>
          </a:bodyPr>
          <a:lstStyle/>
          <a:p>
            <a:pPr algn="ctr"/>
            <a:r>
              <a:rPr lang="de-DE" sz="3200" dirty="0">
                <a:solidFill>
                  <a:srgbClr val="19305C"/>
                </a:solidFill>
              </a:rPr>
              <a:t>!!RSVP </a:t>
            </a:r>
            <a:r>
              <a:rPr lang="de-DE" sz="3200" dirty="0" err="1">
                <a:solidFill>
                  <a:srgbClr val="19305C"/>
                </a:solidFill>
              </a:rPr>
              <a:t>required</a:t>
            </a:r>
            <a:r>
              <a:rPr lang="de-DE" sz="3200" dirty="0">
                <a:solidFill>
                  <a:srgbClr val="19305C"/>
                </a:solidFill>
              </a:rPr>
              <a:t>!!</a:t>
            </a:r>
          </a:p>
          <a:p>
            <a:pPr algn="ctr"/>
            <a:r>
              <a:rPr lang="de-DE" sz="3200" dirty="0">
                <a:solidFill>
                  <a:srgbClr val="19305C"/>
                </a:solidFill>
              </a:rPr>
              <a:t>Bring </a:t>
            </a:r>
            <a:r>
              <a:rPr lang="de-DE" sz="3200" dirty="0" err="1">
                <a:solidFill>
                  <a:srgbClr val="19305C"/>
                </a:solidFill>
              </a:rPr>
              <a:t>your</a:t>
            </a:r>
            <a:r>
              <a:rPr lang="de-DE" sz="3200" dirty="0">
                <a:solidFill>
                  <a:srgbClr val="19305C"/>
                </a:solidFill>
              </a:rPr>
              <a:t> </a:t>
            </a:r>
            <a:r>
              <a:rPr lang="de-DE" sz="3200" dirty="0" err="1">
                <a:solidFill>
                  <a:srgbClr val="19305C"/>
                </a:solidFill>
              </a:rPr>
              <a:t>badge</a:t>
            </a:r>
            <a:r>
              <a:rPr lang="de-DE" sz="3200" dirty="0">
                <a:solidFill>
                  <a:srgbClr val="19305C"/>
                </a:solidFill>
              </a:rPr>
              <a:t> and </a:t>
            </a:r>
            <a:r>
              <a:rPr lang="de-DE" sz="3200" dirty="0" err="1">
                <a:solidFill>
                  <a:srgbClr val="19305C"/>
                </a:solidFill>
              </a:rPr>
              <a:t>your</a:t>
            </a:r>
            <a:r>
              <a:rPr lang="de-DE" sz="3200" dirty="0">
                <a:solidFill>
                  <a:srgbClr val="19305C"/>
                </a:solidFill>
              </a:rPr>
              <a:t> </a:t>
            </a:r>
          </a:p>
          <a:p>
            <a:pPr algn="ctr"/>
            <a:r>
              <a:rPr lang="de-DE" sz="3200" dirty="0">
                <a:solidFill>
                  <a:srgbClr val="19305C"/>
                </a:solidFill>
              </a:rPr>
              <a:t>#1 Ribbon</a:t>
            </a:r>
          </a:p>
          <a:p>
            <a:pPr algn="ctr"/>
            <a:r>
              <a:rPr lang="de-DE" sz="3200" dirty="0">
                <a:solidFill>
                  <a:srgbClr val="19305C"/>
                </a:solidFill>
              </a:rPr>
              <a:t>Room 311</a:t>
            </a:r>
          </a:p>
        </p:txBody>
      </p:sp>
      <p:pic>
        <p:nvPicPr>
          <p:cNvPr id="26" name="Picture 17">
            <a:extLst>
              <a:ext uri="{FF2B5EF4-FFF2-40B4-BE49-F238E27FC236}">
                <a16:creationId xmlns:a16="http://schemas.microsoft.com/office/drawing/2014/main" id="{867EAB8D-ADD2-5A7C-B0C3-93F67ADC28F0}"/>
              </a:ext>
            </a:extLst>
          </p:cNvPr>
          <p:cNvPicPr>
            <a:picLocks noChangeAspect="1"/>
          </p:cNvPicPr>
          <p:nvPr/>
        </p:nvPicPr>
        <p:blipFill>
          <a:blip r:embed="rId7" cstate="print">
            <a:extLst>
              <a:ext uri="{28A0092B-C50C-407E-A947-70E740481C1C}">
                <a14:useLocalDpi xmlns:a14="http://schemas.microsoft.com/office/drawing/2010/main" val="0"/>
              </a:ext>
            </a:extLst>
          </a:blip>
          <a:srcRect l="9012" t="11547" r="9910" b="15602"/>
          <a:stretch/>
        </p:blipFill>
        <p:spPr>
          <a:xfrm>
            <a:off x="7620000" y="2356245"/>
            <a:ext cx="2488015" cy="1751193"/>
          </a:xfrm>
          <a:prstGeom prst="rect">
            <a:avLst/>
          </a:prstGeom>
        </p:spPr>
      </p:pic>
      <p:sp>
        <p:nvSpPr>
          <p:cNvPr id="28" name="TextBox 18">
            <a:extLst>
              <a:ext uri="{FF2B5EF4-FFF2-40B4-BE49-F238E27FC236}">
                <a16:creationId xmlns:a16="http://schemas.microsoft.com/office/drawing/2014/main" id="{DE108E7B-977C-68E6-6B16-E7AF56071CA4}"/>
              </a:ext>
            </a:extLst>
          </p:cNvPr>
          <p:cNvSpPr txBox="1"/>
          <p:nvPr/>
        </p:nvSpPr>
        <p:spPr>
          <a:xfrm>
            <a:off x="10108015" y="2666930"/>
            <a:ext cx="2283254" cy="369332"/>
          </a:xfrm>
          <a:prstGeom prst="rect">
            <a:avLst/>
          </a:prstGeom>
          <a:noFill/>
        </p:spPr>
        <p:txBody>
          <a:bodyPr wrap="none" rtlCol="0">
            <a:spAutoFit/>
          </a:bodyPr>
          <a:lstStyle/>
          <a:p>
            <a:r>
              <a:rPr lang="de-DE" dirty="0"/>
              <a:t>it‘s not in the program</a:t>
            </a:r>
          </a:p>
        </p:txBody>
      </p:sp>
      <p:sp>
        <p:nvSpPr>
          <p:cNvPr id="33" name="TextBox 25">
            <a:extLst>
              <a:ext uri="{FF2B5EF4-FFF2-40B4-BE49-F238E27FC236}">
                <a16:creationId xmlns:a16="http://schemas.microsoft.com/office/drawing/2014/main" id="{0F061791-4728-0397-96DD-4641BF58CE66}"/>
              </a:ext>
            </a:extLst>
          </p:cNvPr>
          <p:cNvSpPr txBox="1"/>
          <p:nvPr/>
        </p:nvSpPr>
        <p:spPr>
          <a:xfrm>
            <a:off x="7391400" y="4242937"/>
            <a:ext cx="14212191" cy="5034199"/>
          </a:xfrm>
          <a:prstGeom prst="rect">
            <a:avLst/>
          </a:prstGeom>
        </p:spPr>
        <p:txBody>
          <a:bodyPr lIns="0" tIns="0" rIns="0" bIns="0" rtlCol="0" anchor="t">
            <a:spAutoFit/>
          </a:bodyPr>
          <a:lstStyle/>
          <a:p>
            <a:pPr marL="884730" lvl="1" indent="-442365" algn="l">
              <a:lnSpc>
                <a:spcPts val="5737"/>
              </a:lnSpc>
              <a:buFont typeface="Arial"/>
              <a:buChar char="•"/>
            </a:pPr>
            <a:r>
              <a:rPr lang="en-US" sz="3200" b="1" dirty="0">
                <a:solidFill>
                  <a:srgbClr val="19305C"/>
                </a:solidFill>
                <a:latin typeface="Avenir"/>
                <a:ea typeface="Avenir"/>
                <a:cs typeface="Avenir"/>
                <a:sym typeface="Avenir"/>
              </a:rPr>
              <a:t>The event just for you</a:t>
            </a:r>
          </a:p>
          <a:p>
            <a:pPr marL="884730" lvl="1" indent="-442365" algn="l">
              <a:lnSpc>
                <a:spcPts val="5737"/>
              </a:lnSpc>
              <a:buFont typeface="Arial"/>
              <a:buChar char="•"/>
            </a:pPr>
            <a:r>
              <a:rPr lang="en-US" sz="3200" dirty="0">
                <a:solidFill>
                  <a:srgbClr val="19305C"/>
                </a:solidFill>
                <a:latin typeface="Avenir"/>
                <a:ea typeface="Avenir"/>
                <a:cs typeface="Avenir"/>
                <a:sym typeface="Avenir"/>
              </a:rPr>
              <a:t>Meet MR Experts from various backgrounds</a:t>
            </a:r>
          </a:p>
          <a:p>
            <a:pPr marL="1341930" lvl="2" indent="-442365">
              <a:lnSpc>
                <a:spcPts val="5737"/>
              </a:lnSpc>
              <a:buFont typeface="Arial"/>
              <a:buChar char="•"/>
            </a:pPr>
            <a:r>
              <a:rPr lang="en-US" sz="3200" dirty="0">
                <a:solidFill>
                  <a:srgbClr val="19305C"/>
                </a:solidFill>
                <a:latin typeface="Avenir"/>
                <a:ea typeface="Avenir"/>
                <a:cs typeface="Avenir"/>
                <a:sym typeface="Avenir"/>
              </a:rPr>
              <a:t>Neuro</a:t>
            </a:r>
          </a:p>
          <a:p>
            <a:pPr marL="1341930" lvl="2" indent="-442365">
              <a:lnSpc>
                <a:spcPts val="5737"/>
              </a:lnSpc>
              <a:buFont typeface="Arial"/>
              <a:buChar char="•"/>
            </a:pPr>
            <a:r>
              <a:rPr lang="en-US" sz="3200" dirty="0">
                <a:solidFill>
                  <a:srgbClr val="19305C"/>
                </a:solidFill>
                <a:latin typeface="Avenir"/>
                <a:ea typeface="Avenir"/>
                <a:cs typeface="Avenir"/>
                <a:sym typeface="Avenir"/>
              </a:rPr>
              <a:t>Oncology</a:t>
            </a:r>
          </a:p>
          <a:p>
            <a:pPr marL="1341930" lvl="2" indent="-442365">
              <a:lnSpc>
                <a:spcPts val="5737"/>
              </a:lnSpc>
              <a:buFont typeface="Arial"/>
              <a:buChar char="•"/>
            </a:pPr>
            <a:r>
              <a:rPr lang="en-US" sz="3200" dirty="0">
                <a:solidFill>
                  <a:srgbClr val="19305C"/>
                </a:solidFill>
                <a:latin typeface="Avenir"/>
                <a:ea typeface="Avenir"/>
                <a:cs typeface="Avenir"/>
                <a:sym typeface="Avenir"/>
              </a:rPr>
              <a:t>MR Hardware</a:t>
            </a:r>
          </a:p>
          <a:p>
            <a:pPr marL="1341930" lvl="2" indent="-442365">
              <a:lnSpc>
                <a:spcPts val="5737"/>
              </a:lnSpc>
              <a:buFont typeface="Arial"/>
              <a:buChar char="•"/>
            </a:pPr>
            <a:r>
              <a:rPr lang="en-US" sz="3200" dirty="0">
                <a:solidFill>
                  <a:srgbClr val="19305C"/>
                </a:solidFill>
                <a:latin typeface="Avenir"/>
                <a:ea typeface="Avenir"/>
                <a:cs typeface="Avenir"/>
                <a:sym typeface="Avenir"/>
              </a:rPr>
              <a:t>„Ask me anything“</a:t>
            </a:r>
          </a:p>
          <a:p>
            <a:pPr marL="1341930" lvl="2" indent="-442365">
              <a:lnSpc>
                <a:spcPts val="5737"/>
              </a:lnSpc>
              <a:buFont typeface="Arial"/>
              <a:buChar char="•"/>
            </a:pPr>
            <a:r>
              <a:rPr lang="en-US" sz="3200" dirty="0">
                <a:solidFill>
                  <a:srgbClr val="19305C"/>
                </a:solidFill>
                <a:latin typeface="Avenir"/>
                <a:ea typeface="Avenir"/>
                <a:cs typeface="Avenir"/>
                <a:sym typeface="Avenir"/>
              </a:rPr>
              <a:t>etc.</a:t>
            </a:r>
          </a:p>
        </p:txBody>
      </p:sp>
      <p:pic>
        <p:nvPicPr>
          <p:cNvPr id="34" name="Grafik 33">
            <a:extLst>
              <a:ext uri="{FF2B5EF4-FFF2-40B4-BE49-F238E27FC236}">
                <a16:creationId xmlns:a16="http://schemas.microsoft.com/office/drawing/2014/main" id="{A1AA6036-C4EA-8B79-AED2-9CC930079AE8}"/>
              </a:ext>
            </a:extLst>
          </p:cNvPr>
          <p:cNvPicPr>
            <a:picLocks noChangeAspect="1"/>
          </p:cNvPicPr>
          <p:nvPr/>
        </p:nvPicPr>
        <p:blipFill>
          <a:blip r:embed="rId8"/>
          <a:stretch>
            <a:fillRect/>
          </a:stretch>
        </p:blipFill>
        <p:spPr>
          <a:xfrm>
            <a:off x="6425572" y="5370932"/>
            <a:ext cx="815142" cy="3200924"/>
          </a:xfrm>
          <a:prstGeom prst="rect">
            <a:avLst/>
          </a:prstGeom>
        </p:spPr>
      </p:pic>
    </p:spTree>
    <p:extLst>
      <p:ext uri="{BB962C8B-B14F-4D97-AF65-F5344CB8AC3E}">
        <p14:creationId xmlns:p14="http://schemas.microsoft.com/office/powerpoint/2010/main" val="1498343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E69F802E-6BC5-94BE-F728-1275FF842A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E4B9327-C2EF-55C7-C597-4917AD182818}"/>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B2E82EC2-DCFD-111F-6D99-8B5AB67C54B9}"/>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96785470-BD42-7226-A855-E512AE7C88FB}"/>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D811B4C9-B32C-D102-5826-6F17EC012F71}"/>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2D014785-518B-7F52-9DDA-6E1598357CD0}"/>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7703C35A-BDF2-88C1-5E3A-6D9637216BCC}"/>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13368752-7C72-64EE-8797-B13FD6B85ABF}"/>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181AF818-CA5A-5B0D-7D42-916EECF768A5}"/>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97695D59-0665-707E-5DE3-AFDEB96C33F1}"/>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BD60B551-85D9-77F1-0AAE-1E7BEE8A9E83}"/>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EB0CFFA1-7404-4489-AFC4-3376B02EB2C6}"/>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BD6CC44E-A176-5747-A1EF-1608232851FF}"/>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771EA0CD-3FB5-1FF8-E906-166DDF805732}"/>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C97FC6B7-628A-30E1-71E1-27FD76E2F4C9}"/>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F5122DD6-5601-1713-B8E5-7999C04FEFE5}"/>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2ED8369C-C74E-D49C-254F-34A27A881463}"/>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C8D0E977-BF09-5614-D93E-0FF293F6BD5A}"/>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7EA6F51C-E5F2-9DF2-2E50-F5795E6C54D1}"/>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A8FB1320-4EFD-891A-D396-93895272BAD5}"/>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1BEBE871-F433-BEAC-0EA4-B2AE4AF947AC}"/>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2FA68B0F-FF33-5475-D692-73532E3B4D8B}"/>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19FE6755-A9D2-65AF-7940-0400F56ECA17}"/>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8B01121E-3205-05B6-8A20-FA6771ACA717}"/>
              </a:ext>
            </a:extLst>
          </p:cNvPr>
          <p:cNvSpPr txBox="1"/>
          <p:nvPr/>
        </p:nvSpPr>
        <p:spPr>
          <a:xfrm>
            <a:off x="2362200" y="1580358"/>
            <a:ext cx="5029200" cy="3577903"/>
          </a:xfrm>
          <a:prstGeom prst="rect">
            <a:avLst/>
          </a:prstGeom>
          <a:gradFill>
            <a:gsLst>
              <a:gs pos="0">
                <a:srgbClr val="CCE6FF">
                  <a:alpha val="100000"/>
                </a:srgbClr>
              </a:gs>
              <a:gs pos="100000">
                <a:srgbClr val="D2ECFF">
                  <a:alpha val="100000"/>
                </a:srgbClr>
              </a:gs>
            </a:gsLst>
            <a:lin ang="2700000" scaled="0"/>
          </a:gradFill>
        </p:spPr>
        <p:txBody>
          <a:bodyPr wrap="square" lIns="0" tIns="0" rIns="0" bIns="0" rtlCol="0" anchor="t">
            <a:spAutoFit/>
          </a:bodyPr>
          <a:lstStyle/>
          <a:p>
            <a:pPr>
              <a:lnSpc>
                <a:spcPts val="14380"/>
              </a:lnSpc>
            </a:pPr>
            <a:r>
              <a:rPr lang="en-US" sz="9600" spc="-222" dirty="0">
                <a:solidFill>
                  <a:srgbClr val="FFFFFF"/>
                </a:solidFill>
                <a:latin typeface="Genty 1"/>
                <a:ea typeface="Genty 1"/>
                <a:cs typeface="Genty 1"/>
                <a:sym typeface="Genty 1"/>
              </a:rPr>
              <a:t>Newbie</a:t>
            </a:r>
          </a:p>
          <a:p>
            <a:pPr>
              <a:lnSpc>
                <a:spcPts val="13496"/>
              </a:lnSpc>
            </a:pPr>
            <a:r>
              <a:rPr lang="en-US" sz="9600" spc="-208" dirty="0">
                <a:solidFill>
                  <a:srgbClr val="FFFFFF"/>
                </a:solidFill>
                <a:latin typeface="Genty 1"/>
                <a:ea typeface="Genty 1"/>
                <a:cs typeface="Genty 1"/>
                <a:sym typeface="Genty 1"/>
              </a:rPr>
              <a:t>Reception</a:t>
            </a:r>
          </a:p>
        </p:txBody>
      </p:sp>
      <p:sp>
        <p:nvSpPr>
          <p:cNvPr id="33" name="TextBox 25">
            <a:extLst>
              <a:ext uri="{FF2B5EF4-FFF2-40B4-BE49-F238E27FC236}">
                <a16:creationId xmlns:a16="http://schemas.microsoft.com/office/drawing/2014/main" id="{EFF90717-BC0F-266C-EE1A-99F5A097C9E1}"/>
              </a:ext>
            </a:extLst>
          </p:cNvPr>
          <p:cNvSpPr txBox="1"/>
          <p:nvPr/>
        </p:nvSpPr>
        <p:spPr>
          <a:xfrm>
            <a:off x="7384473" y="1627200"/>
            <a:ext cx="14212191" cy="7227107"/>
          </a:xfrm>
          <a:prstGeom prst="rect">
            <a:avLst/>
          </a:prstGeom>
        </p:spPr>
        <p:txBody>
          <a:bodyPr lIns="0" tIns="0" rIns="0" bIns="0" rtlCol="0" anchor="t">
            <a:spAutoFit/>
          </a:bodyPr>
          <a:lstStyle/>
          <a:p>
            <a:pPr marL="884730" lvl="1" indent="-442365" algn="l">
              <a:lnSpc>
                <a:spcPts val="5737"/>
              </a:lnSpc>
              <a:buFont typeface="Arial"/>
              <a:buChar char="•"/>
            </a:pPr>
            <a:r>
              <a:rPr lang="en-US" sz="3200" b="1" dirty="0">
                <a:solidFill>
                  <a:srgbClr val="19305C"/>
                </a:solidFill>
                <a:latin typeface="Avenir"/>
                <a:ea typeface="Avenir"/>
                <a:cs typeface="Avenir"/>
                <a:sym typeface="Avenir"/>
              </a:rPr>
              <a:t>You receive:</a:t>
            </a:r>
          </a:p>
          <a:p>
            <a:pPr marL="1341930" lvl="2" indent="-442365">
              <a:lnSpc>
                <a:spcPts val="5737"/>
              </a:lnSpc>
              <a:buFont typeface="Arial"/>
              <a:buChar char="•"/>
            </a:pPr>
            <a:r>
              <a:rPr lang="en-US" sz="3200" b="1" dirty="0">
                <a:solidFill>
                  <a:srgbClr val="19305C"/>
                </a:solidFill>
                <a:latin typeface="Avenir"/>
                <a:ea typeface="Avenir"/>
                <a:cs typeface="Avenir"/>
                <a:sym typeface="Avenir"/>
              </a:rPr>
              <a:t>Food and one complimentary drink</a:t>
            </a:r>
          </a:p>
          <a:p>
            <a:pPr marL="1341930" lvl="2" indent="-442365">
              <a:lnSpc>
                <a:spcPts val="5737"/>
              </a:lnSpc>
              <a:buFont typeface="Arial"/>
              <a:buChar char="•"/>
            </a:pPr>
            <a:r>
              <a:rPr lang="en-US" sz="3200" b="1" dirty="0">
                <a:solidFill>
                  <a:srgbClr val="19305C"/>
                </a:solidFill>
                <a:latin typeface="Avenir"/>
                <a:ea typeface="Avenir"/>
                <a:cs typeface="Avenir"/>
                <a:sym typeface="Avenir"/>
              </a:rPr>
              <a:t>The opportunity to get in touch with the Experts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Meet the (Past) President(s)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Networking and Communication opportunities</a:t>
            </a:r>
          </a:p>
          <a:p>
            <a:pPr marL="884730" lvl="1" indent="-442365" algn="l">
              <a:lnSpc>
                <a:spcPts val="5737"/>
              </a:lnSpc>
              <a:buFont typeface="Arial"/>
              <a:buChar char="•"/>
            </a:pPr>
            <a:r>
              <a:rPr lang="en-US" sz="3200" b="1" dirty="0">
                <a:solidFill>
                  <a:srgbClr val="19305C"/>
                </a:solidFill>
                <a:latin typeface="Avenir"/>
                <a:ea typeface="Avenir"/>
                <a:cs typeface="Avenir"/>
                <a:sym typeface="Avenir"/>
              </a:rPr>
              <a:t>We ask you to:</a:t>
            </a:r>
          </a:p>
          <a:p>
            <a:pPr marL="1341930" lvl="2" indent="-442365">
              <a:lnSpc>
                <a:spcPts val="5737"/>
              </a:lnSpc>
              <a:buFont typeface="Arial"/>
              <a:buChar char="•"/>
            </a:pPr>
            <a:r>
              <a:rPr lang="en-US" sz="3200" b="1" dirty="0">
                <a:solidFill>
                  <a:srgbClr val="19305C"/>
                </a:solidFill>
                <a:latin typeface="Avenir"/>
                <a:ea typeface="Avenir"/>
                <a:cs typeface="Avenir"/>
                <a:sym typeface="Avenir"/>
              </a:rPr>
              <a:t>Proactively approach the Experts</a:t>
            </a:r>
          </a:p>
          <a:p>
            <a:pPr marL="1341930" lvl="2" indent="-442365">
              <a:lnSpc>
                <a:spcPts val="5737"/>
              </a:lnSpc>
              <a:buFont typeface="Arial"/>
              <a:buChar char="•"/>
            </a:pPr>
            <a:r>
              <a:rPr lang="en-US" sz="3200" b="1" dirty="0">
                <a:solidFill>
                  <a:srgbClr val="19305C"/>
                </a:solidFill>
                <a:latin typeface="Avenir"/>
                <a:ea typeface="Avenir"/>
                <a:cs typeface="Avenir"/>
                <a:sym typeface="Avenir"/>
              </a:rPr>
              <a:t>Use this time and space to get to know the people</a:t>
            </a:r>
          </a:p>
          <a:p>
            <a:pPr marL="442365" lvl="1" algn="l">
              <a:lnSpc>
                <a:spcPts val="5737"/>
              </a:lnSpc>
            </a:pPr>
            <a:r>
              <a:rPr lang="en-US" sz="3200" b="1" dirty="0">
                <a:solidFill>
                  <a:srgbClr val="19305C"/>
                </a:solidFill>
                <a:latin typeface="Avenir"/>
                <a:ea typeface="Avenir"/>
                <a:cs typeface="Avenir"/>
                <a:sym typeface="Avenir"/>
              </a:rPr>
              <a:t>	    and the conference</a:t>
            </a:r>
          </a:p>
          <a:p>
            <a:pPr marL="1341930" lvl="2" indent="-442365">
              <a:lnSpc>
                <a:spcPts val="5737"/>
              </a:lnSpc>
              <a:buFont typeface="Arial"/>
              <a:buChar char="•"/>
            </a:pPr>
            <a:r>
              <a:rPr lang="en-US" sz="3200" b="1" dirty="0">
                <a:solidFill>
                  <a:srgbClr val="19305C"/>
                </a:solidFill>
                <a:latin typeface="Avenir"/>
                <a:ea typeface="Avenir"/>
                <a:cs typeface="Avenir"/>
                <a:sym typeface="Avenir"/>
              </a:rPr>
              <a:t>Ask anything you want to know</a:t>
            </a:r>
          </a:p>
        </p:txBody>
      </p:sp>
      <p:sp>
        <p:nvSpPr>
          <p:cNvPr id="27" name="Freeform 11">
            <a:extLst>
              <a:ext uri="{FF2B5EF4-FFF2-40B4-BE49-F238E27FC236}">
                <a16:creationId xmlns:a16="http://schemas.microsoft.com/office/drawing/2014/main" id="{E842D53E-AD6F-D96B-468E-74CF05F377AA}"/>
              </a:ext>
            </a:extLst>
          </p:cNvPr>
          <p:cNvSpPr/>
          <p:nvPr/>
        </p:nvSpPr>
        <p:spPr>
          <a:xfrm flipH="1">
            <a:off x="2389909" y="6164102"/>
            <a:ext cx="5108811" cy="254254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feld 24">
            <a:extLst>
              <a:ext uri="{FF2B5EF4-FFF2-40B4-BE49-F238E27FC236}">
                <a16:creationId xmlns:a16="http://schemas.microsoft.com/office/drawing/2014/main" id="{0922CA46-05CC-723A-B39E-5F58E3DBB300}"/>
              </a:ext>
            </a:extLst>
          </p:cNvPr>
          <p:cNvSpPr txBox="1"/>
          <p:nvPr/>
        </p:nvSpPr>
        <p:spPr>
          <a:xfrm rot="19974939">
            <a:off x="6000702" y="3785504"/>
            <a:ext cx="12825947" cy="3154710"/>
          </a:xfrm>
          <a:prstGeom prst="rect">
            <a:avLst/>
          </a:prstGeom>
          <a:noFill/>
        </p:spPr>
        <p:txBody>
          <a:bodyPr wrap="none" rtlCol="0">
            <a:spAutoFit/>
          </a:bodyPr>
          <a:lstStyle/>
          <a:p>
            <a:r>
              <a:rPr lang="de-DE" sz="19900" b="1" dirty="0">
                <a:solidFill>
                  <a:srgbClr val="19305C"/>
                </a:solidFill>
                <a:latin typeface="Avenir" panose="020B0604020202020204" charset="0"/>
              </a:rPr>
              <a:t>HAVE FUN</a:t>
            </a:r>
          </a:p>
        </p:txBody>
      </p:sp>
    </p:spTree>
    <p:extLst>
      <p:ext uri="{BB962C8B-B14F-4D97-AF65-F5344CB8AC3E}">
        <p14:creationId xmlns:p14="http://schemas.microsoft.com/office/powerpoint/2010/main" val="345212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CE6FF">
                <a:alpha val="100000"/>
              </a:srgbClr>
            </a:gs>
            <a:gs pos="100000">
              <a:srgbClr val="D2ECFF">
                <a:alpha val="100000"/>
              </a:srgbClr>
            </a:gs>
          </a:gsLst>
          <a:lin ang="2700000" scaled="0"/>
        </a:gradFill>
        <a:effectLst/>
      </p:bgPr>
    </p:bg>
    <p:spTree>
      <p:nvGrpSpPr>
        <p:cNvPr id="1" name="">
          <a:extLst>
            <a:ext uri="{FF2B5EF4-FFF2-40B4-BE49-F238E27FC236}">
              <a16:creationId xmlns:a16="http://schemas.microsoft.com/office/drawing/2014/main" id="{3C71A81D-FEC2-AA7C-D415-DF7695CF35F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5CB5841-E314-38FB-FB6F-FBFBC9006AC4}"/>
              </a:ext>
            </a:extLst>
          </p:cNvPr>
          <p:cNvGrpSpPr/>
          <p:nvPr/>
        </p:nvGrpSpPr>
        <p:grpSpPr>
          <a:xfrm>
            <a:off x="0" y="1245135"/>
            <a:ext cx="1396372" cy="8232578"/>
            <a:chOff x="0" y="0"/>
            <a:chExt cx="1861829" cy="10976771"/>
          </a:xfrm>
        </p:grpSpPr>
        <p:pic>
          <p:nvPicPr>
            <p:cNvPr id="3" name="Picture 3">
              <a:extLst>
                <a:ext uri="{FF2B5EF4-FFF2-40B4-BE49-F238E27FC236}">
                  <a16:creationId xmlns:a16="http://schemas.microsoft.com/office/drawing/2014/main" id="{F261C35B-D3D3-42D8-8F46-949B90B44D69}"/>
                </a:ext>
              </a:extLst>
            </p:cNvPr>
            <p:cNvPicPr>
              <a:picLocks noChangeAspect="1"/>
            </p:cNvPicPr>
            <p:nvPr/>
          </p:nvPicPr>
          <p:blipFill>
            <a:blip r:embed="rId2"/>
            <a:srcRect l="765" r="11377"/>
            <a:stretch>
              <a:fillRect/>
            </a:stretch>
          </p:blipFill>
          <p:spPr>
            <a:xfrm>
              <a:off x="0" y="0"/>
              <a:ext cx="1861829" cy="2648943"/>
            </a:xfrm>
            <a:prstGeom prst="rect">
              <a:avLst/>
            </a:prstGeom>
          </p:spPr>
        </p:pic>
        <p:pic>
          <p:nvPicPr>
            <p:cNvPr id="4" name="Picture 4">
              <a:extLst>
                <a:ext uri="{FF2B5EF4-FFF2-40B4-BE49-F238E27FC236}">
                  <a16:creationId xmlns:a16="http://schemas.microsoft.com/office/drawing/2014/main" id="{DC9194B0-BE1F-C9D2-60A8-13FFB6AB127B}"/>
                </a:ext>
              </a:extLst>
            </p:cNvPr>
            <p:cNvPicPr>
              <a:picLocks noChangeAspect="1"/>
            </p:cNvPicPr>
            <p:nvPr/>
          </p:nvPicPr>
          <p:blipFill>
            <a:blip r:embed="rId3"/>
            <a:srcRect l="856" t="7356" r="856"/>
            <a:stretch>
              <a:fillRect/>
            </a:stretch>
          </p:blipFill>
          <p:spPr>
            <a:xfrm>
              <a:off x="0" y="2775943"/>
              <a:ext cx="1861829" cy="2648943"/>
            </a:xfrm>
            <a:prstGeom prst="rect">
              <a:avLst/>
            </a:prstGeom>
          </p:spPr>
        </p:pic>
        <p:pic>
          <p:nvPicPr>
            <p:cNvPr id="5" name="Picture 5">
              <a:extLst>
                <a:ext uri="{FF2B5EF4-FFF2-40B4-BE49-F238E27FC236}">
                  <a16:creationId xmlns:a16="http://schemas.microsoft.com/office/drawing/2014/main" id="{732F95E5-F097-92AF-1263-48EC78342A44}"/>
                </a:ext>
              </a:extLst>
            </p:cNvPr>
            <p:cNvPicPr>
              <a:picLocks noChangeAspect="1"/>
            </p:cNvPicPr>
            <p:nvPr/>
          </p:nvPicPr>
          <p:blipFill>
            <a:blip r:embed="rId4"/>
            <a:srcRect l="22898" r="30274"/>
            <a:stretch>
              <a:fillRect/>
            </a:stretch>
          </p:blipFill>
          <p:spPr>
            <a:xfrm>
              <a:off x="0" y="5551885"/>
              <a:ext cx="1861829" cy="2648943"/>
            </a:xfrm>
            <a:prstGeom prst="rect">
              <a:avLst/>
            </a:prstGeom>
          </p:spPr>
        </p:pic>
        <p:pic>
          <p:nvPicPr>
            <p:cNvPr id="6" name="Picture 6">
              <a:extLst>
                <a:ext uri="{FF2B5EF4-FFF2-40B4-BE49-F238E27FC236}">
                  <a16:creationId xmlns:a16="http://schemas.microsoft.com/office/drawing/2014/main" id="{611C466E-1DEA-512C-7218-FC48D7C274EA}"/>
                </a:ext>
              </a:extLst>
            </p:cNvPr>
            <p:cNvPicPr>
              <a:picLocks noChangeAspect="1"/>
            </p:cNvPicPr>
            <p:nvPr/>
          </p:nvPicPr>
          <p:blipFill>
            <a:blip r:embed="rId5"/>
            <a:srcRect l="16556" t="36730" r="52535" b="-2856"/>
            <a:stretch>
              <a:fillRect/>
            </a:stretch>
          </p:blipFill>
          <p:spPr>
            <a:xfrm>
              <a:off x="0" y="8327828"/>
              <a:ext cx="1861829" cy="2648943"/>
            </a:xfrm>
            <a:prstGeom prst="rect">
              <a:avLst/>
            </a:prstGeom>
          </p:spPr>
        </p:pic>
      </p:grpSp>
      <p:grpSp>
        <p:nvGrpSpPr>
          <p:cNvPr id="7" name="Group 7">
            <a:extLst>
              <a:ext uri="{FF2B5EF4-FFF2-40B4-BE49-F238E27FC236}">
                <a16:creationId xmlns:a16="http://schemas.microsoft.com/office/drawing/2014/main" id="{B315E1B4-7724-B359-5F7B-3E9A0C946CC2}"/>
              </a:ext>
            </a:extLst>
          </p:cNvPr>
          <p:cNvGrpSpPr/>
          <p:nvPr/>
        </p:nvGrpSpPr>
        <p:grpSpPr>
          <a:xfrm>
            <a:off x="0" y="37"/>
            <a:ext cx="18288000" cy="1264185"/>
            <a:chOff x="0" y="0"/>
            <a:chExt cx="4816593" cy="332954"/>
          </a:xfrm>
        </p:grpSpPr>
        <p:sp>
          <p:nvSpPr>
            <p:cNvPr id="8" name="Freeform 8">
              <a:extLst>
                <a:ext uri="{FF2B5EF4-FFF2-40B4-BE49-F238E27FC236}">
                  <a16:creationId xmlns:a16="http://schemas.microsoft.com/office/drawing/2014/main" id="{EB02134E-AFE3-9B67-3DD6-EDB3ACCACEE8}"/>
                </a:ext>
              </a:extLst>
            </p:cNvPr>
            <p:cNvSpPr/>
            <p:nvPr/>
          </p:nvSpPr>
          <p:spPr>
            <a:xfrm>
              <a:off x="0" y="0"/>
              <a:ext cx="4816592" cy="332954"/>
            </a:xfrm>
            <a:custGeom>
              <a:avLst/>
              <a:gdLst/>
              <a:ahLst/>
              <a:cxnLst/>
              <a:rect l="l" t="t" r="r" b="b"/>
              <a:pathLst>
                <a:path w="4816592" h="332954">
                  <a:moveTo>
                    <a:pt x="0" y="0"/>
                  </a:moveTo>
                  <a:lnTo>
                    <a:pt x="4816592" y="0"/>
                  </a:lnTo>
                  <a:lnTo>
                    <a:pt x="4816592" y="332954"/>
                  </a:lnTo>
                  <a:lnTo>
                    <a:pt x="0" y="332954"/>
                  </a:lnTo>
                  <a:close/>
                </a:path>
              </a:pathLst>
            </a:custGeom>
            <a:gradFill rotWithShape="1">
              <a:gsLst>
                <a:gs pos="0">
                  <a:srgbClr val="0B2350">
                    <a:alpha val="100000"/>
                  </a:srgbClr>
                </a:gs>
                <a:gs pos="33333">
                  <a:srgbClr val="19305C">
                    <a:alpha val="100000"/>
                  </a:srgbClr>
                </a:gs>
                <a:gs pos="66667">
                  <a:srgbClr val="1865A4">
                    <a:alpha val="100000"/>
                  </a:srgbClr>
                </a:gs>
                <a:gs pos="100000">
                  <a:srgbClr val="59C8FF">
                    <a:alpha val="100000"/>
                  </a:srgbClr>
                </a:gs>
              </a:gsLst>
              <a:lin ang="2700000"/>
            </a:gradFill>
          </p:spPr>
        </p:sp>
        <p:sp>
          <p:nvSpPr>
            <p:cNvPr id="9" name="TextBox 9">
              <a:extLst>
                <a:ext uri="{FF2B5EF4-FFF2-40B4-BE49-F238E27FC236}">
                  <a16:creationId xmlns:a16="http://schemas.microsoft.com/office/drawing/2014/main" id="{D4A6FAE1-9E97-97ED-CD83-796E75BBCE03}"/>
                </a:ext>
              </a:extLst>
            </p:cNvPr>
            <p:cNvSpPr txBox="1"/>
            <p:nvPr/>
          </p:nvSpPr>
          <p:spPr>
            <a:xfrm>
              <a:off x="0" y="-38100"/>
              <a:ext cx="4816593" cy="371054"/>
            </a:xfrm>
            <a:prstGeom prst="rect">
              <a:avLst/>
            </a:prstGeom>
          </p:spPr>
          <p:txBody>
            <a:bodyPr lIns="50800" tIns="50800" rIns="50800" bIns="50800" rtlCol="0" anchor="ctr"/>
            <a:lstStyle/>
            <a:p>
              <a:pPr algn="ctr">
                <a:lnSpc>
                  <a:spcPts val="2659"/>
                </a:lnSpc>
              </a:pPr>
              <a:endParaRPr/>
            </a:p>
          </p:txBody>
        </p:sp>
      </p:grpSp>
      <p:sp>
        <p:nvSpPr>
          <p:cNvPr id="10" name="AutoShape 10">
            <a:extLst>
              <a:ext uri="{FF2B5EF4-FFF2-40B4-BE49-F238E27FC236}">
                <a16:creationId xmlns:a16="http://schemas.microsoft.com/office/drawing/2014/main" id="{11C95200-E484-E376-67C4-4F38B311C29C}"/>
              </a:ext>
            </a:extLst>
          </p:cNvPr>
          <p:cNvSpPr/>
          <p:nvPr/>
        </p:nvSpPr>
        <p:spPr>
          <a:xfrm flipV="1">
            <a:off x="12836297" y="196086"/>
            <a:ext cx="0" cy="872012"/>
          </a:xfrm>
          <a:prstGeom prst="line">
            <a:avLst/>
          </a:prstGeom>
          <a:ln w="19050" cap="flat">
            <a:solidFill>
              <a:srgbClr val="FFFFFF"/>
            </a:solidFill>
            <a:prstDash val="solid"/>
            <a:headEnd type="none" w="sm" len="sm"/>
            <a:tailEnd type="none" w="sm" len="sm"/>
          </a:ln>
        </p:spPr>
      </p:sp>
      <p:grpSp>
        <p:nvGrpSpPr>
          <p:cNvPr id="11" name="Group 11">
            <a:extLst>
              <a:ext uri="{FF2B5EF4-FFF2-40B4-BE49-F238E27FC236}">
                <a16:creationId xmlns:a16="http://schemas.microsoft.com/office/drawing/2014/main" id="{4FB6583B-8FBF-7760-E039-B4E76DB453A8}"/>
              </a:ext>
            </a:extLst>
          </p:cNvPr>
          <p:cNvGrpSpPr/>
          <p:nvPr/>
        </p:nvGrpSpPr>
        <p:grpSpPr>
          <a:xfrm>
            <a:off x="0" y="9448800"/>
            <a:ext cx="18288000" cy="838200"/>
            <a:chOff x="0" y="0"/>
            <a:chExt cx="4816593" cy="220760"/>
          </a:xfrm>
        </p:grpSpPr>
        <p:sp>
          <p:nvSpPr>
            <p:cNvPr id="12" name="Freeform 12">
              <a:extLst>
                <a:ext uri="{FF2B5EF4-FFF2-40B4-BE49-F238E27FC236}">
                  <a16:creationId xmlns:a16="http://schemas.microsoft.com/office/drawing/2014/main" id="{00D08D12-76C8-8696-410B-DF8513E86486}"/>
                </a:ext>
              </a:extLst>
            </p:cNvPr>
            <p:cNvSpPr/>
            <p:nvPr/>
          </p:nvSpPr>
          <p:spPr>
            <a:xfrm>
              <a:off x="0" y="0"/>
              <a:ext cx="4816592" cy="220760"/>
            </a:xfrm>
            <a:custGeom>
              <a:avLst/>
              <a:gdLst/>
              <a:ahLst/>
              <a:cxnLst/>
              <a:rect l="l" t="t" r="r" b="b"/>
              <a:pathLst>
                <a:path w="4816592" h="220760">
                  <a:moveTo>
                    <a:pt x="0" y="0"/>
                  </a:moveTo>
                  <a:lnTo>
                    <a:pt x="4816592" y="0"/>
                  </a:lnTo>
                  <a:lnTo>
                    <a:pt x="4816592" y="220760"/>
                  </a:lnTo>
                  <a:lnTo>
                    <a:pt x="0" y="220760"/>
                  </a:lnTo>
                  <a:close/>
                </a:path>
              </a:pathLst>
            </a:custGeom>
            <a:gradFill rotWithShape="1">
              <a:gsLst>
                <a:gs pos="0">
                  <a:srgbClr val="0B2350">
                    <a:alpha val="100000"/>
                  </a:srgbClr>
                </a:gs>
                <a:gs pos="33333">
                  <a:srgbClr val="19305C">
                    <a:alpha val="100000"/>
                  </a:srgbClr>
                </a:gs>
                <a:gs pos="66667">
                  <a:srgbClr val="1865A4">
                    <a:alpha val="100000"/>
                  </a:srgbClr>
                </a:gs>
                <a:gs pos="100000">
                  <a:srgbClr val="4A9DE1">
                    <a:alpha val="100000"/>
                  </a:srgbClr>
                </a:gs>
              </a:gsLst>
              <a:lin ang="2700000"/>
            </a:gradFill>
          </p:spPr>
        </p:sp>
        <p:sp>
          <p:nvSpPr>
            <p:cNvPr id="13" name="TextBox 13">
              <a:extLst>
                <a:ext uri="{FF2B5EF4-FFF2-40B4-BE49-F238E27FC236}">
                  <a16:creationId xmlns:a16="http://schemas.microsoft.com/office/drawing/2014/main" id="{0189BEB7-B3B7-730A-166A-CB0E4CB47EF7}"/>
                </a:ext>
              </a:extLst>
            </p:cNvPr>
            <p:cNvSpPr txBox="1"/>
            <p:nvPr/>
          </p:nvSpPr>
          <p:spPr>
            <a:xfrm>
              <a:off x="0" y="-38100"/>
              <a:ext cx="4816593" cy="258860"/>
            </a:xfrm>
            <a:prstGeom prst="rect">
              <a:avLst/>
            </a:prstGeom>
          </p:spPr>
          <p:txBody>
            <a:bodyPr lIns="50800" tIns="50800" rIns="50800" bIns="50800" rtlCol="0" anchor="ctr"/>
            <a:lstStyle/>
            <a:p>
              <a:pPr algn="ctr">
                <a:lnSpc>
                  <a:spcPts val="2659"/>
                </a:lnSpc>
              </a:pPr>
              <a:endParaRPr/>
            </a:p>
          </p:txBody>
        </p:sp>
      </p:grpSp>
      <p:sp>
        <p:nvSpPr>
          <p:cNvPr id="14" name="TextBox 14">
            <a:extLst>
              <a:ext uri="{FF2B5EF4-FFF2-40B4-BE49-F238E27FC236}">
                <a16:creationId xmlns:a16="http://schemas.microsoft.com/office/drawing/2014/main" id="{FAB21096-E575-CDCE-56EB-8E5D268907C9}"/>
              </a:ext>
            </a:extLst>
          </p:cNvPr>
          <p:cNvSpPr txBox="1"/>
          <p:nvPr/>
        </p:nvSpPr>
        <p:spPr>
          <a:xfrm>
            <a:off x="4065955" y="9657411"/>
            <a:ext cx="5264583" cy="344778"/>
          </a:xfrm>
          <a:prstGeom prst="rect">
            <a:avLst/>
          </a:prstGeom>
        </p:spPr>
        <p:txBody>
          <a:bodyPr lIns="0" tIns="0" rIns="0" bIns="0" rtlCol="0" anchor="t">
            <a:spAutoFit/>
          </a:bodyPr>
          <a:lstStyle/>
          <a:p>
            <a:pPr algn="r">
              <a:lnSpc>
                <a:spcPts val="2520"/>
              </a:lnSpc>
            </a:pPr>
            <a:r>
              <a:rPr lang="en-US" sz="1800" spc="135">
                <a:solidFill>
                  <a:srgbClr val="FFFFFF"/>
                </a:solidFill>
                <a:latin typeface="Avenir Light"/>
                <a:ea typeface="Avenir Light"/>
                <a:cs typeface="Avenir Light"/>
                <a:sym typeface="Avenir Light"/>
              </a:rPr>
              <a:t>STAY CONNECTED DURING THE MEETING:</a:t>
            </a:r>
          </a:p>
        </p:txBody>
      </p:sp>
      <p:sp>
        <p:nvSpPr>
          <p:cNvPr id="15" name="TextBox 15">
            <a:extLst>
              <a:ext uri="{FF2B5EF4-FFF2-40B4-BE49-F238E27FC236}">
                <a16:creationId xmlns:a16="http://schemas.microsoft.com/office/drawing/2014/main" id="{537B744E-2468-69AF-7979-1A1229C53250}"/>
              </a:ext>
            </a:extLst>
          </p:cNvPr>
          <p:cNvSpPr txBox="1"/>
          <p:nvPr/>
        </p:nvSpPr>
        <p:spPr>
          <a:xfrm>
            <a:off x="0" y="255506"/>
            <a:ext cx="12836297" cy="629423"/>
          </a:xfrm>
          <a:prstGeom prst="rect">
            <a:avLst/>
          </a:prstGeom>
        </p:spPr>
        <p:txBody>
          <a:bodyPr lIns="0" tIns="0" rIns="0" bIns="0" rtlCol="0" anchor="t">
            <a:spAutoFit/>
          </a:bodyPr>
          <a:lstStyle/>
          <a:p>
            <a:pPr algn="ctr">
              <a:lnSpc>
                <a:spcPts val="4682"/>
              </a:lnSpc>
            </a:pPr>
            <a:r>
              <a:rPr lang="en-US" sz="3344" spc="384">
                <a:solidFill>
                  <a:srgbClr val="FFFFFF"/>
                </a:solidFill>
                <a:latin typeface="Avenir"/>
                <a:ea typeface="Avenir"/>
                <a:cs typeface="Avenir"/>
                <a:sym typeface="Avenir"/>
              </a:rPr>
              <a:t>ISMRM &amp; ISMRT ANNUAL MEETING &amp; EXHIBITION</a:t>
            </a:r>
          </a:p>
        </p:txBody>
      </p:sp>
      <p:sp>
        <p:nvSpPr>
          <p:cNvPr id="16" name="TextBox 16">
            <a:extLst>
              <a:ext uri="{FF2B5EF4-FFF2-40B4-BE49-F238E27FC236}">
                <a16:creationId xmlns:a16="http://schemas.microsoft.com/office/drawing/2014/main" id="{2E23D8C8-2A57-DC72-C2FC-118742C85606}"/>
              </a:ext>
            </a:extLst>
          </p:cNvPr>
          <p:cNvSpPr txBox="1"/>
          <p:nvPr/>
        </p:nvSpPr>
        <p:spPr>
          <a:xfrm>
            <a:off x="13012436" y="697646"/>
            <a:ext cx="5044286" cy="420370"/>
          </a:xfrm>
          <a:prstGeom prst="rect">
            <a:avLst/>
          </a:prstGeom>
        </p:spPr>
        <p:txBody>
          <a:bodyPr lIns="0" tIns="0" rIns="0" bIns="0" rtlCol="0" anchor="t">
            <a:spAutoFit/>
          </a:bodyPr>
          <a:lstStyle/>
          <a:p>
            <a:pPr algn="ctr">
              <a:lnSpc>
                <a:spcPts val="3080"/>
              </a:lnSpc>
            </a:pPr>
            <a:r>
              <a:rPr lang="en-US" sz="2200" spc="110">
                <a:solidFill>
                  <a:srgbClr val="FFFFFF"/>
                </a:solidFill>
                <a:latin typeface="Avenir Light"/>
                <a:ea typeface="Avenir Light"/>
                <a:cs typeface="Avenir Light"/>
                <a:sym typeface="Avenir Light"/>
              </a:rPr>
              <a:t>10-15 May</a:t>
            </a:r>
            <a:r>
              <a:rPr lang="en-US" sz="2200" b="1" spc="110">
                <a:solidFill>
                  <a:srgbClr val="FFFFFF"/>
                </a:solidFill>
                <a:latin typeface="Avenir Ultra-Bold"/>
                <a:ea typeface="Avenir Ultra-Bold"/>
                <a:cs typeface="Avenir Ultra-Bold"/>
                <a:sym typeface="Avenir Ultra-Bold"/>
              </a:rPr>
              <a:t> 2025</a:t>
            </a:r>
          </a:p>
        </p:txBody>
      </p:sp>
      <p:sp>
        <p:nvSpPr>
          <p:cNvPr id="17" name="TextBox 17">
            <a:extLst>
              <a:ext uri="{FF2B5EF4-FFF2-40B4-BE49-F238E27FC236}">
                <a16:creationId xmlns:a16="http://schemas.microsoft.com/office/drawing/2014/main" id="{BADF33B4-7944-ABB2-F444-E0ACCB128538}"/>
              </a:ext>
            </a:extLst>
          </p:cNvPr>
          <p:cNvSpPr txBox="1"/>
          <p:nvPr/>
        </p:nvSpPr>
        <p:spPr>
          <a:xfrm>
            <a:off x="13114730" y="316173"/>
            <a:ext cx="4839698" cy="365113"/>
          </a:xfrm>
          <a:prstGeom prst="rect">
            <a:avLst/>
          </a:prstGeom>
        </p:spPr>
        <p:txBody>
          <a:bodyPr lIns="0" tIns="0" rIns="0" bIns="0" rtlCol="0" anchor="t">
            <a:spAutoFit/>
          </a:bodyPr>
          <a:lstStyle/>
          <a:p>
            <a:pPr algn="ctr">
              <a:lnSpc>
                <a:spcPts val="2626"/>
              </a:lnSpc>
            </a:pPr>
            <a:r>
              <a:rPr lang="en-US" sz="2918" spc="96">
                <a:solidFill>
                  <a:srgbClr val="FFFFFF"/>
                </a:solidFill>
                <a:latin typeface="Feeling Passionate"/>
                <a:ea typeface="Feeling Passionate"/>
                <a:cs typeface="Feeling Passionate"/>
                <a:sym typeface="Feeling Passionate"/>
              </a:rPr>
              <a:t>Honolulu, Hawai’i, USA</a:t>
            </a:r>
          </a:p>
        </p:txBody>
      </p:sp>
      <p:grpSp>
        <p:nvGrpSpPr>
          <p:cNvPr id="18" name="Group 18">
            <a:extLst>
              <a:ext uri="{FF2B5EF4-FFF2-40B4-BE49-F238E27FC236}">
                <a16:creationId xmlns:a16="http://schemas.microsoft.com/office/drawing/2014/main" id="{B54A5553-D90A-E03E-7822-41DAB1FD6B2B}"/>
              </a:ext>
            </a:extLst>
          </p:cNvPr>
          <p:cNvGrpSpPr/>
          <p:nvPr/>
        </p:nvGrpSpPr>
        <p:grpSpPr>
          <a:xfrm>
            <a:off x="9608530" y="9463256"/>
            <a:ext cx="4613514" cy="809287"/>
            <a:chOff x="0" y="0"/>
            <a:chExt cx="6151353" cy="1079050"/>
          </a:xfrm>
        </p:grpSpPr>
        <p:sp>
          <p:nvSpPr>
            <p:cNvPr id="19" name="Freeform 19">
              <a:extLst>
                <a:ext uri="{FF2B5EF4-FFF2-40B4-BE49-F238E27FC236}">
                  <a16:creationId xmlns:a16="http://schemas.microsoft.com/office/drawing/2014/main" id="{6553A27B-CE5E-2BA6-ADA2-AA061FF11DC3}"/>
                </a:ext>
              </a:extLst>
            </p:cNvPr>
            <p:cNvSpPr/>
            <p:nvPr/>
          </p:nvSpPr>
          <p:spPr>
            <a:xfrm>
              <a:off x="0" y="0"/>
              <a:ext cx="6151353" cy="1079050"/>
            </a:xfrm>
            <a:custGeom>
              <a:avLst/>
              <a:gdLst/>
              <a:ahLst/>
              <a:cxnLst/>
              <a:rect l="l" t="t" r="r" b="b"/>
              <a:pathLst>
                <a:path w="6151353" h="1079050">
                  <a:moveTo>
                    <a:pt x="0" y="0"/>
                  </a:moveTo>
                  <a:lnTo>
                    <a:pt x="6151353" y="0"/>
                  </a:lnTo>
                  <a:lnTo>
                    <a:pt x="6151353" y="1079050"/>
                  </a:lnTo>
                  <a:lnTo>
                    <a:pt x="0" y="1079050"/>
                  </a:lnTo>
                  <a:lnTo>
                    <a:pt x="0" y="0"/>
                  </a:lnTo>
                  <a:close/>
                </a:path>
              </a:pathLst>
            </a:custGeom>
            <a:blipFill>
              <a:blip r:embed="rId6"/>
              <a:stretch>
                <a:fillRect/>
              </a:stretch>
            </a:blipFill>
          </p:spPr>
        </p:sp>
        <p:sp>
          <p:nvSpPr>
            <p:cNvPr id="20" name="AutoShape 20">
              <a:extLst>
                <a:ext uri="{FF2B5EF4-FFF2-40B4-BE49-F238E27FC236}">
                  <a16:creationId xmlns:a16="http://schemas.microsoft.com/office/drawing/2014/main" id="{28E7DEDB-8248-AABC-DC25-C0768A800AAB}"/>
                </a:ext>
              </a:extLst>
            </p:cNvPr>
            <p:cNvSpPr/>
            <p:nvPr/>
          </p:nvSpPr>
          <p:spPr>
            <a:xfrm flipV="1">
              <a:off x="1169977" y="105945"/>
              <a:ext cx="0" cy="867159"/>
            </a:xfrm>
            <a:prstGeom prst="line">
              <a:avLst/>
            </a:prstGeom>
            <a:ln w="12700" cap="flat">
              <a:solidFill>
                <a:srgbClr val="42A9DC"/>
              </a:solidFill>
              <a:prstDash val="solid"/>
              <a:headEnd type="none" w="sm" len="sm"/>
              <a:tailEnd type="none" w="sm" len="sm"/>
            </a:ln>
          </p:spPr>
        </p:sp>
        <p:sp>
          <p:nvSpPr>
            <p:cNvPr id="21" name="AutoShape 21">
              <a:extLst>
                <a:ext uri="{FF2B5EF4-FFF2-40B4-BE49-F238E27FC236}">
                  <a16:creationId xmlns:a16="http://schemas.microsoft.com/office/drawing/2014/main" id="{8FAD3264-CF23-F58A-CDCC-AC540BDBAD8D}"/>
                </a:ext>
              </a:extLst>
            </p:cNvPr>
            <p:cNvSpPr/>
            <p:nvPr/>
          </p:nvSpPr>
          <p:spPr>
            <a:xfrm flipV="1">
              <a:off x="2617176" y="105945"/>
              <a:ext cx="0" cy="867159"/>
            </a:xfrm>
            <a:prstGeom prst="line">
              <a:avLst/>
            </a:prstGeom>
            <a:ln w="12700" cap="flat">
              <a:solidFill>
                <a:srgbClr val="42A9DC"/>
              </a:solidFill>
              <a:prstDash val="solid"/>
              <a:headEnd type="none" w="sm" len="sm"/>
              <a:tailEnd type="none" w="sm" len="sm"/>
            </a:ln>
          </p:spPr>
        </p:sp>
        <p:sp>
          <p:nvSpPr>
            <p:cNvPr id="22" name="AutoShape 22">
              <a:extLst>
                <a:ext uri="{FF2B5EF4-FFF2-40B4-BE49-F238E27FC236}">
                  <a16:creationId xmlns:a16="http://schemas.microsoft.com/office/drawing/2014/main" id="{FF89CFED-ED3E-DA32-55B6-F67EDFF29040}"/>
                </a:ext>
              </a:extLst>
            </p:cNvPr>
            <p:cNvSpPr/>
            <p:nvPr/>
          </p:nvSpPr>
          <p:spPr>
            <a:xfrm flipV="1">
              <a:off x="4058193" y="105945"/>
              <a:ext cx="0" cy="867159"/>
            </a:xfrm>
            <a:prstGeom prst="line">
              <a:avLst/>
            </a:prstGeom>
            <a:ln w="12700" cap="flat">
              <a:solidFill>
                <a:srgbClr val="42A9DC"/>
              </a:solidFill>
              <a:prstDash val="solid"/>
              <a:headEnd type="none" w="sm" len="sm"/>
              <a:tailEnd type="none" w="sm" len="sm"/>
            </a:ln>
          </p:spPr>
        </p:sp>
        <p:sp>
          <p:nvSpPr>
            <p:cNvPr id="23" name="AutoShape 23">
              <a:extLst>
                <a:ext uri="{FF2B5EF4-FFF2-40B4-BE49-F238E27FC236}">
                  <a16:creationId xmlns:a16="http://schemas.microsoft.com/office/drawing/2014/main" id="{3F4BDA78-E211-0F7E-8D52-16A87DD73B0B}"/>
                </a:ext>
              </a:extLst>
            </p:cNvPr>
            <p:cNvSpPr/>
            <p:nvPr/>
          </p:nvSpPr>
          <p:spPr>
            <a:xfrm flipV="1">
              <a:off x="5429793" y="105945"/>
              <a:ext cx="0" cy="867159"/>
            </a:xfrm>
            <a:prstGeom prst="line">
              <a:avLst/>
            </a:prstGeom>
            <a:ln w="12700" cap="flat">
              <a:solidFill>
                <a:srgbClr val="42A9DC"/>
              </a:solidFill>
              <a:prstDash val="solid"/>
              <a:headEnd type="none" w="sm" len="sm"/>
              <a:tailEnd type="none" w="sm" len="sm"/>
            </a:ln>
          </p:spPr>
        </p:sp>
      </p:grpSp>
      <p:sp>
        <p:nvSpPr>
          <p:cNvPr id="24" name="TextBox 24">
            <a:extLst>
              <a:ext uri="{FF2B5EF4-FFF2-40B4-BE49-F238E27FC236}">
                <a16:creationId xmlns:a16="http://schemas.microsoft.com/office/drawing/2014/main" id="{462E96E7-F29D-5258-F35E-276C910C1F86}"/>
              </a:ext>
            </a:extLst>
          </p:cNvPr>
          <p:cNvSpPr txBox="1"/>
          <p:nvPr/>
        </p:nvSpPr>
        <p:spPr>
          <a:xfrm>
            <a:off x="2362200" y="1580358"/>
            <a:ext cx="5029200" cy="3577903"/>
          </a:xfrm>
          <a:prstGeom prst="rect">
            <a:avLst/>
          </a:prstGeom>
          <a:gradFill>
            <a:gsLst>
              <a:gs pos="0">
                <a:srgbClr val="CCE6FF">
                  <a:alpha val="100000"/>
                </a:srgbClr>
              </a:gs>
              <a:gs pos="100000">
                <a:srgbClr val="D2ECFF">
                  <a:alpha val="100000"/>
                </a:srgbClr>
              </a:gs>
            </a:gsLst>
            <a:lin ang="2700000" scaled="0"/>
          </a:gradFill>
        </p:spPr>
        <p:txBody>
          <a:bodyPr wrap="square" lIns="0" tIns="0" rIns="0" bIns="0" rtlCol="0" anchor="t">
            <a:spAutoFit/>
          </a:bodyPr>
          <a:lstStyle/>
          <a:p>
            <a:pPr>
              <a:lnSpc>
                <a:spcPts val="14380"/>
              </a:lnSpc>
            </a:pPr>
            <a:r>
              <a:rPr lang="en-US" sz="9600" spc="-222" dirty="0">
                <a:solidFill>
                  <a:srgbClr val="FFFFFF"/>
                </a:solidFill>
                <a:latin typeface="Genty 1"/>
                <a:ea typeface="Genty 1"/>
                <a:cs typeface="Genty 1"/>
                <a:sym typeface="Genty 1"/>
              </a:rPr>
              <a:t>Newbie</a:t>
            </a:r>
          </a:p>
          <a:p>
            <a:pPr>
              <a:lnSpc>
                <a:spcPts val="13496"/>
              </a:lnSpc>
            </a:pPr>
            <a:r>
              <a:rPr lang="en-US" sz="9600" spc="-208" dirty="0">
                <a:solidFill>
                  <a:srgbClr val="FFFFFF"/>
                </a:solidFill>
                <a:latin typeface="Genty 1"/>
                <a:ea typeface="Genty 1"/>
                <a:cs typeface="Genty 1"/>
                <a:sym typeface="Genty 1"/>
              </a:rPr>
              <a:t>Reception</a:t>
            </a:r>
          </a:p>
        </p:txBody>
      </p:sp>
      <p:sp>
        <p:nvSpPr>
          <p:cNvPr id="33" name="TextBox 25">
            <a:extLst>
              <a:ext uri="{FF2B5EF4-FFF2-40B4-BE49-F238E27FC236}">
                <a16:creationId xmlns:a16="http://schemas.microsoft.com/office/drawing/2014/main" id="{3125C893-1D63-E001-A406-8D29D6915037}"/>
              </a:ext>
            </a:extLst>
          </p:cNvPr>
          <p:cNvSpPr txBox="1"/>
          <p:nvPr/>
        </p:nvSpPr>
        <p:spPr>
          <a:xfrm>
            <a:off x="9926262" y="1590105"/>
            <a:ext cx="5451824" cy="648383"/>
          </a:xfrm>
          <a:prstGeom prst="rect">
            <a:avLst/>
          </a:prstGeom>
        </p:spPr>
        <p:txBody>
          <a:bodyPr wrap="square" lIns="0" tIns="0" rIns="0" bIns="0" rtlCol="0" anchor="t">
            <a:spAutoFit/>
          </a:bodyPr>
          <a:lstStyle/>
          <a:p>
            <a:pPr marL="442365" lvl="1" algn="l">
              <a:lnSpc>
                <a:spcPts val="5737"/>
              </a:lnSpc>
            </a:pPr>
            <a:r>
              <a:rPr lang="en-US" sz="3200" b="1" dirty="0">
                <a:solidFill>
                  <a:srgbClr val="19305C"/>
                </a:solidFill>
                <a:latin typeface="Avenir"/>
                <a:ea typeface="Avenir"/>
                <a:cs typeface="Avenir"/>
                <a:sym typeface="Avenir"/>
              </a:rPr>
              <a:t>How you imagine it will be</a:t>
            </a:r>
          </a:p>
        </p:txBody>
      </p:sp>
      <p:pic>
        <p:nvPicPr>
          <p:cNvPr id="25" name="Inhaltsplatzhalter 4">
            <a:extLst>
              <a:ext uri="{FF2B5EF4-FFF2-40B4-BE49-F238E27FC236}">
                <a16:creationId xmlns:a16="http://schemas.microsoft.com/office/drawing/2014/main" id="{6EA64F58-3FD8-1098-4D2A-704624D0695F}"/>
              </a:ext>
            </a:extLst>
          </p:cNvPr>
          <p:cNvPicPr>
            <a:picLocks noChangeAspect="1"/>
          </p:cNvPicPr>
          <p:nvPr/>
        </p:nvPicPr>
        <p:blipFill>
          <a:blip r:embed="rId7"/>
          <a:stretch>
            <a:fillRect/>
          </a:stretch>
        </p:blipFill>
        <p:spPr>
          <a:xfrm>
            <a:off x="10630162" y="2586073"/>
            <a:ext cx="4412270" cy="6618406"/>
          </a:xfrm>
          <a:prstGeom prst="rect">
            <a:avLst/>
          </a:prstGeom>
        </p:spPr>
      </p:pic>
      <p:sp>
        <p:nvSpPr>
          <p:cNvPr id="26" name="Freeform 11">
            <a:extLst>
              <a:ext uri="{FF2B5EF4-FFF2-40B4-BE49-F238E27FC236}">
                <a16:creationId xmlns:a16="http://schemas.microsoft.com/office/drawing/2014/main" id="{9AF55380-FEEF-22AF-EE1A-0FC2EF542B84}"/>
              </a:ext>
            </a:extLst>
          </p:cNvPr>
          <p:cNvSpPr/>
          <p:nvPr/>
        </p:nvSpPr>
        <p:spPr>
          <a:xfrm flipH="1">
            <a:off x="2389909" y="6164102"/>
            <a:ext cx="5108811" cy="2542540"/>
          </a:xfrm>
          <a:custGeom>
            <a:avLst/>
            <a:gdLst/>
            <a:ahLst/>
            <a:cxnLst/>
            <a:rect l="l" t="t" r="r" b="b"/>
            <a:pathLst>
              <a:path w="8223852" h="4050247">
                <a:moveTo>
                  <a:pt x="8223852" y="0"/>
                </a:moveTo>
                <a:lnTo>
                  <a:pt x="0" y="0"/>
                </a:lnTo>
                <a:lnTo>
                  <a:pt x="0" y="4050247"/>
                </a:lnTo>
                <a:lnTo>
                  <a:pt x="8223852" y="4050247"/>
                </a:lnTo>
                <a:lnTo>
                  <a:pt x="8223852"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598014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1857</Words>
  <Application>Microsoft Office PowerPoint</Application>
  <PresentationFormat>Benutzerdefiniert</PresentationFormat>
  <Paragraphs>325</Paragraphs>
  <Slides>34</Slides>
  <Notes>3</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34</vt:i4>
      </vt:variant>
    </vt:vector>
  </HeadingPairs>
  <TitlesOfParts>
    <vt:vector size="47" baseType="lpstr">
      <vt:lpstr>Avenir Light</vt:lpstr>
      <vt:lpstr>Feeling Passionate</vt:lpstr>
      <vt:lpstr>Abril Fatface</vt:lpstr>
      <vt:lpstr>Avenir Medium</vt:lpstr>
      <vt:lpstr>Avenir Bold</vt:lpstr>
      <vt:lpstr>Genty 2</vt:lpstr>
      <vt:lpstr>Avenir</vt:lpstr>
      <vt:lpstr>Genty 1</vt:lpstr>
      <vt:lpstr>Avenir Light Italics</vt:lpstr>
      <vt:lpstr>Arial</vt:lpstr>
      <vt:lpstr>Avenir Ultra-Bold</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Newbie Hawaii 2025 Walk-in Slides</dc:title>
  <cp:lastModifiedBy>Thomas Lindner</cp:lastModifiedBy>
  <cp:revision>60</cp:revision>
  <dcterms:created xsi:type="dcterms:W3CDTF">2006-08-16T00:00:00Z</dcterms:created>
  <dcterms:modified xsi:type="dcterms:W3CDTF">2025-04-29T10:22:12Z</dcterms:modified>
  <dc:identifier>DAGll_qClMA</dc:identifier>
</cp:coreProperties>
</file>