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5"/>
  </p:notesMasterIdLst>
  <p:sldIdLst>
    <p:sldId id="296" r:id="rId2"/>
    <p:sldId id="297" r:id="rId3"/>
    <p:sldId id="257" r:id="rId4"/>
    <p:sldId id="258" r:id="rId5"/>
    <p:sldId id="301" r:id="rId6"/>
    <p:sldId id="292" r:id="rId7"/>
    <p:sldId id="259" r:id="rId8"/>
    <p:sldId id="288" r:id="rId9"/>
    <p:sldId id="261" r:id="rId10"/>
    <p:sldId id="262" r:id="rId11"/>
    <p:sldId id="303" r:id="rId12"/>
    <p:sldId id="293" r:id="rId13"/>
    <p:sldId id="270" r:id="rId14"/>
    <p:sldId id="295" r:id="rId15"/>
    <p:sldId id="294" r:id="rId16"/>
    <p:sldId id="299" r:id="rId17"/>
    <p:sldId id="298" r:id="rId18"/>
    <p:sldId id="273" r:id="rId19"/>
    <p:sldId id="304" r:id="rId20"/>
    <p:sldId id="305" r:id="rId21"/>
    <p:sldId id="302" r:id="rId22"/>
    <p:sldId id="284" r:id="rId23"/>
    <p:sldId id="286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S PGothic" panose="020B0600070205080204" pitchFamily="34" charset="-128"/>
      <p:regular r:id="rId35"/>
    </p:embeddedFont>
    <p:embeddedFont>
      <p:font typeface="Aharoni" panose="02010803020104030203" pitchFamily="2" charset="-79"/>
      <p:bold r:id="rId36"/>
    </p:embeddedFont>
    <p:embeddedFont>
      <p:font typeface="Times" panose="02020603050405020304" pitchFamily="18" charset="0"/>
      <p:regular r:id="rId37"/>
      <p:bold r:id="rId38"/>
      <p:italic r:id="rId39"/>
      <p:boldItalic r:id="rId40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23" autoAdjust="0"/>
    <p:restoredTop sz="94660"/>
  </p:normalViewPr>
  <p:slideViewPr>
    <p:cSldViewPr snapToGrid="0">
      <p:cViewPr>
        <p:scale>
          <a:sx n="96" d="100"/>
          <a:sy n="96" d="100"/>
        </p:scale>
        <p:origin x="57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92364-EC55-4845-933B-8AA701898F3A}" type="datetimeFigureOut">
              <a:rPr lang="nl-NL" smtClean="0"/>
              <a:t>01-08-2018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690CF-6FC3-46EA-9BC5-EAB4C69989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01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BE362E-78BA-324A-8038-5482DADFDF7D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98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1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indel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739902" y="2780928"/>
            <a:ext cx="6036735" cy="347890"/>
          </a:xfr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noProof="0" dirty="0"/>
              <a:t>Subtitel</a:t>
            </a:r>
            <a:endParaRPr lang="en-GB" noProof="0" dirty="0"/>
          </a:p>
        </p:txBody>
      </p:sp>
      <p:pic>
        <p:nvPicPr>
          <p:cNvPr id="8" name="Afbeelding 7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118" y="285749"/>
            <a:ext cx="3058532" cy="730065"/>
          </a:xfrm>
          <a:prstGeom prst="rect">
            <a:avLst/>
          </a:prstGeom>
        </p:spPr>
      </p:pic>
      <p:pic>
        <p:nvPicPr>
          <p:cNvPr id="11" name="Afbeelding 10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5" y="5869172"/>
            <a:ext cx="661064" cy="674502"/>
          </a:xfrm>
          <a:prstGeom prst="rect">
            <a:avLst/>
          </a:prstGeom>
        </p:spPr>
      </p:pic>
      <p:sp>
        <p:nvSpPr>
          <p:cNvPr id="3" name="Rechthoek 2"/>
          <p:cNvSpPr/>
          <p:nvPr userDrawn="1"/>
        </p:nvSpPr>
        <p:spPr bwMode="auto">
          <a:xfrm>
            <a:off x="1528233" y="1136972"/>
            <a:ext cx="10663767" cy="1152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45736" y="1134577"/>
            <a:ext cx="1042876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10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4" name="Rectangle 3"/>
          <p:cNvSpPr>
            <a:spLocks noGrp="1" noChangeArrowheads="1"/>
          </p:cNvSpPr>
          <p:nvPr>
            <p:ph idx="10" hasCustomPrompt="1"/>
          </p:nvPr>
        </p:nvSpPr>
        <p:spPr bwMode="auto">
          <a:xfrm>
            <a:off x="1739902" y="4433456"/>
            <a:ext cx="6041105" cy="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3" name="Rectangle 3"/>
          <p:cNvSpPr>
            <a:spLocks noGrp="1" noChangeArrowheads="1"/>
          </p:cNvSpPr>
          <p:nvPr>
            <p:ph idx="11" hasCustomPrompt="1"/>
          </p:nvPr>
        </p:nvSpPr>
        <p:spPr bwMode="auto">
          <a:xfrm>
            <a:off x="1739902" y="4849095"/>
            <a:ext cx="6060156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0" indent="0">
              <a:buFontTx/>
              <a:buNone/>
              <a:defRPr sz="1600"/>
            </a:lvl2pPr>
            <a:lvl3pPr marL="860425" indent="0">
              <a:buFontTx/>
              <a:buNone/>
              <a:defRPr/>
            </a:lvl3pPr>
            <a:lvl4pPr marL="1236662" indent="0">
              <a:buFontTx/>
              <a:buNone/>
              <a:defRPr/>
            </a:lvl4pPr>
            <a:lvl5pPr marL="1717675" indent="0">
              <a:buFontTx/>
              <a:buNone/>
              <a:defRPr/>
            </a:lvl5pPr>
          </a:lstStyle>
          <a:p>
            <a:pPr lvl="0"/>
            <a:r>
              <a:rPr lang="nl-NL" dirty="0"/>
              <a:t>Naam afdeling</a:t>
            </a:r>
            <a:endParaRPr lang="en-GB" dirty="0"/>
          </a:p>
        </p:txBody>
      </p:sp>
      <p:sp>
        <p:nvSpPr>
          <p:cNvPr id="19" name="Rectangle 3"/>
          <p:cNvSpPr>
            <a:spLocks noGrp="1" noChangeArrowheads="1"/>
          </p:cNvSpPr>
          <p:nvPr>
            <p:ph idx="12" hasCustomPrompt="1"/>
          </p:nvPr>
        </p:nvSpPr>
        <p:spPr bwMode="auto">
          <a:xfrm>
            <a:off x="1739901" y="5264730"/>
            <a:ext cx="6036735" cy="41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 sz="1800" b="0" i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Plaats</a:t>
            </a:r>
            <a:endParaRPr lang="en-GB" dirty="0"/>
          </a:p>
        </p:txBody>
      </p:sp>
      <p:sp>
        <p:nvSpPr>
          <p:cNvPr id="26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Rechthoek 16"/>
          <p:cNvSpPr/>
          <p:nvPr userDrawn="1"/>
        </p:nvSpPr>
        <p:spPr bwMode="auto">
          <a:xfrm>
            <a:off x="0" y="2288972"/>
            <a:ext cx="1528233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224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3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0BF5B3-903E-49FD-A688-020D1A6AAE00}" type="datetime1">
              <a:rPr lang="nl-NL" smtClean="0"/>
              <a:t>01-08-2018</a:t>
            </a:fld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38D43D-7D33-2F43-82C4-C7C0902068A2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059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76B50F-0F97-4B58-B469-7D3A88FE6481}" type="datetime1">
              <a:rPr lang="nl-NL" smtClean="0"/>
              <a:t>01-08-2018</a:t>
            </a:fld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1B39C-8919-CF47-A161-B6BA50FD6A18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696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2" y="3"/>
            <a:ext cx="8699753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55651" y="1135064"/>
            <a:ext cx="4011084" cy="511867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B1E013-FCE7-4238-A46B-9D958902A9CB}" type="datetime1">
              <a:rPr lang="nl-NL" smtClean="0"/>
              <a:t>01-08-2018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AB8F7-6B6F-2642-9729-040657DB08FE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4986869" y="1144591"/>
            <a:ext cx="6831409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426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8747" y="3"/>
            <a:ext cx="8676404" cy="854075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55651" y="1144587"/>
            <a:ext cx="6720000" cy="511333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7799919" y="1144588"/>
            <a:ext cx="4004733" cy="128963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33C1D9-9B97-4FB4-801D-88B7EA082A52}" type="datetime1">
              <a:rPr lang="nl-NL" smtClean="0"/>
              <a:t>01-08-2018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0F4D9-DA5F-9846-8B97-D321E78C63B0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901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logo lumc_Fedra_PPT_20 mm NL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118" y="285750"/>
            <a:ext cx="3058532" cy="576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 bwMode="auto">
          <a:xfrm>
            <a:off x="-1" y="2587351"/>
            <a:ext cx="1528233" cy="11520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Rechthoek 18"/>
          <p:cNvSpPr/>
          <p:nvPr userDrawn="1"/>
        </p:nvSpPr>
        <p:spPr bwMode="auto">
          <a:xfrm>
            <a:off x="1528232" y="1431651"/>
            <a:ext cx="10663767" cy="11557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0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1765300" y="1431652"/>
            <a:ext cx="10033000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spcCol="360000" anchor="t" anchorCtr="0" compatLnSpc="1">
            <a:prstTxWarp prst="textNoShape">
              <a:avLst/>
            </a:prstTxWarp>
          </a:bodyPr>
          <a:lstStyle>
            <a:lvl1pPr>
              <a:defRPr sz="2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Aftiteling en/of adres</a:t>
            </a:r>
          </a:p>
        </p:txBody>
      </p:sp>
      <p:pic>
        <p:nvPicPr>
          <p:cNvPr id="14" name="Afbeelding 13" descr="logo UL_RGB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5" y="5967675"/>
            <a:ext cx="661064" cy="576000"/>
          </a:xfrm>
          <a:prstGeom prst="rect">
            <a:avLst/>
          </a:prstGeom>
        </p:spPr>
      </p:pic>
      <p:sp>
        <p:nvSpPr>
          <p:cNvPr id="17" name="Tijdelijke aanduiding voor tekst 3"/>
          <p:cNvSpPr>
            <a:spLocks noGrp="1"/>
          </p:cNvSpPr>
          <p:nvPr>
            <p:ph type="body" sz="half" idx="10"/>
          </p:nvPr>
        </p:nvSpPr>
        <p:spPr>
          <a:xfrm>
            <a:off x="1765301" y="2839003"/>
            <a:ext cx="10033001" cy="341892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953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070DC8-DFF0-4F71-BB9A-A06B57FD379F}" type="datetime1">
              <a:rPr lang="nl-NL" smtClean="0"/>
              <a:t>01-08-2018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ISMRM Virtual Meeting: Diffusion Weighted MRS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42095-306A-4A23-803E-8D5A823459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5298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indeling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651" y="3"/>
            <a:ext cx="8699500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37F7B-DC74-4A53-87B3-16163CE0804F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755652" y="2583652"/>
            <a:ext cx="7044267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611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 indeling met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651" y="3"/>
            <a:ext cx="8699500" cy="854075"/>
          </a:xfrm>
        </p:spPr>
        <p:txBody>
          <a:bodyPr/>
          <a:lstStyle>
            <a:lvl1pPr>
              <a:defRPr cap="all"/>
            </a:lvl1pPr>
          </a:lstStyle>
          <a:p>
            <a:r>
              <a:rPr lang="nl-NL" dirty="0"/>
              <a:t>HOOFDSTUK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78A0-7FB0-43B3-9ABC-4A0EDA50CA10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7958803" y="2583652"/>
            <a:ext cx="3840000" cy="2880000"/>
          </a:xfrm>
        </p:spPr>
        <p:txBody>
          <a:bodyPr/>
          <a:lstStyle>
            <a:lvl1pPr marL="0" indent="0">
              <a:buNone/>
              <a:defRPr sz="800">
                <a:solidFill>
                  <a:schemeClr val="accent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15"/>
          </p:nvPr>
        </p:nvSpPr>
        <p:spPr>
          <a:xfrm>
            <a:off x="755652" y="2583652"/>
            <a:ext cx="7044267" cy="3674274"/>
          </a:xfrm>
        </p:spPr>
        <p:txBody>
          <a:bodyPr/>
          <a:lstStyle>
            <a:lvl1pPr>
              <a:lnSpc>
                <a:spcPct val="100000"/>
              </a:lnSpc>
              <a:defRPr sz="5400" b="1" i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Afbeelding 8" descr="logo lumc_BLOKJES_PPT_20 mm NL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269" y="281518"/>
            <a:ext cx="768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46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3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2" y="1144588"/>
            <a:ext cx="11055349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466668" y="6553200"/>
            <a:ext cx="33443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E6133D4-D67C-48E6-BEF5-4E034DD57A6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3" y="6553200"/>
            <a:ext cx="72319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5165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 me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3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652" y="1144588"/>
            <a:ext cx="11055349" cy="5113338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466668" y="6553200"/>
            <a:ext cx="33443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EB639667-689D-43BD-92C0-170862A77D4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3" y="6553200"/>
            <a:ext cx="72319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  <p:pic>
        <p:nvPicPr>
          <p:cNvPr id="8" name="Afbeelding 7" descr="logo lumc_BLOKJES_PPT_20 mm N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065" y="148856"/>
            <a:ext cx="813204" cy="7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p 1 rege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755652" y="760416"/>
            <a:ext cx="11055349" cy="5497513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0"/>
            <a:ext cx="8699500" cy="501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hthoek 9"/>
          <p:cNvSpPr/>
          <p:nvPr userDrawn="1"/>
        </p:nvSpPr>
        <p:spPr bwMode="auto">
          <a:xfrm>
            <a:off x="0" y="6527800"/>
            <a:ext cx="12192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nder voet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Rechthoek 5"/>
          <p:cNvSpPr/>
          <p:nvPr userDrawn="1"/>
        </p:nvSpPr>
        <p:spPr bwMode="auto">
          <a:xfrm>
            <a:off x="0" y="6527800"/>
            <a:ext cx="12192000" cy="330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755652" y="1144590"/>
            <a:ext cx="11055349" cy="5373687"/>
          </a:xfrm>
        </p:spPr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880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3"/>
            <a:ext cx="8699500" cy="854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FE8EB9-5685-4FD9-9C23-C3F755E4073A}" type="datetime1">
              <a:rPr lang="nl-NL" smtClean="0"/>
              <a:t>01-08-2018</a:t>
            </a:fld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22A6F-56DC-804D-B355-6A0ECE94EB36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55653" y="1144591"/>
            <a:ext cx="5338233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idx="13"/>
          </p:nvPr>
        </p:nvSpPr>
        <p:spPr bwMode="auto">
          <a:xfrm>
            <a:off x="6480045" y="1144591"/>
            <a:ext cx="5338233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FontTx/>
              <a:buNone/>
              <a:defRPr/>
            </a:lvl1pPr>
            <a:lvl2pPr marL="0">
              <a:defRPr/>
            </a:lvl2pPr>
            <a:lvl3pPr marL="360000">
              <a:defRPr/>
            </a:lvl3pPr>
            <a:lvl4pPr marL="720000">
              <a:defRPr/>
            </a:lvl4pPr>
            <a:lvl5pPr marL="108000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83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55653" y="1135066"/>
            <a:ext cx="5338233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55649" y="2174875"/>
            <a:ext cx="5338235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470652" y="1135066"/>
            <a:ext cx="5339507" cy="846453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470652" y="2174875"/>
            <a:ext cx="5339507" cy="40830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363CF8-67E0-4829-BF7E-BC06AD074592}" type="datetime1">
              <a:rPr lang="nl-NL" smtClean="0"/>
              <a:t>01-08-2018</a:t>
            </a:fld>
            <a:endParaRPr lang="en-GB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47059-C838-D544-AA3A-A342CC408355}" type="slidenum">
              <a:rPr lang="en-GB"/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651" y="3"/>
            <a:ext cx="8744708" cy="8540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739902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19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auto">
          <a:xfrm>
            <a:off x="10670117" y="6553200"/>
            <a:ext cx="1521883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Rechthoek 10"/>
          <p:cNvSpPr/>
          <p:nvPr/>
        </p:nvSpPr>
        <p:spPr bwMode="auto">
          <a:xfrm>
            <a:off x="1524000" y="6553200"/>
            <a:ext cx="9146117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Rechthoek 11"/>
          <p:cNvSpPr/>
          <p:nvPr/>
        </p:nvSpPr>
        <p:spPr bwMode="auto">
          <a:xfrm>
            <a:off x="0" y="6553200"/>
            <a:ext cx="1524000" cy="3048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3" name="Rechthoek 12"/>
          <p:cNvSpPr/>
          <p:nvPr/>
        </p:nvSpPr>
        <p:spPr bwMode="auto">
          <a:xfrm>
            <a:off x="9148236" y="6553200"/>
            <a:ext cx="1521883" cy="30480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2" y="1144588"/>
            <a:ext cx="11055349" cy="51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70117" y="6553200"/>
            <a:ext cx="11408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E2940724-1CEF-4B9F-AAC3-2F558C5A2523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31436" y="6553200"/>
            <a:ext cx="627803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ISMRM Virtual Meeting: Diffusion Weighted MRS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5653" y="6553200"/>
            <a:ext cx="72319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306AC46-015F-6E44-B83A-36E79AEF535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1" y="3"/>
            <a:ext cx="86995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Titelstijl van model 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31211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/>
  <p:txStyles>
    <p:titleStyle>
      <a:lvl1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4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2pPr>
      <a:lvl3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3pPr>
      <a:lvl4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4pPr>
      <a:lvl5pPr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5pPr>
      <a:lvl6pPr marL="4572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1" fontAlgn="base" hangingPunct="1">
        <a:lnSpc>
          <a:spcPct val="96000"/>
        </a:lnSpc>
        <a:spcBef>
          <a:spcPct val="0"/>
        </a:spcBef>
        <a:spcAft>
          <a:spcPct val="0"/>
        </a:spcAft>
        <a:defRPr sz="26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0" indent="0" algn="l" rtl="0" eaLnBrk="1" fontAlgn="base" hangingPunct="1">
        <a:lnSpc>
          <a:spcPct val="120000"/>
        </a:lnSpc>
        <a:spcBef>
          <a:spcPts val="0"/>
        </a:spcBef>
        <a:spcAft>
          <a:spcPct val="0"/>
        </a:spcAft>
        <a:buFontTx/>
        <a:buNone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0" indent="-187325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accent6"/>
          </a:solidFill>
          <a:latin typeface="+mn-lt"/>
          <a:ea typeface="+mn-ea"/>
        </a:defRPr>
      </a:lvl2pPr>
      <a:lvl3pPr marL="360000" indent="-18573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accent6"/>
          </a:solidFill>
          <a:latin typeface="+mn-lt"/>
          <a:ea typeface="+mn-ea"/>
        </a:defRPr>
      </a:lvl3pPr>
      <a:lvl4pPr marL="720000" indent="-195263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4pPr>
      <a:lvl5pPr marL="1080000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chemeClr val="accent6"/>
          </a:solidFill>
          <a:latin typeface="+mn-lt"/>
          <a:ea typeface="+mn-ea"/>
        </a:defRPr>
      </a:lvl5pPr>
      <a:lvl6pPr marL="23669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6pPr>
      <a:lvl7pPr marL="28241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7pPr>
      <a:lvl8pPr marL="32813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8pPr>
      <a:lvl9pPr marL="3738563" indent="-192088" algn="l" rtl="0" eaLnBrk="1" fontAlgn="base" hangingPunct="1">
        <a:lnSpc>
          <a:spcPct val="12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em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83132" y="1137943"/>
            <a:ext cx="7821570" cy="1144588"/>
          </a:xfrm>
        </p:spPr>
        <p:txBody>
          <a:bodyPr/>
          <a:lstStyle/>
          <a:p>
            <a:r>
              <a:rPr lang="en-US" sz="2600" dirty="0"/>
              <a:t>Diffusion Weighted MRS: Experimental Design, Acquisition, Pre-Processing &amp; Analysis</a:t>
            </a:r>
            <a:endParaRPr lang="nl-NL" sz="260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0"/>
          </p:nvPr>
        </p:nvSpPr>
        <p:spPr>
          <a:xfrm>
            <a:off x="1665727" y="2522499"/>
            <a:ext cx="4530829" cy="415636"/>
          </a:xfrm>
        </p:spPr>
        <p:txBody>
          <a:bodyPr/>
          <a:lstStyle/>
          <a:p>
            <a:r>
              <a:rPr lang="nl-NL" i="1" dirty="0"/>
              <a:t>Itamar Ronen, PhD	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1"/>
          </p:nvPr>
        </p:nvSpPr>
        <p:spPr>
          <a:xfrm>
            <a:off x="1665724" y="2938138"/>
            <a:ext cx="4876800" cy="415635"/>
          </a:xfrm>
        </p:spPr>
        <p:txBody>
          <a:bodyPr/>
          <a:lstStyle/>
          <a:p>
            <a:r>
              <a:rPr lang="nl-NL" i="1" dirty="0"/>
              <a:t>C. J. Gorter Center for High Field MRI Department of Radiology</a:t>
            </a:r>
          </a:p>
        </p:txBody>
      </p:sp>
      <p:sp>
        <p:nvSpPr>
          <p:cNvPr id="11" name="Tijdelijke aanduiding voor inhoud 10"/>
          <p:cNvSpPr>
            <a:spLocks noGrp="1"/>
          </p:cNvSpPr>
          <p:nvPr>
            <p:ph idx="12"/>
          </p:nvPr>
        </p:nvSpPr>
        <p:spPr>
          <a:xfrm>
            <a:off x="1665726" y="3715723"/>
            <a:ext cx="4527551" cy="415635"/>
          </a:xfrm>
        </p:spPr>
        <p:txBody>
          <a:bodyPr/>
          <a:lstStyle/>
          <a:p>
            <a:r>
              <a:rPr lang="nl-NL" i="1" dirty="0"/>
              <a:t>Leiden University </a:t>
            </a:r>
            <a:r>
              <a:rPr lang="nl-NL" i="1" dirty="0" err="1"/>
              <a:t>Medical</a:t>
            </a:r>
            <a:r>
              <a:rPr lang="nl-NL" i="1" dirty="0"/>
              <a:t> Center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512020-FD72-48EE-B118-4FF4DC20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740" y="2797712"/>
            <a:ext cx="8718036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6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macroscopic anisotropy for the axonal metabolite NAA, much less for </a:t>
            </a:r>
            <a:r>
              <a:rPr lang="en-US" dirty="0" err="1"/>
              <a:t>tCr</a:t>
            </a:r>
            <a:r>
              <a:rPr lang="en-US" dirty="0"/>
              <a:t> and </a:t>
            </a:r>
            <a:r>
              <a:rPr lang="en-US" dirty="0" err="1"/>
              <a:t>tCho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2C7E204-A4E2-43BF-987D-3DA19DB3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7859" y="1144588"/>
            <a:ext cx="4443142" cy="25239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Strong effect of macroscopic anisotropy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Differentiation between cell 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Allows inference also on distribution of metabolites across cell types</a:t>
            </a:r>
            <a:endParaRPr lang="nl-NL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3B6AD7D-C62B-4E52-B912-CD68FFD8B32C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919B0-215A-4624-9D21-184492B38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308" y="3967758"/>
            <a:ext cx="9072562" cy="2340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214" y="2357797"/>
            <a:ext cx="3059955" cy="142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98" y="928916"/>
            <a:ext cx="2348374" cy="13493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7308" y="1003895"/>
            <a:ext cx="3289300" cy="2720975"/>
            <a:chOff x="431800" y="995363"/>
            <a:chExt cx="3289300" cy="2720975"/>
          </a:xfrm>
        </p:grpSpPr>
        <p:pic>
          <p:nvPicPr>
            <p:cNvPr id="10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1800" y="995363"/>
              <a:ext cx="3289300" cy="272097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2307824" y="1243499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FFFF"/>
                  </a:solidFill>
                  <a:latin typeface="Calibri"/>
                </a:rPr>
                <a:t>tNAA</a:t>
              </a:r>
              <a:endParaRPr lang="en-US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55613" y="1734453"/>
              <a:ext cx="4379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FFFF"/>
                  </a:solidFill>
                  <a:latin typeface="Calibri"/>
                </a:rPr>
                <a:t>tCr</a:t>
              </a:r>
              <a:endParaRPr lang="en-US" b="1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46418" y="2073007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FFFFFF"/>
                  </a:solidFill>
                  <a:latin typeface="Calibri"/>
                </a:rPr>
                <a:t>tCho</a:t>
              </a:r>
              <a:endParaRPr lang="en-US" b="1" dirty="0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57375" y="6299796"/>
            <a:ext cx="3342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</a:rPr>
              <a:t>Ronen </a:t>
            </a:r>
            <a:r>
              <a:rPr lang="en-US" sz="1400" i="1" dirty="0">
                <a:solidFill>
                  <a:srgbClr val="000000"/>
                </a:solidFill>
                <a:latin typeface="Calibri"/>
              </a:rPr>
              <a:t>et al.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, Frontiers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Integ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Neurosci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2013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25357" y="6299796"/>
            <a:ext cx="2789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</a:rPr>
              <a:t>Ronen </a:t>
            </a:r>
            <a:r>
              <a:rPr lang="en-US" sz="1400" i="1" dirty="0">
                <a:solidFill>
                  <a:srgbClr val="000000"/>
                </a:solidFill>
                <a:latin typeface="Calibri"/>
              </a:rPr>
              <a:t>et al.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, Brain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Struct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/>
              </a:rPr>
              <a:t>Func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927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Modeling the DWS(NAA) data yields: D(cytosol) of NAA and axonal orientation dispersion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7B04AB-7977-483E-984F-4315124AA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1905" y="981626"/>
            <a:ext cx="3679096" cy="5113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Simple model with 2 (physically relevant) fitting variables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Integration of DWI and DWS in a common framework</a:t>
            </a:r>
            <a:r>
              <a:rPr lang="nl-NL" dirty="0"/>
              <a:t>,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plays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its</a:t>
            </a:r>
            <a:r>
              <a:rPr lang="nl-NL" dirty="0"/>
              <a:t> </a:t>
            </a:r>
            <a:r>
              <a:rPr lang="nl-NL" dirty="0" err="1"/>
              <a:t>strength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nl-NL" baseline="-25000" dirty="0" err="1"/>
              <a:t>cyto</a:t>
            </a:r>
            <a:r>
              <a:rPr lang="nl-NL" dirty="0"/>
              <a:t>(NAA) </a:t>
            </a:r>
            <a:r>
              <a:rPr lang="nl-NL" dirty="0" err="1"/>
              <a:t>strongly</a:t>
            </a:r>
            <a:r>
              <a:rPr lang="nl-NL" dirty="0"/>
              <a:t> </a:t>
            </a:r>
            <a:r>
              <a:rPr lang="nl-NL" dirty="0" err="1"/>
              <a:t>reflects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tortuosity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cytosol: </a:t>
            </a:r>
            <a:r>
              <a:rPr lang="nl-NL" dirty="0" err="1"/>
              <a:t>modulated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disease</a:t>
            </a:r>
            <a:r>
              <a:rPr lang="nl-NL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47C83E9-B712-4BA1-82BB-200FA8841AC1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F7BDF-D495-4AF1-AB5F-11F34B44C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3D30527-3D5B-46CC-8C33-A07E72F8C2D4}"/>
              </a:ext>
            </a:extLst>
          </p:cNvPr>
          <p:cNvGrpSpPr/>
          <p:nvPr/>
        </p:nvGrpSpPr>
        <p:grpSpPr>
          <a:xfrm>
            <a:off x="525203" y="913439"/>
            <a:ext cx="10294759" cy="5639761"/>
            <a:chOff x="525203" y="913439"/>
            <a:chExt cx="10294759" cy="563976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E064CCD-2D29-4245-9FB7-501959FDEC48}"/>
                </a:ext>
              </a:extLst>
            </p:cNvPr>
            <p:cNvGrpSpPr/>
            <p:nvPr/>
          </p:nvGrpSpPr>
          <p:grpSpPr>
            <a:xfrm>
              <a:off x="525203" y="913439"/>
              <a:ext cx="10294759" cy="5639761"/>
              <a:chOff x="525203" y="913439"/>
              <a:chExt cx="10294759" cy="563976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25203" y="913439"/>
                <a:ext cx="7414686" cy="5639761"/>
                <a:chOff x="755576" y="1115065"/>
                <a:chExt cx="6912768" cy="5052125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45" b="1109"/>
                <a:stretch/>
              </p:blipFill>
              <p:spPr>
                <a:xfrm>
                  <a:off x="755576" y="1115065"/>
                  <a:ext cx="6912768" cy="5052125"/>
                </a:xfrm>
                <a:prstGeom prst="rect">
                  <a:avLst/>
                </a:prstGeom>
              </p:spPr>
            </p:pic>
            <p:sp>
              <p:nvSpPr>
                <p:cNvPr id="6" name="Oval 5"/>
                <p:cNvSpPr/>
                <p:nvPr/>
              </p:nvSpPr>
              <p:spPr bwMode="auto">
                <a:xfrm>
                  <a:off x="5940152" y="2606824"/>
                  <a:ext cx="1512168" cy="576064"/>
                </a:xfrm>
                <a:prstGeom prst="ellips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FFFFFF"/>
                    </a:solidFill>
                    <a:latin typeface="Times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4A64C9-3A09-48A1-92C1-07062DDEBBA7}"/>
                  </a:ext>
                </a:extLst>
              </p:cNvPr>
              <p:cNvSpPr txBox="1"/>
              <p:nvPr/>
            </p:nvSpPr>
            <p:spPr>
              <a:xfrm>
                <a:off x="7852803" y="6170193"/>
                <a:ext cx="29671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/>
                    </a:solidFill>
                  </a:rPr>
                  <a:t>Ronen I. et al., Brain Struct </a:t>
                </a:r>
                <a:r>
                  <a:rPr lang="en-US" sz="1400" b="1" dirty="0" err="1">
                    <a:solidFill>
                      <a:schemeClr val="accent6"/>
                    </a:solidFill>
                  </a:rPr>
                  <a:t>Func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 2014</a:t>
                </a:r>
                <a:endParaRPr lang="nl-NL" sz="1400" b="1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C44CC2-A77D-4DBF-850D-DB052FC99EC9}"/>
                </a:ext>
              </a:extLst>
            </p:cNvPr>
            <p:cNvSpPr txBox="1"/>
            <p:nvPr/>
          </p:nvSpPr>
          <p:spPr>
            <a:xfrm>
              <a:off x="5006566" y="4264183"/>
              <a:ext cx="27016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Histological validation of </a:t>
              </a:r>
              <a:r>
                <a:rPr lang="el-GR" sz="1400" b="1" dirty="0">
                  <a:solidFill>
                    <a:schemeClr val="accent6"/>
                  </a:solidFill>
                </a:rPr>
                <a:t>σ</a:t>
              </a:r>
              <a:r>
                <a:rPr lang="en-US" sz="1400" b="1" dirty="0">
                  <a:solidFill>
                    <a:schemeClr val="accent6"/>
                  </a:solidFill>
                </a:rPr>
                <a:t>(</a:t>
              </a:r>
              <a:r>
                <a:rPr lang="el-GR" sz="1400" b="1" dirty="0">
                  <a:solidFill>
                    <a:schemeClr val="accent6"/>
                  </a:solidFill>
                </a:rPr>
                <a:t>ϕ</a:t>
              </a:r>
              <a:r>
                <a:rPr lang="en-US" sz="1400" b="1" dirty="0">
                  <a:solidFill>
                    <a:schemeClr val="accent6"/>
                  </a:solidFill>
                </a:rPr>
                <a:t>)</a:t>
              </a:r>
              <a:endParaRPr lang="nl-NL" sz="1400" b="1" dirty="0">
                <a:solidFill>
                  <a:schemeClr val="accent6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2DDB8E-7EFA-48DC-BB5D-B4817C3F0B23}"/>
                </a:ext>
              </a:extLst>
            </p:cNvPr>
            <p:cNvSpPr txBox="1"/>
            <p:nvPr/>
          </p:nvSpPr>
          <p:spPr>
            <a:xfrm>
              <a:off x="701565" y="4508586"/>
              <a:ext cx="162207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DTI collection to generate ê</a:t>
              </a:r>
              <a:r>
                <a:rPr lang="en-US" sz="1400" b="1" baseline="-25000" dirty="0">
                  <a:solidFill>
                    <a:schemeClr val="accent6"/>
                  </a:solidFill>
                </a:rPr>
                <a:t>1</a:t>
              </a:r>
              <a:r>
                <a:rPr lang="en-US" sz="1400" b="1" dirty="0">
                  <a:solidFill>
                    <a:schemeClr val="accent6"/>
                  </a:solidFill>
                </a:rPr>
                <a:t> map</a:t>
              </a:r>
              <a:endParaRPr lang="nl-NL" sz="1400" b="1" dirty="0">
                <a:solidFill>
                  <a:schemeClr val="accent6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115340-0E2C-4643-AE4A-0C4D84844DC4}"/>
                </a:ext>
              </a:extLst>
            </p:cNvPr>
            <p:cNvSpPr txBox="1"/>
            <p:nvPr/>
          </p:nvSpPr>
          <p:spPr>
            <a:xfrm>
              <a:off x="2842033" y="4516659"/>
              <a:ext cx="162207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P(θ) between ê</a:t>
              </a:r>
              <a:r>
                <a:rPr lang="en-US" sz="1400" b="1" baseline="-25000" dirty="0">
                  <a:solidFill>
                    <a:schemeClr val="accent6"/>
                  </a:solidFill>
                </a:rPr>
                <a:t>1</a:t>
              </a:r>
              <a:r>
                <a:rPr lang="en-US" sz="1400" b="1" dirty="0">
                  <a:solidFill>
                    <a:schemeClr val="accent6"/>
                  </a:solidFill>
                </a:rPr>
                <a:t> and </a:t>
              </a:r>
              <a:r>
                <a:rPr lang="en-US" sz="1400" b="1" dirty="0" err="1">
                  <a:solidFill>
                    <a:schemeClr val="accent6"/>
                  </a:solidFill>
                </a:rPr>
                <a:t>g</a:t>
              </a:r>
              <a:r>
                <a:rPr lang="en-US" sz="1400" b="1" baseline="-25000" dirty="0" err="1">
                  <a:solidFill>
                    <a:schemeClr val="accent6"/>
                  </a:solidFill>
                </a:rPr>
                <a:t>diff</a:t>
              </a:r>
              <a:r>
                <a:rPr lang="en-US" sz="1400" b="1" dirty="0">
                  <a:solidFill>
                    <a:schemeClr val="accent6"/>
                  </a:solidFill>
                </a:rPr>
                <a:t> </a:t>
              </a:r>
              <a:endParaRPr lang="nl-NL" sz="1400" b="1" dirty="0">
                <a:solidFill>
                  <a:schemeClr val="accent6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25DEA99-3B0C-489E-BE7B-7A98DD8D701D}"/>
                </a:ext>
              </a:extLst>
            </p:cNvPr>
            <p:cNvSpPr txBox="1"/>
            <p:nvPr/>
          </p:nvSpPr>
          <p:spPr>
            <a:xfrm>
              <a:off x="615386" y="2705881"/>
              <a:ext cx="1297636" cy="11661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8800" bIns="28800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cylinders at macro-angles P(θ) with </a:t>
              </a:r>
              <a:r>
                <a:rPr lang="en-US" sz="1200" b="1" dirty="0" err="1">
                  <a:solidFill>
                    <a:schemeClr val="accent6"/>
                  </a:solidFill>
                </a:rPr>
                <a:t>g</a:t>
              </a:r>
              <a:r>
                <a:rPr lang="en-US" sz="1200" b="1" baseline="-25000" dirty="0" err="1">
                  <a:solidFill>
                    <a:schemeClr val="accent6"/>
                  </a:solidFill>
                </a:rPr>
                <a:t>diff</a:t>
              </a:r>
              <a:r>
                <a:rPr lang="en-US" sz="1200" b="1" dirty="0">
                  <a:solidFill>
                    <a:schemeClr val="accent6"/>
                  </a:solidFill>
                </a:rPr>
                <a:t> + microscopic fiber orientation dispersion p(</a:t>
              </a:r>
              <a:r>
                <a:rPr lang="el-GR" sz="1200" b="1" dirty="0">
                  <a:solidFill>
                    <a:schemeClr val="accent6"/>
                  </a:solidFill>
                </a:rPr>
                <a:t>ϕ</a:t>
              </a:r>
              <a:r>
                <a:rPr lang="en-US" sz="1200" b="1" dirty="0">
                  <a:solidFill>
                    <a:schemeClr val="accent6"/>
                  </a:solidFill>
                </a:rPr>
                <a:t>)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3F3037-55A2-412D-AC98-62A8B28407A2}"/>
                </a:ext>
              </a:extLst>
            </p:cNvPr>
            <p:cNvSpPr txBox="1"/>
            <p:nvPr/>
          </p:nvSpPr>
          <p:spPr>
            <a:xfrm>
              <a:off x="5006565" y="1106845"/>
              <a:ext cx="270161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accent6"/>
                  </a:solidFill>
                </a:rPr>
                <a:t>Two variable model: </a:t>
              </a:r>
              <a:r>
                <a:rPr lang="en-US" sz="1400" b="1" dirty="0" err="1">
                  <a:solidFill>
                    <a:schemeClr val="accent6"/>
                  </a:solidFill>
                </a:rPr>
                <a:t>D</a:t>
              </a:r>
              <a:r>
                <a:rPr lang="en-US" sz="1400" b="1" baseline="-25000" dirty="0" err="1">
                  <a:solidFill>
                    <a:schemeClr val="accent6"/>
                  </a:solidFill>
                </a:rPr>
                <a:t>cyto</a:t>
              </a:r>
              <a:r>
                <a:rPr lang="en-US" sz="1400" b="1" dirty="0">
                  <a:solidFill>
                    <a:schemeClr val="accent6"/>
                  </a:solidFill>
                </a:rPr>
                <a:t>(NAA) and </a:t>
              </a:r>
              <a:r>
                <a:rPr lang="el-GR" sz="1400" b="1" dirty="0">
                  <a:solidFill>
                    <a:schemeClr val="accent6"/>
                  </a:solidFill>
                </a:rPr>
                <a:t>σ</a:t>
              </a:r>
              <a:r>
                <a:rPr lang="en-US" sz="1400" b="1" dirty="0">
                  <a:solidFill>
                    <a:schemeClr val="accent6"/>
                  </a:solidFill>
                </a:rPr>
                <a:t>(</a:t>
              </a:r>
              <a:r>
                <a:rPr lang="el-GR" sz="1400" b="1" dirty="0">
                  <a:solidFill>
                    <a:schemeClr val="accent6"/>
                  </a:solidFill>
                </a:rPr>
                <a:t>ϕ</a:t>
              </a:r>
              <a:r>
                <a:rPr lang="en-US" sz="1400" b="1" dirty="0">
                  <a:solidFill>
                    <a:schemeClr val="accent6"/>
                  </a:solidFill>
                </a:rPr>
                <a:t>), an </a:t>
              </a:r>
              <a:r>
                <a:rPr lang="en-US" sz="1400" b="1" dirty="0" err="1">
                  <a:solidFill>
                    <a:schemeClr val="accent6"/>
                  </a:solidFill>
                </a:rPr>
                <a:t>extimate</a:t>
              </a:r>
              <a:r>
                <a:rPr lang="en-US" sz="1400" b="1" dirty="0">
                  <a:solidFill>
                    <a:schemeClr val="accent6"/>
                  </a:solidFill>
                </a:rPr>
                <a:t> of the FOD.</a:t>
              </a:r>
              <a:endParaRPr lang="nl-NL" sz="1400" b="1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96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B55C4-2F1E-4B61-B9AF-5B0A3A9B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1" y="3"/>
            <a:ext cx="8699500" cy="854075"/>
          </a:xfrm>
        </p:spPr>
        <p:txBody>
          <a:bodyPr/>
          <a:lstStyle/>
          <a:p>
            <a:r>
              <a:rPr lang="en-US" dirty="0"/>
              <a:t>Macroscopic vs. microscopic anisotropy: telling them apart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7A0AC-25E5-44C8-AAFD-49C206B75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3576" y="1855104"/>
            <a:ext cx="4283150" cy="35356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 DWI, resolution is high enough for locally high </a:t>
            </a:r>
            <a:r>
              <a:rPr lang="en-US" dirty="0" err="1"/>
              <a:t>macroFA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VOI</a:t>
            </a:r>
            <a:r>
              <a:rPr lang="en-US" baseline="-25000" dirty="0"/>
              <a:t>(DW-MRS)</a:t>
            </a:r>
            <a:r>
              <a:rPr lang="en-US" dirty="0"/>
              <a:t>&gt;&gt;</a:t>
            </a:r>
            <a:r>
              <a:rPr lang="en-US" dirty="0" err="1"/>
              <a:t>Voxel</a:t>
            </a:r>
            <a:r>
              <a:rPr lang="en-US" baseline="-25000" dirty="0" err="1"/>
              <a:t>DWI</a:t>
            </a:r>
            <a:endParaRPr lang="en-US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MacroFA</a:t>
            </a:r>
            <a:r>
              <a:rPr lang="en-US" dirty="0"/>
              <a:t> highly affected by crossing fibers, fiber curvature, thus highly biased.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Makes sense to exploit DW-MRS for microstructural investigations while minimizing the effect of </a:t>
            </a:r>
            <a:r>
              <a:rPr lang="en-US" dirty="0" err="1"/>
              <a:t>MacroFA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893CD-A630-4D9D-BEF3-554A852734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66668" y="6553200"/>
            <a:ext cx="3344333" cy="304800"/>
          </a:xfrm>
        </p:spPr>
        <p:txBody>
          <a:bodyPr/>
          <a:lstStyle/>
          <a:p>
            <a:fld id="{4C84B197-21AF-4B18-B255-52EA1E47B8D2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9ACCE-7B2D-4C24-B03B-2C33B1BE2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902" y="6553200"/>
            <a:ext cx="6278033" cy="304800"/>
          </a:xfrm>
        </p:spPr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12FA94-A935-4CE8-937C-0130EF22D233}"/>
              </a:ext>
            </a:extLst>
          </p:cNvPr>
          <p:cNvGrpSpPr/>
          <p:nvPr/>
        </p:nvGrpSpPr>
        <p:grpSpPr>
          <a:xfrm>
            <a:off x="0" y="1855104"/>
            <a:ext cx="4000728" cy="3421492"/>
            <a:chOff x="0" y="1855104"/>
            <a:chExt cx="4000728" cy="34214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8FB6DB8-805C-42A1-B7A5-C50FB55FBF80}"/>
                </a:ext>
              </a:extLst>
            </p:cNvPr>
            <p:cNvGrpSpPr/>
            <p:nvPr/>
          </p:nvGrpSpPr>
          <p:grpSpPr>
            <a:xfrm>
              <a:off x="0" y="1855104"/>
              <a:ext cx="4000728" cy="2912084"/>
              <a:chOff x="0" y="988828"/>
              <a:chExt cx="4000728" cy="2912084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2F7C99A-E494-415F-98E6-B16B04EF3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0381" y="988828"/>
                <a:ext cx="3830347" cy="2912084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0AC8DD6-292D-4616-84B4-A035996797D8}"/>
                  </a:ext>
                </a:extLst>
              </p:cNvPr>
              <p:cNvSpPr/>
              <p:nvPr/>
            </p:nvSpPr>
            <p:spPr bwMode="auto">
              <a:xfrm>
                <a:off x="0" y="988828"/>
                <a:ext cx="1414130" cy="76554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128B2B-AD62-4DDE-9335-EDCC0E679D35}"/>
                </a:ext>
              </a:extLst>
            </p:cNvPr>
            <p:cNvSpPr/>
            <p:nvPr/>
          </p:nvSpPr>
          <p:spPr>
            <a:xfrm>
              <a:off x="123153" y="4938042"/>
              <a:ext cx="32122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err="1">
                  <a:solidFill>
                    <a:schemeClr val="accent6"/>
                  </a:solidFill>
                </a:rPr>
                <a:t>Lasič</a:t>
              </a:r>
              <a:r>
                <a:rPr lang="en-US" sz="1600" i="1" dirty="0">
                  <a:solidFill>
                    <a:schemeClr val="accent6"/>
                  </a:solidFill>
                </a:rPr>
                <a:t>, S. et al., Front. Phys. 2014</a:t>
              </a:r>
              <a:endParaRPr lang="nl-NL" sz="1600" i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878E4E-934C-48D0-87D3-619D2ACF1BE4}"/>
              </a:ext>
            </a:extLst>
          </p:cNvPr>
          <p:cNvGrpSpPr/>
          <p:nvPr/>
        </p:nvGrpSpPr>
        <p:grpSpPr>
          <a:xfrm>
            <a:off x="3880435" y="1855105"/>
            <a:ext cx="3534750" cy="3421491"/>
            <a:chOff x="3880435" y="1855105"/>
            <a:chExt cx="3534750" cy="34214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10E31-12B9-4F1B-8E3F-14D96BA7E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3851"/>
            <a:stretch/>
          </p:blipFill>
          <p:spPr>
            <a:xfrm>
              <a:off x="4333342" y="1855105"/>
              <a:ext cx="2662882" cy="308667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B3878F-FE04-47B4-9544-3A07D920C4D8}"/>
                </a:ext>
              </a:extLst>
            </p:cNvPr>
            <p:cNvSpPr/>
            <p:nvPr/>
          </p:nvSpPr>
          <p:spPr>
            <a:xfrm>
              <a:off x="3880435" y="4938042"/>
              <a:ext cx="353475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l-PL" sz="1600" i="1" dirty="0">
                  <a:solidFill>
                    <a:schemeClr val="accent6"/>
                  </a:solidFill>
                </a:rPr>
                <a:t>Szczepankiewicz et al, Neuroimage 2015</a:t>
              </a:r>
              <a:endParaRPr lang="nl-NL" sz="1600" i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3664B8-B2C9-4EF5-8EDB-B1BB3C4358EF}"/>
              </a:ext>
            </a:extLst>
          </p:cNvPr>
          <p:cNvSpPr/>
          <p:nvPr/>
        </p:nvSpPr>
        <p:spPr bwMode="auto">
          <a:xfrm>
            <a:off x="1729269" y="1855105"/>
            <a:ext cx="1503028" cy="3046834"/>
          </a:xfrm>
          <a:prstGeom prst="roundRect">
            <a:avLst/>
          </a:prstGeom>
          <a:noFill/>
          <a:ln w="28575"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39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6654-E7A3-4FFA-BECC-17D6DE4E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Microscopic</a:t>
            </a:r>
            <a:r>
              <a:rPr lang="nl-NL" dirty="0"/>
              <a:t> </a:t>
            </a:r>
            <a:r>
              <a:rPr lang="nl-NL" dirty="0" err="1"/>
              <a:t>anisotropy</a:t>
            </a:r>
            <a:r>
              <a:rPr lang="nl-NL" dirty="0"/>
              <a:t> (1): fully dispersed </a:t>
            </a:r>
            <a:r>
              <a:rPr lang="nl-NL" dirty="0" err="1"/>
              <a:t>neurite</a:t>
            </a:r>
            <a:r>
              <a:rPr lang="nl-NL" dirty="0"/>
              <a:t> model </a:t>
            </a:r>
            <a:r>
              <a:rPr lang="nl-NL" dirty="0" err="1"/>
              <a:t>for</a:t>
            </a:r>
            <a:r>
              <a:rPr lang="nl-NL" dirty="0"/>
              <a:t> NAA in </a:t>
            </a:r>
            <a:r>
              <a:rPr lang="nl-NL" dirty="0" err="1"/>
              <a:t>white</a:t>
            </a:r>
            <a:r>
              <a:rPr lang="nl-NL" dirty="0"/>
              <a:t>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21A0D-BCAD-4D54-AEB5-6A6D0B329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59" y="940862"/>
            <a:ext cx="4844510" cy="13192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Deviation from monoexponential fully explained by orientation dispersion.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Full dispersion achieved by “powder </a:t>
            </a:r>
            <a:r>
              <a:rPr lang="nl-NL" sz="1600" dirty="0" err="1"/>
              <a:t>averaging</a:t>
            </a:r>
            <a:r>
              <a:rPr lang="nl-NL" sz="1600" dirty="0"/>
              <a:t>”: </a:t>
            </a:r>
            <a:r>
              <a:rPr lang="nl-NL" sz="1600" dirty="0" err="1"/>
              <a:t>averaging</a:t>
            </a:r>
            <a:r>
              <a:rPr lang="nl-NL" sz="1600" dirty="0"/>
              <a:t> S(b) over multiple </a:t>
            </a:r>
            <a:r>
              <a:rPr lang="nl-NL" sz="1600" dirty="0" err="1"/>
              <a:t>directions</a:t>
            </a:r>
            <a:r>
              <a:rPr lang="nl-NL" sz="1600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E19F5-F6ED-4DD1-9E37-71F0095898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62216B9-4F8C-4A6F-8AD5-1BCE9840B5E5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50A4355-ED46-4B0D-A304-2A55F8A5F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922" y="1062631"/>
            <a:ext cx="2171069" cy="209857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FA28EAF-7782-45C2-B443-59B900458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883" b="11947"/>
          <a:stretch/>
        </p:blipFill>
        <p:spPr>
          <a:xfrm>
            <a:off x="532247" y="3941541"/>
            <a:ext cx="4063102" cy="1459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721DB-3D57-4930-BC8B-39282D938F08}"/>
              </a:ext>
            </a:extLst>
          </p:cNvPr>
          <p:cNvSpPr txBox="1"/>
          <p:nvPr/>
        </p:nvSpPr>
        <p:spPr>
          <a:xfrm>
            <a:off x="711153" y="2991933"/>
            <a:ext cx="2812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rgbClr val="000000"/>
                </a:solidFill>
                <a:latin typeface="Calibri"/>
              </a:rPr>
              <a:t>Yablonskiy DA et al., PNAS 2002</a:t>
            </a:r>
          </a:p>
        </p:txBody>
      </p:sp>
      <p:sp>
        <p:nvSpPr>
          <p:cNvPr id="14" name="Shape 360">
            <a:extLst>
              <a:ext uri="{FF2B5EF4-FFF2-40B4-BE49-F238E27FC236}">
                <a16:creationId xmlns:a16="http://schemas.microsoft.com/office/drawing/2014/main" id="{FC470F84-BB75-4C70-B444-134DDC92E6F5}"/>
              </a:ext>
            </a:extLst>
          </p:cNvPr>
          <p:cNvSpPr/>
          <p:nvPr/>
        </p:nvSpPr>
        <p:spPr>
          <a:xfrm>
            <a:off x="293014" y="6015579"/>
            <a:ext cx="454156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 algn="ctr" defTabSz="584200" hangingPunct="0"/>
            <a:r>
              <a:rPr sz="1600" i="1" kern="0" dirty="0" err="1">
                <a:solidFill>
                  <a:srgbClr val="000000"/>
                </a:solidFill>
                <a:latin typeface="Calibri"/>
                <a:sym typeface="Helvetica Light"/>
              </a:rPr>
              <a:t>Lundell</a:t>
            </a:r>
            <a:r>
              <a:rPr sz="1600" i="1" kern="0" dirty="0">
                <a:solidFill>
                  <a:srgbClr val="000000"/>
                </a:solidFill>
                <a:latin typeface="Calibri"/>
                <a:sym typeface="Helvetica Light"/>
              </a:rPr>
              <a:t> et al. in proc. ISMRM 201</a:t>
            </a:r>
            <a:r>
              <a:rPr lang="nl-NL" sz="1600" i="1" kern="0" dirty="0">
                <a:solidFill>
                  <a:srgbClr val="000000"/>
                </a:solidFill>
                <a:latin typeface="Calibri"/>
                <a:sym typeface="Helvetica Light"/>
              </a:rPr>
              <a:t>7, in preparation</a:t>
            </a:r>
            <a:endParaRPr sz="1600" i="1" kern="0" dirty="0">
              <a:solidFill>
                <a:srgbClr val="000000"/>
              </a:solidFill>
              <a:latin typeface="Calibri"/>
              <a:sym typeface="Helvetica Ligh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377677-D748-4D82-821B-B98334D7C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640061-5CF6-433A-AA79-DBB2A5D8A37E}"/>
              </a:ext>
            </a:extLst>
          </p:cNvPr>
          <p:cNvGrpSpPr/>
          <p:nvPr/>
        </p:nvGrpSpPr>
        <p:grpSpPr>
          <a:xfrm>
            <a:off x="7457599" y="933559"/>
            <a:ext cx="4472453" cy="2612657"/>
            <a:chOff x="7457599" y="933559"/>
            <a:chExt cx="4472453" cy="26126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C3EEED8-3434-4789-BA5E-9F366F4E9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57599" y="933559"/>
              <a:ext cx="4472453" cy="261265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43EBEA-C521-40BD-899B-336F50DAA2D0}"/>
                </a:ext>
              </a:extLst>
            </p:cNvPr>
            <p:cNvSpPr txBox="1"/>
            <p:nvPr/>
          </p:nvSpPr>
          <p:spPr>
            <a:xfrm>
              <a:off x="10532156" y="1333367"/>
              <a:ext cx="995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200" dirty="0">
                  <a:solidFill>
                    <a:srgbClr val="003C66"/>
                  </a:solidFill>
                  <a:latin typeface="Calibri"/>
                </a:rPr>
                <a:t>5 b values</a:t>
              </a:r>
            </a:p>
            <a:p>
              <a:r>
                <a:rPr lang="nl-NL" sz="1200" dirty="0">
                  <a:solidFill>
                    <a:srgbClr val="003C66"/>
                  </a:solidFill>
                  <a:latin typeface="Calibri"/>
                </a:rPr>
                <a:t>12 directions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9AED44-705E-459B-81D3-A7B3CD5EEE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271" t="27505" r="75145" b="39060"/>
            <a:stretch/>
          </p:blipFill>
          <p:spPr>
            <a:xfrm>
              <a:off x="10681012" y="1768187"/>
              <a:ext cx="1004170" cy="1125298"/>
            </a:xfrm>
            <a:prstGeom prst="rect">
              <a:avLst/>
            </a:prstGeom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B8B7E1-2116-4533-9A62-9270AE42BA30}"/>
              </a:ext>
            </a:extLst>
          </p:cNvPr>
          <p:cNvSpPr/>
          <p:nvPr/>
        </p:nvSpPr>
        <p:spPr bwMode="auto">
          <a:xfrm>
            <a:off x="448651" y="4414656"/>
            <a:ext cx="4146698" cy="256811"/>
          </a:xfrm>
          <a:prstGeom prst="roundRect">
            <a:avLst/>
          </a:prstGeom>
          <a:noFill/>
          <a:ln w="28575"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4E2A5D-20BE-40B0-A0D5-0C1572ADC39F}"/>
                  </a:ext>
                </a:extLst>
              </p:cNvPr>
              <p:cNvSpPr txBox="1"/>
              <p:nvPr/>
            </p:nvSpPr>
            <p:spPr>
              <a:xfrm>
                <a:off x="293014" y="2148642"/>
                <a:ext cx="4237955" cy="7897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sup>
                      </m:sSup>
                      <m:f>
                        <m:f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num>
                        <m:den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𝑒𝑟𝑓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4E2A5D-20BE-40B0-A0D5-0C1572ADC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14" y="2148642"/>
                <a:ext cx="4237955" cy="7897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C1F8BE2-C3DD-41FA-9E52-3601815C2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8418" y="3490772"/>
            <a:ext cx="6352583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99AE3-B27F-402D-B179-B00895C62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1" y="3"/>
            <a:ext cx="8699500" cy="854075"/>
          </a:xfrm>
        </p:spPr>
        <p:txBody>
          <a:bodyPr/>
          <a:lstStyle/>
          <a:p>
            <a:r>
              <a:rPr lang="nl-NL" dirty="0" err="1"/>
              <a:t>Microscopic</a:t>
            </a:r>
            <a:r>
              <a:rPr lang="nl-NL" dirty="0"/>
              <a:t> </a:t>
            </a:r>
            <a:r>
              <a:rPr lang="nl-NL" dirty="0" err="1"/>
              <a:t>anisotropy</a:t>
            </a:r>
            <a:r>
              <a:rPr lang="nl-NL" dirty="0"/>
              <a:t> (2): Double diffusion encoding (DDE)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BFE5E-4320-4BD0-B1DA-3F343C297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66668" y="6553200"/>
            <a:ext cx="3344333" cy="304800"/>
          </a:xfrm>
        </p:spPr>
        <p:txBody>
          <a:bodyPr/>
          <a:lstStyle/>
          <a:p>
            <a:fld id="{F28AE34E-B932-4A42-A5FE-E3F549FEDD5B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E177FE-C561-4985-8756-9F39DCD05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3992319"/>
            <a:ext cx="6316279" cy="11339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DDE picks up </a:t>
            </a:r>
            <a:r>
              <a:rPr lang="nl-NL" sz="1800" dirty="0" err="1"/>
              <a:t>microscopic</a:t>
            </a:r>
            <a:r>
              <a:rPr lang="nl-NL" sz="1800" dirty="0"/>
              <a:t> </a:t>
            </a:r>
            <a:r>
              <a:rPr lang="nl-NL" sz="1800" dirty="0" err="1"/>
              <a:t>anisotropy</a:t>
            </a:r>
            <a:r>
              <a:rPr lang="nl-NL" sz="1800" dirty="0"/>
              <a:t> also when there is no macroscopic 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Dir(g</a:t>
            </a:r>
            <a:r>
              <a:rPr lang="nl-NL" sz="1800" baseline="-25000" dirty="0"/>
              <a:t>1</a:t>
            </a:r>
            <a:r>
              <a:rPr lang="nl-NL" sz="1800" dirty="0"/>
              <a:t>) is constant, Dir(g</a:t>
            </a:r>
            <a:r>
              <a:rPr lang="nl-NL" sz="1800" baseline="-25000" dirty="0"/>
              <a:t>2</a:t>
            </a:r>
            <a:r>
              <a:rPr lang="nl-NL" sz="1800" dirty="0"/>
              <a:t>) samples a circle that includes Dir(g</a:t>
            </a:r>
            <a:r>
              <a:rPr lang="nl-NL" sz="1800" baseline="-25000" dirty="0"/>
              <a:t>1</a:t>
            </a:r>
            <a:r>
              <a:rPr lang="nl-NL" sz="18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Anisotropic structures give rise </a:t>
            </a:r>
            <a:r>
              <a:rPr lang="nl-NL" sz="1800" dirty="0" err="1"/>
              <a:t>to</a:t>
            </a:r>
            <a:r>
              <a:rPr lang="nl-NL" sz="1800" dirty="0"/>
              <a:t> cos</a:t>
            </a:r>
            <a:r>
              <a:rPr lang="nl-NL" sz="1800" baseline="30000" dirty="0"/>
              <a:t>2</a:t>
            </a:r>
            <a:r>
              <a:rPr lang="el-GR" sz="1800" dirty="0"/>
              <a:t>θ</a:t>
            </a:r>
            <a:r>
              <a:rPr lang="nl-NL" sz="1800" dirty="0"/>
              <a:t> modulation.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/>
              <a:t>μFA can </a:t>
            </a:r>
            <a:r>
              <a:rPr lang="nl-NL" sz="1800" dirty="0" err="1"/>
              <a:t>be</a:t>
            </a:r>
            <a:r>
              <a:rPr lang="nl-NL" sz="1800" dirty="0"/>
              <a:t> </a:t>
            </a:r>
            <a:r>
              <a:rPr lang="nl-NL" sz="1800" dirty="0" err="1"/>
              <a:t>extracted</a:t>
            </a:r>
            <a:endParaRPr lang="nl-NL" sz="1800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8BF766B-C1C5-4329-BAAA-51A7608E31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39902" y="6553200"/>
            <a:ext cx="6278033" cy="304800"/>
          </a:xfrm>
        </p:spPr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187CDD-2E37-4452-81A1-899D6F5D366A}"/>
              </a:ext>
            </a:extLst>
          </p:cNvPr>
          <p:cNvGrpSpPr/>
          <p:nvPr/>
        </p:nvGrpSpPr>
        <p:grpSpPr>
          <a:xfrm>
            <a:off x="667820" y="1330798"/>
            <a:ext cx="5637025" cy="2323422"/>
            <a:chOff x="667820" y="1330798"/>
            <a:chExt cx="5637025" cy="232342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6892296-5F03-4275-B530-2C7218FE599F}"/>
                </a:ext>
              </a:extLst>
            </p:cNvPr>
            <p:cNvGrpSpPr/>
            <p:nvPr/>
          </p:nvGrpSpPr>
          <p:grpSpPr>
            <a:xfrm>
              <a:off x="667820" y="1330798"/>
              <a:ext cx="3516238" cy="2323422"/>
              <a:chOff x="5293678" y="1225320"/>
              <a:chExt cx="3516238" cy="232342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EC2B121-9963-4ABA-A2E2-A29348E20A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93678" y="1225320"/>
                <a:ext cx="3516238" cy="232342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8512BA0-54EC-49A5-80F4-434D8FD0E62E}"/>
                  </a:ext>
                </a:extLst>
              </p:cNvPr>
              <p:cNvSpPr txBox="1"/>
              <p:nvPr/>
            </p:nvSpPr>
            <p:spPr>
              <a:xfrm>
                <a:off x="5881567" y="2787161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chemeClr val="accent6"/>
                    </a:solidFill>
                  </a:rPr>
                  <a:t>G(d</a:t>
                </a:r>
                <a:r>
                  <a:rPr lang="nl-NL" baseline="-25000" dirty="0">
                    <a:solidFill>
                      <a:schemeClr val="accent6"/>
                    </a:solidFill>
                  </a:rPr>
                  <a:t>1</a:t>
                </a:r>
                <a:r>
                  <a:rPr lang="nl-NL" dirty="0">
                    <a:solidFill>
                      <a:schemeClr val="accent6"/>
                    </a:solidFill>
                  </a:rPr>
                  <a:t>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F0583B-9B10-4C03-8AF6-F27699ABFF8D}"/>
                  </a:ext>
                </a:extLst>
              </p:cNvPr>
              <p:cNvSpPr txBox="1"/>
              <p:nvPr/>
            </p:nvSpPr>
            <p:spPr>
              <a:xfrm>
                <a:off x="7268136" y="2787161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>
                    <a:solidFill>
                      <a:schemeClr val="accent6"/>
                    </a:solidFill>
                  </a:rPr>
                  <a:t>G(d</a:t>
                </a:r>
                <a:r>
                  <a:rPr lang="nl-NL" baseline="-25000" dirty="0">
                    <a:solidFill>
                      <a:schemeClr val="accent6"/>
                    </a:solidFill>
                  </a:rPr>
                  <a:t>2</a:t>
                </a:r>
                <a:r>
                  <a:rPr lang="nl-NL" dirty="0">
                    <a:solidFill>
                      <a:schemeClr val="accent6"/>
                    </a:solidFill>
                  </a:rPr>
                  <a:t>)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857B734-6C7E-422C-81C8-2597A7EB4D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91554" y="2787161"/>
                <a:ext cx="1271954" cy="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ED9F31A-C40D-4332-95DA-7080D6B885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63508" y="2787161"/>
                <a:ext cx="1222130" cy="0"/>
              </a:xfrm>
              <a:prstGeom prst="line">
                <a:avLst/>
              </a:prstGeom>
              <a:ln w="38100"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80169D-C4AE-4F8C-A6FB-B2BCDFF6E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7997" y="1759176"/>
              <a:ext cx="1956848" cy="155014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B610DB-4D22-49B3-B747-99CDCB15EA48}"/>
              </a:ext>
            </a:extLst>
          </p:cNvPr>
          <p:cNvGrpSpPr/>
          <p:nvPr/>
        </p:nvGrpSpPr>
        <p:grpSpPr>
          <a:xfrm>
            <a:off x="6533993" y="1829035"/>
            <a:ext cx="4989968" cy="3749207"/>
            <a:chOff x="6951773" y="2318578"/>
            <a:chExt cx="4989968" cy="374920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B23CD8C-7F6E-4425-9529-48B290F74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228" r="59546" b="37913"/>
            <a:stretch/>
          </p:blipFill>
          <p:spPr>
            <a:xfrm>
              <a:off x="7695860" y="2328665"/>
              <a:ext cx="1828132" cy="173102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1D29376-C27A-4AF4-B79C-AFF17AC60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77" r="61883" b="68181"/>
            <a:stretch/>
          </p:blipFill>
          <p:spPr>
            <a:xfrm>
              <a:off x="9911068" y="2318578"/>
              <a:ext cx="1722504" cy="1793016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3397D67-47F3-4E4A-8F0D-6F71ADB87C07}"/>
                </a:ext>
              </a:extLst>
            </p:cNvPr>
            <p:cNvCxnSpPr/>
            <p:nvPr/>
          </p:nvCxnSpPr>
          <p:spPr bwMode="auto">
            <a:xfrm>
              <a:off x="7495953" y="5664325"/>
              <a:ext cx="209461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81F2DE9-2987-441B-B7F6-1AFDE8CCE55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95953" y="4026195"/>
              <a:ext cx="0" cy="163813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A8C6DB-CF6C-4747-9CD8-3F2ED3B7B10C}"/>
                </a:ext>
              </a:extLst>
            </p:cNvPr>
            <p:cNvSpPr txBox="1"/>
            <p:nvPr/>
          </p:nvSpPr>
          <p:spPr>
            <a:xfrm>
              <a:off x="8382799" y="566432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>
                  <a:solidFill>
                    <a:schemeClr val="accent6"/>
                  </a:solidFill>
                </a:rPr>
                <a:t>θ</a:t>
              </a:r>
              <a:endParaRPr lang="nl-NL" sz="2000" dirty="0">
                <a:solidFill>
                  <a:schemeClr val="accent6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93BB036-8738-41BA-B28C-A361AB221079}"/>
                </a:ext>
              </a:extLst>
            </p:cNvPr>
            <p:cNvSpPr txBox="1"/>
            <p:nvPr/>
          </p:nvSpPr>
          <p:spPr>
            <a:xfrm>
              <a:off x="6951773" y="4669808"/>
              <a:ext cx="596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/>
                  </a:solidFill>
                </a:rPr>
                <a:t>S(</a:t>
              </a:r>
              <a:r>
                <a:rPr lang="el-GR" sz="2000" dirty="0">
                  <a:solidFill>
                    <a:schemeClr val="accent6"/>
                  </a:solidFill>
                </a:rPr>
                <a:t>θ</a:t>
              </a:r>
              <a:r>
                <a:rPr lang="en-US" sz="2000" dirty="0">
                  <a:solidFill>
                    <a:schemeClr val="accent6"/>
                  </a:solidFill>
                </a:rPr>
                <a:t>)</a:t>
              </a:r>
              <a:endParaRPr lang="nl-NL" sz="2000" dirty="0">
                <a:solidFill>
                  <a:schemeClr val="accent6"/>
                </a:solidFill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51A2E2D9-41F3-4F45-99B8-7A81B6790C95}"/>
                </a:ext>
              </a:extLst>
            </p:cNvPr>
            <p:cNvCxnSpPr/>
            <p:nvPr/>
          </p:nvCxnSpPr>
          <p:spPr bwMode="auto">
            <a:xfrm>
              <a:off x="9847127" y="5667675"/>
              <a:ext cx="2094614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741881A-F5FF-45DD-9F98-460476568C1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47127" y="4018912"/>
              <a:ext cx="0" cy="163813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10AD202-73B3-4594-90EB-BFFEF5A3F635}"/>
                </a:ext>
              </a:extLst>
            </p:cNvPr>
            <p:cNvSpPr txBox="1"/>
            <p:nvPr/>
          </p:nvSpPr>
          <p:spPr>
            <a:xfrm>
              <a:off x="10733973" y="566767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>
                  <a:solidFill>
                    <a:schemeClr val="accent6"/>
                  </a:solidFill>
                </a:rPr>
                <a:t>θ</a:t>
              </a:r>
              <a:endParaRPr lang="nl-NL" sz="2000" dirty="0">
                <a:solidFill>
                  <a:schemeClr val="accent6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2C746B-9BCD-4DAE-9D1D-35847536DD92}"/>
                </a:ext>
              </a:extLst>
            </p:cNvPr>
            <p:cNvSpPr txBox="1"/>
            <p:nvPr/>
          </p:nvSpPr>
          <p:spPr>
            <a:xfrm>
              <a:off x="9302947" y="4673158"/>
              <a:ext cx="5966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/>
                  </a:solidFill>
                </a:rPr>
                <a:t>S(</a:t>
              </a:r>
              <a:r>
                <a:rPr lang="el-GR" sz="2000" dirty="0">
                  <a:solidFill>
                    <a:schemeClr val="accent6"/>
                  </a:solidFill>
                </a:rPr>
                <a:t>θ</a:t>
              </a:r>
              <a:r>
                <a:rPr lang="en-US" sz="2000" dirty="0">
                  <a:solidFill>
                    <a:schemeClr val="accent6"/>
                  </a:solidFill>
                </a:rPr>
                <a:t>)</a:t>
              </a:r>
              <a:endParaRPr lang="nl-NL" sz="2000" dirty="0">
                <a:solidFill>
                  <a:schemeClr val="accent6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A2CEC7-1436-4CA5-9D1E-03DDA5D30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80680" y="4207305"/>
              <a:ext cx="2161061" cy="129663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BE8BA21-A8CB-4BD8-8557-B002ACB0607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05531" y="4828084"/>
              <a:ext cx="1754536" cy="335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B011F34-6C6C-4126-851A-9A45213FB455}"/>
              </a:ext>
            </a:extLst>
          </p:cNvPr>
          <p:cNvSpPr txBox="1"/>
          <p:nvPr/>
        </p:nvSpPr>
        <p:spPr>
          <a:xfrm>
            <a:off x="133846" y="6148409"/>
            <a:ext cx="5192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6"/>
                </a:solidFill>
              </a:rPr>
              <a:t>Mitra</a:t>
            </a:r>
            <a:r>
              <a:rPr lang="en-US" sz="1400" b="1" dirty="0">
                <a:solidFill>
                  <a:schemeClr val="accent6"/>
                </a:solidFill>
              </a:rPr>
              <a:t> P. Phys Rev B. 1995, </a:t>
            </a:r>
            <a:r>
              <a:rPr lang="en-US" sz="1400" b="1" dirty="0" err="1">
                <a:solidFill>
                  <a:schemeClr val="accent6"/>
                </a:solidFill>
              </a:rPr>
              <a:t>Shemesh</a:t>
            </a:r>
            <a:r>
              <a:rPr lang="en-US" sz="1400" b="1" dirty="0">
                <a:solidFill>
                  <a:schemeClr val="accent6"/>
                </a:solidFill>
              </a:rPr>
              <a:t> N. et al., </a:t>
            </a:r>
            <a:r>
              <a:rPr lang="en-US" sz="1400" b="1" dirty="0" err="1">
                <a:solidFill>
                  <a:schemeClr val="accent6"/>
                </a:solidFill>
              </a:rPr>
              <a:t>Magn</a:t>
            </a:r>
            <a:r>
              <a:rPr lang="en-US" sz="1400" b="1" dirty="0">
                <a:solidFill>
                  <a:schemeClr val="accent6"/>
                </a:solidFill>
              </a:rPr>
              <a:t> </a:t>
            </a:r>
            <a:r>
              <a:rPr lang="en-US" sz="1400" b="1" dirty="0" err="1">
                <a:solidFill>
                  <a:schemeClr val="accent6"/>
                </a:solidFill>
              </a:rPr>
              <a:t>Reson</a:t>
            </a:r>
            <a:r>
              <a:rPr lang="en-US" sz="1400" b="1" dirty="0">
                <a:solidFill>
                  <a:schemeClr val="accent6"/>
                </a:solidFill>
              </a:rPr>
              <a:t> Med 2016</a:t>
            </a:r>
            <a:endParaRPr lang="nl-NL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6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1575-A191-43A6-8450-657F528DE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Microscopic</a:t>
            </a:r>
            <a:r>
              <a:rPr lang="nl-NL" dirty="0"/>
              <a:t> </a:t>
            </a:r>
            <a:r>
              <a:rPr lang="nl-NL" dirty="0" err="1"/>
              <a:t>anisotropy</a:t>
            </a:r>
            <a:r>
              <a:rPr lang="nl-NL" dirty="0"/>
              <a:t> (2): DDE MRS </a:t>
            </a:r>
            <a:r>
              <a:rPr lang="nl-NL" dirty="0" err="1"/>
              <a:t>neuronal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glial</a:t>
            </a:r>
            <a:r>
              <a:rPr lang="nl-NL" dirty="0"/>
              <a:t> </a:t>
            </a:r>
            <a:r>
              <a:rPr lang="nl-NL" dirty="0" err="1"/>
              <a:t>metabolites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03B23-FCC9-46BB-B514-1BE8FDECF4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66668" y="6553200"/>
            <a:ext cx="3344333" cy="304800"/>
          </a:xfrm>
        </p:spPr>
        <p:txBody>
          <a:bodyPr/>
          <a:lstStyle/>
          <a:p>
            <a:fld id="{8C9F4C63-9255-4EAF-8DD0-E80F2CA979B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E10D8-90B6-486F-95A6-9EF4CCC07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95827F-E0D0-41B4-926A-4078504E0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7" y="3380517"/>
            <a:ext cx="5511732" cy="14681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8102C9-A116-4EE7-8543-3EB2C524F776}"/>
              </a:ext>
            </a:extLst>
          </p:cNvPr>
          <p:cNvSpPr/>
          <p:nvPr/>
        </p:nvSpPr>
        <p:spPr>
          <a:xfrm>
            <a:off x="187153" y="5014200"/>
            <a:ext cx="55859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“For NAA, the minima suggest a highly eccentric pore, occurring below diameters of 1.5 </a:t>
            </a:r>
            <a:r>
              <a:rPr lang="en-US" sz="1600" dirty="0" err="1">
                <a:solidFill>
                  <a:schemeClr val="accent6"/>
                </a:solidFill>
              </a:rPr>
              <a:t>μm</a:t>
            </a:r>
            <a:r>
              <a:rPr lang="en-US" sz="1600" dirty="0">
                <a:solidFill>
                  <a:schemeClr val="accent6"/>
                </a:solidFill>
              </a:rPr>
              <a:t> (the absolute minimum was d = 0.1 </a:t>
            </a:r>
            <a:r>
              <a:rPr lang="en-US" sz="1600" dirty="0" err="1">
                <a:solidFill>
                  <a:schemeClr val="accent6"/>
                </a:solidFill>
              </a:rPr>
              <a:t>μm</a:t>
            </a:r>
            <a:r>
              <a:rPr lang="en-US" sz="1600" dirty="0">
                <a:solidFill>
                  <a:schemeClr val="accent6"/>
                </a:solidFill>
              </a:rPr>
              <a:t> and </a:t>
            </a:r>
            <a:r>
              <a:rPr lang="en-US" sz="1600" b="1" dirty="0">
                <a:solidFill>
                  <a:schemeClr val="accent6"/>
                </a:solidFill>
              </a:rPr>
              <a:t>D</a:t>
            </a:r>
            <a:r>
              <a:rPr lang="en-US" sz="1600" b="1" baseline="-25000" dirty="0">
                <a:solidFill>
                  <a:schemeClr val="accent6"/>
                </a:solidFill>
              </a:rPr>
              <a:t>0</a:t>
            </a:r>
            <a:r>
              <a:rPr lang="en-US" sz="1600" b="1" dirty="0">
                <a:solidFill>
                  <a:schemeClr val="accent6"/>
                </a:solidFill>
              </a:rPr>
              <a:t> = 0.51 μm</a:t>
            </a:r>
            <a:r>
              <a:rPr lang="en-US" sz="1600" b="1" baseline="30000" dirty="0">
                <a:solidFill>
                  <a:schemeClr val="accent6"/>
                </a:solidFill>
              </a:rPr>
              <a:t>2</a:t>
            </a:r>
            <a:r>
              <a:rPr lang="en-US" sz="1600" b="1" dirty="0">
                <a:solidFill>
                  <a:schemeClr val="accent6"/>
                </a:solidFill>
              </a:rPr>
              <a:t>/</a:t>
            </a:r>
            <a:r>
              <a:rPr lang="en-US" sz="1600" b="1" dirty="0" err="1">
                <a:solidFill>
                  <a:schemeClr val="accent6"/>
                </a:solidFill>
              </a:rPr>
              <a:t>ms</a:t>
            </a:r>
            <a:r>
              <a:rPr lang="en-US" sz="1600" dirty="0">
                <a:solidFill>
                  <a:schemeClr val="accent6"/>
                </a:solidFill>
              </a:rPr>
              <a:t>)”</a:t>
            </a:r>
            <a:endParaRPr lang="nl-NL" sz="1600" dirty="0">
              <a:solidFill>
                <a:schemeClr val="accent6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1E8DC-9E64-4D6D-9733-9D2A00E71867}"/>
              </a:ext>
            </a:extLst>
          </p:cNvPr>
          <p:cNvSpPr/>
          <p:nvPr/>
        </p:nvSpPr>
        <p:spPr>
          <a:xfrm>
            <a:off x="298596" y="6018310"/>
            <a:ext cx="4053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Shemesh</a:t>
            </a:r>
            <a:r>
              <a:rPr lang="en-US" dirty="0">
                <a:solidFill>
                  <a:schemeClr val="accent6"/>
                </a:solidFill>
              </a:rPr>
              <a:t>, N. et al., PLOS One 2017</a:t>
            </a:r>
            <a:endParaRPr lang="nl-NL" dirty="0">
              <a:solidFill>
                <a:schemeClr val="accent6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164E65-6253-4C72-9994-B084288E2646}"/>
              </a:ext>
            </a:extLst>
          </p:cNvPr>
          <p:cNvGrpSpPr/>
          <p:nvPr/>
        </p:nvGrpSpPr>
        <p:grpSpPr>
          <a:xfrm>
            <a:off x="6233539" y="1105779"/>
            <a:ext cx="5829201" cy="2189924"/>
            <a:chOff x="6233539" y="1105779"/>
            <a:chExt cx="5829201" cy="21899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B50302-8806-45FB-9809-2DD09C6F0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3539" y="1127002"/>
              <a:ext cx="3275761" cy="21687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D496BCC-2F49-4622-BD63-84A3612A2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62" t="66128"/>
            <a:stretch/>
          </p:blipFill>
          <p:spPr>
            <a:xfrm>
              <a:off x="9594359" y="1105779"/>
              <a:ext cx="2468381" cy="140905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12620B-6685-4723-B4DD-D188E9127C1F}"/>
              </a:ext>
            </a:extLst>
          </p:cNvPr>
          <p:cNvGrpSpPr/>
          <p:nvPr/>
        </p:nvGrpSpPr>
        <p:grpSpPr>
          <a:xfrm>
            <a:off x="6592186" y="2600679"/>
            <a:ext cx="5326248" cy="3676206"/>
            <a:chOff x="6592186" y="2600679"/>
            <a:chExt cx="5326248" cy="36762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F6EA44-6D30-4743-A380-6E9CBC7BE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2186" y="3232992"/>
              <a:ext cx="2342208" cy="1659449"/>
            </a:xfrm>
            <a:prstGeom prst="rect">
              <a:avLst/>
            </a:prstGeom>
          </p:spPr>
        </p:pic>
        <p:pic>
          <p:nvPicPr>
            <p:cNvPr id="20" name="Figure3.png">
              <a:extLst>
                <a:ext uri="{FF2B5EF4-FFF2-40B4-BE49-F238E27FC236}">
                  <a16:creationId xmlns:a16="http://schemas.microsoft.com/office/drawing/2014/main" id="{7FFED9D4-DC79-40DE-AD66-1BD3D4219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/>
            </a:blip>
            <a:srcRect l="47311" b="5628"/>
            <a:stretch/>
          </p:blipFill>
          <p:spPr>
            <a:xfrm>
              <a:off x="9785081" y="2600679"/>
              <a:ext cx="2133353" cy="3676206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D3D9CCC-888B-4203-A807-F36C56E42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9754" y="4776847"/>
            <a:ext cx="3778701" cy="1233908"/>
          </a:xfrm>
          <a:prstGeom prst="rect">
            <a:avLst/>
          </a:prstGeom>
        </p:spPr>
      </p:pic>
      <p:sp>
        <p:nvSpPr>
          <p:cNvPr id="22" name="Shape 360">
            <a:extLst>
              <a:ext uri="{FF2B5EF4-FFF2-40B4-BE49-F238E27FC236}">
                <a16:creationId xmlns:a16="http://schemas.microsoft.com/office/drawing/2014/main" id="{68AA6E31-291E-4D61-8B33-6FD4D25088A6}"/>
              </a:ext>
            </a:extLst>
          </p:cNvPr>
          <p:cNvSpPr/>
          <p:nvPr/>
        </p:nvSpPr>
        <p:spPr>
          <a:xfrm>
            <a:off x="5932967" y="5944326"/>
            <a:ext cx="342677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rPr sz="1800" dirty="0" err="1">
                <a:solidFill>
                  <a:schemeClr val="accent6"/>
                </a:solidFill>
                <a:sym typeface="Helvetica Light"/>
              </a:rPr>
              <a:t>Lundell</a:t>
            </a:r>
            <a:r>
              <a:rPr sz="1800" dirty="0">
                <a:solidFill>
                  <a:schemeClr val="accent6"/>
                </a:solidFill>
                <a:sym typeface="Helvetica Light"/>
              </a:rPr>
              <a:t> et al. in proc. ISMRM 2018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AEC8CF8-D9CB-45DA-B623-C73C0413E7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53" y="1073787"/>
            <a:ext cx="582218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4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5FDE3-F825-436C-8522-E1B7220D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235" y="3"/>
            <a:ext cx="8414916" cy="854075"/>
          </a:xfrm>
        </p:spPr>
        <p:txBody>
          <a:bodyPr/>
          <a:lstStyle/>
          <a:p>
            <a:r>
              <a:rPr lang="en-US" dirty="0"/>
              <a:t>The DW-MRS toolkit (2): the essentials of data pre-processing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46E9A-0CB9-4295-9D6F-01DDE5B3F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2" y="1144588"/>
            <a:ext cx="5116143" cy="1781270"/>
          </a:xfrm>
        </p:spPr>
        <p:txBody>
          <a:bodyPr/>
          <a:lstStyle/>
          <a:p>
            <a:r>
              <a:rPr lang="en-US" sz="1800" b="1" dirty="0"/>
              <a:t>DW-MRS: a minefield of artifacts: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Bulk motion during diffusion sensitization period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Eddy currents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Gradient side bands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Quantification artifacts (MM baseline)</a:t>
            </a:r>
          </a:p>
          <a:p>
            <a:endParaRPr lang="nl-NL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87B43-9A2C-4464-927F-0B53978DE2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639667-689D-43BD-92C0-170862A77D4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8B028-88A7-4B4A-AB0A-FE66FA2D9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3007AE-482B-4A89-A6C3-CDA6D371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135" cy="86371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E284EBC-F88B-45B0-B29C-0B0CB432CB97}"/>
              </a:ext>
            </a:extLst>
          </p:cNvPr>
          <p:cNvGrpSpPr/>
          <p:nvPr/>
        </p:nvGrpSpPr>
        <p:grpSpPr>
          <a:xfrm>
            <a:off x="602657" y="4786576"/>
            <a:ext cx="6796786" cy="1671696"/>
            <a:chOff x="2221907" y="4786576"/>
            <a:chExt cx="6796786" cy="16716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C0F2848-43F8-4670-B475-92471479D51D}"/>
                </a:ext>
              </a:extLst>
            </p:cNvPr>
            <p:cNvGrpSpPr/>
            <p:nvPr/>
          </p:nvGrpSpPr>
          <p:grpSpPr>
            <a:xfrm>
              <a:off x="2221907" y="4786576"/>
              <a:ext cx="6796786" cy="1671696"/>
              <a:chOff x="2221907" y="4786576"/>
              <a:chExt cx="6796786" cy="167169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997C7D1-8107-4E01-91D0-F8044D4CD4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95" t="4590" r="8066" b="51661"/>
              <a:stretch/>
            </p:blipFill>
            <p:spPr>
              <a:xfrm>
                <a:off x="3480305" y="4786576"/>
                <a:ext cx="5538388" cy="167169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8E9577C-8029-4400-962C-126A17EE2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1907" y="5129476"/>
                <a:ext cx="985896" cy="985896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18CA6A-095D-4669-93CD-293AA11F2A3F}"/>
                </a:ext>
              </a:extLst>
            </p:cNvPr>
            <p:cNvSpPr txBox="1"/>
            <p:nvPr/>
          </p:nvSpPr>
          <p:spPr>
            <a:xfrm>
              <a:off x="7491045" y="5924516"/>
              <a:ext cx="140677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</a:rPr>
                <a:t>Usable spectra: 29/40</a:t>
              </a:r>
              <a:endParaRPr lang="nl-NL" sz="105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D535AD-F784-4465-9AFE-DB8A301136B1}"/>
              </a:ext>
            </a:extLst>
          </p:cNvPr>
          <p:cNvGrpSpPr/>
          <p:nvPr/>
        </p:nvGrpSpPr>
        <p:grpSpPr>
          <a:xfrm>
            <a:off x="424697" y="3137238"/>
            <a:ext cx="7025307" cy="1904713"/>
            <a:chOff x="424697" y="3137238"/>
            <a:chExt cx="7025307" cy="190471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004DBE-0AA6-4382-9C28-DD01C1A0455F}"/>
                </a:ext>
              </a:extLst>
            </p:cNvPr>
            <p:cNvGrpSpPr/>
            <p:nvPr/>
          </p:nvGrpSpPr>
          <p:grpSpPr>
            <a:xfrm>
              <a:off x="424697" y="3137238"/>
              <a:ext cx="7025307" cy="1649338"/>
              <a:chOff x="2043947" y="3137238"/>
              <a:chExt cx="7025307" cy="164933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426F67C-D4A0-426D-8079-6A43B0AE2C4D}"/>
                  </a:ext>
                </a:extLst>
              </p:cNvPr>
              <p:cNvGrpSpPr/>
              <p:nvPr/>
            </p:nvGrpSpPr>
            <p:grpSpPr>
              <a:xfrm>
                <a:off x="2043947" y="3137238"/>
                <a:ext cx="7025307" cy="1649338"/>
                <a:chOff x="2043947" y="3137238"/>
                <a:chExt cx="7025307" cy="164933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8C3DE916-3272-407B-A0DD-476ADD2696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629" t="52341" r="7330" b="4494"/>
                <a:stretch/>
              </p:blipFill>
              <p:spPr>
                <a:xfrm>
                  <a:off x="3463213" y="3137238"/>
                  <a:ext cx="5606041" cy="1649338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351F833-FDAB-42E6-A51C-D5DF7106083B}"/>
                    </a:ext>
                  </a:extLst>
                </p:cNvPr>
                <p:cNvGrpSpPr/>
                <p:nvPr/>
              </p:nvGrpSpPr>
              <p:grpSpPr>
                <a:xfrm>
                  <a:off x="2043947" y="3281540"/>
                  <a:ext cx="1341815" cy="1133533"/>
                  <a:chOff x="2043947" y="3281540"/>
                  <a:chExt cx="1341815" cy="1133533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38666193-BA86-4F42-A604-820EC191097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221907" y="3384710"/>
                    <a:ext cx="985896" cy="985896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DE0C2904-6028-4924-B47B-12D85767E4B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043947" y="3281540"/>
                    <a:ext cx="1341815" cy="1133533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01600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2C90B893-BC09-4BAB-A267-654C314F85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2043947" y="3281540"/>
                    <a:ext cx="1341815" cy="1129308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01600" cap="flat" cmpd="sng" algn="ctr">
                    <a:solidFill>
                      <a:schemeClr val="accent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FF97BC1-A4E5-4854-A4FA-4A561456DD22}"/>
                  </a:ext>
                </a:extLst>
              </p:cNvPr>
              <p:cNvSpPr txBox="1"/>
              <p:nvPr/>
            </p:nvSpPr>
            <p:spPr>
              <a:xfrm>
                <a:off x="7491045" y="4253724"/>
                <a:ext cx="1406770" cy="2539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>
                    <a:solidFill>
                      <a:schemeClr val="accent6"/>
                    </a:solidFill>
                  </a:rPr>
                  <a:t>Usable spectra: 16/40</a:t>
                </a:r>
                <a:endParaRPr lang="nl-NL" sz="1050" b="1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9485A2-843C-437E-8FDB-A21C287C77E9}"/>
                </a:ext>
              </a:extLst>
            </p:cNvPr>
            <p:cNvSpPr txBox="1"/>
            <p:nvPr/>
          </p:nvSpPr>
          <p:spPr>
            <a:xfrm>
              <a:off x="424697" y="4626453"/>
              <a:ext cx="1312290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accent6"/>
                  </a:solidFill>
                </a:rPr>
                <a:t>Genovese G. et al., Proc. ISMRM 2018</a:t>
              </a:r>
              <a:endParaRPr lang="nl-NL" sz="1050" b="1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3C3FB6E-99DB-4AD6-A31D-89C232135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8579" y="992967"/>
            <a:ext cx="5439508" cy="17614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4458256-1C8D-443B-B2BD-6553ECBD02B6}"/>
              </a:ext>
            </a:extLst>
          </p:cNvPr>
          <p:cNvSpPr txBox="1"/>
          <p:nvPr/>
        </p:nvSpPr>
        <p:spPr>
          <a:xfrm>
            <a:off x="7556980" y="2893278"/>
            <a:ext cx="43633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Eddy current correction: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Different for each DW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Separate acquisition of water spectra or from residual water peak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Caveat: </a:t>
            </a:r>
            <a:r>
              <a:rPr lang="en-US" dirty="0" err="1">
                <a:solidFill>
                  <a:schemeClr val="accent6"/>
                </a:solidFill>
              </a:rPr>
              <a:t>D</a:t>
            </a:r>
            <a:r>
              <a:rPr lang="en-US" baseline="-25000" dirty="0" err="1">
                <a:solidFill>
                  <a:schemeClr val="accent6"/>
                </a:solidFill>
              </a:rPr>
              <a:t>water</a:t>
            </a:r>
            <a:r>
              <a:rPr lang="en-US" dirty="0">
                <a:solidFill>
                  <a:schemeClr val="accent6"/>
                </a:solidFill>
              </a:rPr>
              <a:t>&gt;</a:t>
            </a:r>
            <a:r>
              <a:rPr lang="en-US" dirty="0" err="1">
                <a:solidFill>
                  <a:schemeClr val="accent6"/>
                </a:solidFill>
              </a:rPr>
              <a:t>D</a:t>
            </a:r>
            <a:r>
              <a:rPr lang="en-US" baseline="-25000" dirty="0" err="1">
                <a:solidFill>
                  <a:schemeClr val="accent6"/>
                </a:solidFill>
              </a:rPr>
              <a:t>metab</a:t>
            </a:r>
            <a:endParaRPr lang="nl-NL" dirty="0">
              <a:solidFill>
                <a:schemeClr val="accent6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35ED53-1B37-41D5-896F-C4F0F02D37E6}"/>
              </a:ext>
            </a:extLst>
          </p:cNvPr>
          <p:cNvGrpSpPr/>
          <p:nvPr/>
        </p:nvGrpSpPr>
        <p:grpSpPr>
          <a:xfrm>
            <a:off x="7323252" y="4441787"/>
            <a:ext cx="4513030" cy="2016485"/>
            <a:chOff x="7323252" y="4441787"/>
            <a:chExt cx="4513030" cy="201648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BED323-8128-4FB8-ACF9-FAE336480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3252" y="4545623"/>
              <a:ext cx="4513030" cy="191264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2A72D7A-580F-4E0A-A05D-4BB3984A4963}"/>
                </a:ext>
              </a:extLst>
            </p:cNvPr>
            <p:cNvSpPr/>
            <p:nvPr/>
          </p:nvSpPr>
          <p:spPr>
            <a:xfrm>
              <a:off x="7537241" y="4441787"/>
              <a:ext cx="8648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>
                  <a:solidFill>
                    <a:schemeClr val="accent6"/>
                  </a:solidFill>
                </a:rPr>
                <a:t>No ECC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B6D12-E663-4111-9FC8-2EB8F92E68E0}"/>
                </a:ext>
              </a:extLst>
            </p:cNvPr>
            <p:cNvSpPr/>
            <p:nvPr/>
          </p:nvSpPr>
          <p:spPr>
            <a:xfrm>
              <a:off x="9771786" y="4441787"/>
              <a:ext cx="5410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>
                  <a:solidFill>
                    <a:schemeClr val="accent6"/>
                  </a:solidFill>
                </a:rPr>
                <a:t>ECC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3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5633-B96C-4E61-97EF-EA9DBBA6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DW-MRS: </a:t>
            </a:r>
            <a:r>
              <a:rPr lang="nl-NL" dirty="0" err="1"/>
              <a:t>disease</a:t>
            </a:r>
            <a:r>
              <a:rPr lang="nl-NL" dirty="0"/>
              <a:t> </a:t>
            </a:r>
            <a:r>
              <a:rPr lang="nl-NL" dirty="0" err="1"/>
              <a:t>models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development/</a:t>
            </a:r>
            <a:r>
              <a:rPr lang="nl-NL" dirty="0" err="1"/>
              <a:t>ageing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22F1-BC37-4D8F-BE8C-4D28D1AAB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764" y="957669"/>
            <a:ext cx="4135323" cy="266186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Stroke  (rodents, humans)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Brain tumors (rodents, humans)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Schizophrenia, bipolar disorder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Multiple sclerosis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Huntington’s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(Neuropsychiatric) systemic lupus erythematosus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Normal aging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F6445-8852-4563-A4B2-C5C09F22D1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639667-689D-43BD-92C0-170862A77D4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4C5E-4AD2-4019-9702-BBDD12990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957C02-9ED6-4D0A-82FE-335A83CD9B66}"/>
              </a:ext>
            </a:extLst>
          </p:cNvPr>
          <p:cNvGrpSpPr/>
          <p:nvPr/>
        </p:nvGrpSpPr>
        <p:grpSpPr>
          <a:xfrm>
            <a:off x="4516747" y="871239"/>
            <a:ext cx="7588167" cy="2110612"/>
            <a:chOff x="4516747" y="871239"/>
            <a:chExt cx="7588167" cy="211061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679EDE8-86A7-4BD6-8E69-4A571F85A006}"/>
                </a:ext>
              </a:extLst>
            </p:cNvPr>
            <p:cNvGrpSpPr/>
            <p:nvPr/>
          </p:nvGrpSpPr>
          <p:grpSpPr>
            <a:xfrm>
              <a:off x="4516747" y="871239"/>
              <a:ext cx="6307313" cy="2110612"/>
              <a:chOff x="5808834" y="912565"/>
              <a:chExt cx="6307313" cy="21106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4653360-C076-4E3C-A51C-6B78134EB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6761" y="912565"/>
                <a:ext cx="2869386" cy="211061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1608E2B-0171-4327-BB9C-E6C8AD9A9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8834" y="963060"/>
                <a:ext cx="3437927" cy="1986516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3A0E14A-CFEE-4615-A82A-F8C32A6CFE0B}"/>
                </a:ext>
              </a:extLst>
            </p:cNvPr>
            <p:cNvSpPr txBox="1"/>
            <p:nvPr/>
          </p:nvSpPr>
          <p:spPr>
            <a:xfrm>
              <a:off x="10736294" y="2347931"/>
              <a:ext cx="1368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accent6"/>
                  </a:solidFill>
                </a:rPr>
                <a:t>Branzoli</a:t>
              </a:r>
              <a:r>
                <a:rPr lang="en-US" sz="1200" b="1" dirty="0">
                  <a:solidFill>
                    <a:schemeClr val="accent6"/>
                  </a:solidFill>
                </a:rPr>
                <a:t> et al., Proc. ISMRM 2017</a:t>
              </a:r>
              <a:endParaRPr lang="nl-NL" sz="12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D0110B-CFD3-4E79-8A3C-A822134DB5F0}"/>
              </a:ext>
            </a:extLst>
          </p:cNvPr>
          <p:cNvGrpSpPr/>
          <p:nvPr/>
        </p:nvGrpSpPr>
        <p:grpSpPr>
          <a:xfrm>
            <a:off x="7309175" y="3009347"/>
            <a:ext cx="4349426" cy="2385628"/>
            <a:chOff x="7309175" y="3009347"/>
            <a:chExt cx="4349426" cy="23856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04F725-479E-4353-97B4-591482725008}"/>
                </a:ext>
              </a:extLst>
            </p:cNvPr>
            <p:cNvGrpSpPr/>
            <p:nvPr/>
          </p:nvGrpSpPr>
          <p:grpSpPr>
            <a:xfrm>
              <a:off x="7317875" y="3009347"/>
              <a:ext cx="4340726" cy="2108629"/>
              <a:chOff x="7432158" y="3137480"/>
              <a:chExt cx="4378843" cy="21788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3F6E276-A8DB-4B2C-9133-92AC8BBF5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321" r="4337" b="19689"/>
              <a:stretch/>
            </p:blipFill>
            <p:spPr>
              <a:xfrm>
                <a:off x="9739423" y="3137480"/>
                <a:ext cx="2071578" cy="21788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5C4125B-52DD-4752-ACED-3198C83A4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2158" y="3141927"/>
                <a:ext cx="2178026" cy="2174353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802DF8-DD2F-4F44-AE89-706E1959C3B2}"/>
                </a:ext>
              </a:extLst>
            </p:cNvPr>
            <p:cNvSpPr txBox="1"/>
            <p:nvPr/>
          </p:nvSpPr>
          <p:spPr>
            <a:xfrm>
              <a:off x="7309175" y="5117976"/>
              <a:ext cx="21459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Wood et al., J </a:t>
              </a:r>
              <a:r>
                <a:rPr lang="en-US" sz="1200" b="1" dirty="0" err="1">
                  <a:solidFill>
                    <a:schemeClr val="accent6"/>
                  </a:solidFill>
                </a:rPr>
                <a:t>Neurosci</a:t>
              </a:r>
              <a:r>
                <a:rPr lang="en-US" sz="1200" b="1" dirty="0">
                  <a:solidFill>
                    <a:schemeClr val="accent6"/>
                  </a:solidFill>
                </a:rPr>
                <a:t> 2012</a:t>
              </a:r>
              <a:endParaRPr lang="nl-NL" sz="12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C99FBF-C000-452A-BE3F-7742E3D20DAF}"/>
              </a:ext>
            </a:extLst>
          </p:cNvPr>
          <p:cNvGrpSpPr/>
          <p:nvPr/>
        </p:nvGrpSpPr>
        <p:grpSpPr>
          <a:xfrm>
            <a:off x="4136063" y="3018415"/>
            <a:ext cx="3031122" cy="3462070"/>
            <a:chOff x="4136063" y="3018415"/>
            <a:chExt cx="3031122" cy="346207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E12F06-6201-434F-B0F8-0EF82BAF8014}"/>
                </a:ext>
              </a:extLst>
            </p:cNvPr>
            <p:cNvGrpSpPr/>
            <p:nvPr/>
          </p:nvGrpSpPr>
          <p:grpSpPr>
            <a:xfrm>
              <a:off x="4136063" y="3018415"/>
              <a:ext cx="3031122" cy="3462070"/>
              <a:chOff x="4136063" y="3018415"/>
              <a:chExt cx="3031122" cy="346207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121FE64-650E-4FC2-8135-53623B5F9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36063" y="3023177"/>
                <a:ext cx="1817437" cy="345730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45E23CB-9012-4746-A5D3-4167B08C53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77" t="35371" r="41497" b="34140"/>
              <a:stretch/>
            </p:blipFill>
            <p:spPr>
              <a:xfrm>
                <a:off x="5808834" y="4066051"/>
                <a:ext cx="1285662" cy="105262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7050F07-D26A-4463-824D-B7E9A8BC28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0" t="4409" r="41033" b="65850"/>
              <a:stretch/>
            </p:blipFill>
            <p:spPr>
              <a:xfrm>
                <a:off x="5808834" y="3035642"/>
                <a:ext cx="1294362" cy="1016442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B99952D-3628-4CDF-B7DE-69B83F356D1B}"/>
                  </a:ext>
                </a:extLst>
              </p:cNvPr>
              <p:cNvSpPr txBox="1"/>
              <p:nvPr/>
            </p:nvSpPr>
            <p:spPr>
              <a:xfrm>
                <a:off x="6699653" y="3018415"/>
                <a:ext cx="4105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FA</a:t>
                </a:r>
                <a:endParaRPr lang="nl-NL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9079FD-6D93-4632-8952-AF248DD778E2}"/>
                  </a:ext>
                </a:extLst>
              </p:cNvPr>
              <p:cNvSpPr txBox="1"/>
              <p:nvPr/>
            </p:nvSpPr>
            <p:spPr>
              <a:xfrm>
                <a:off x="6642682" y="4015468"/>
                <a:ext cx="524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MD</a:t>
                </a:r>
                <a:endParaRPr lang="nl-NL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6F5049-D38E-4449-941C-59CCD70AE1E2}"/>
                </a:ext>
              </a:extLst>
            </p:cNvPr>
            <p:cNvSpPr txBox="1"/>
            <p:nvPr/>
          </p:nvSpPr>
          <p:spPr>
            <a:xfrm>
              <a:off x="5762736" y="5138913"/>
              <a:ext cx="1142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accent6"/>
                  </a:solidFill>
                </a:rPr>
                <a:t>Ercan</a:t>
              </a:r>
              <a:r>
                <a:rPr lang="en-US" sz="1200" b="1" dirty="0">
                  <a:solidFill>
                    <a:schemeClr val="accent6"/>
                  </a:solidFill>
                </a:rPr>
                <a:t> et al., Brain 2016</a:t>
              </a:r>
              <a:endParaRPr lang="nl-NL" sz="12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1C2C7-93F1-44D8-B6CE-7DC1A9E84645}"/>
              </a:ext>
            </a:extLst>
          </p:cNvPr>
          <p:cNvGrpSpPr/>
          <p:nvPr/>
        </p:nvGrpSpPr>
        <p:grpSpPr>
          <a:xfrm>
            <a:off x="160230" y="3444177"/>
            <a:ext cx="3659633" cy="2962812"/>
            <a:chOff x="160230" y="3444177"/>
            <a:chExt cx="3659633" cy="29628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CE76914-9896-4075-8861-9100C7D3E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230" y="3444177"/>
              <a:ext cx="3659633" cy="263271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1B28F9-1977-4486-ABFC-C3D837D1BCF0}"/>
                </a:ext>
              </a:extLst>
            </p:cNvPr>
            <p:cNvSpPr txBox="1"/>
            <p:nvPr/>
          </p:nvSpPr>
          <p:spPr>
            <a:xfrm>
              <a:off x="416341" y="6129990"/>
              <a:ext cx="2578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chemeClr val="accent6"/>
                  </a:solidFill>
                </a:rPr>
                <a:t>Adanyeguh</a:t>
              </a:r>
              <a:r>
                <a:rPr lang="en-US" sz="1200" b="1" dirty="0">
                  <a:solidFill>
                    <a:schemeClr val="accent6"/>
                  </a:solidFill>
                </a:rPr>
                <a:t> et al., Proc. ISMRM 2018</a:t>
              </a:r>
              <a:endParaRPr lang="nl-NL" sz="1200" b="1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64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Clinical</a:t>
            </a:r>
            <a:r>
              <a:rPr lang="nl-NL" dirty="0"/>
              <a:t> </a:t>
            </a:r>
            <a:r>
              <a:rPr lang="nl-NL" dirty="0" err="1"/>
              <a:t>applications</a:t>
            </a:r>
            <a:r>
              <a:rPr lang="nl-NL" dirty="0"/>
              <a:t> of DW-MRS: </a:t>
            </a:r>
            <a:r>
              <a:rPr lang="nl-NL" dirty="0" err="1"/>
              <a:t>challenges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considerations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197068-8535-4747-8AC3-B4B24672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7" y="1144588"/>
            <a:ext cx="5582193" cy="5113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Low SNR (longer TE to accommodate gradients, DW signal loss).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Adequate informative DW-MRS protocols in a clinically-relevant time frame.</a:t>
            </a:r>
          </a:p>
          <a:p>
            <a:pPr marL="702900" lvl="2" indent="-342900">
              <a:buFont typeface="Wingdings" panose="05000000000000000000" pitchFamily="2" charset="2"/>
              <a:buChar char="Ø"/>
            </a:pPr>
            <a:r>
              <a:rPr lang="en-US" dirty="0"/>
              <a:t>What type of information? (ADC, </a:t>
            </a:r>
            <a:r>
              <a:rPr lang="en-US" dirty="0" err="1"/>
              <a:t>μFA</a:t>
            </a:r>
            <a:r>
              <a:rPr lang="en-US" dirty="0"/>
              <a:t>)</a:t>
            </a:r>
          </a:p>
          <a:p>
            <a:pPr marL="702900" lvl="2" indent="-342900">
              <a:buFont typeface="Wingdings" panose="05000000000000000000" pitchFamily="2" charset="2"/>
              <a:buChar char="Ø"/>
            </a:pPr>
            <a:r>
              <a:rPr lang="en-US" dirty="0"/>
              <a:t>What is the number of DW conditions (</a:t>
            </a:r>
            <a:r>
              <a:rPr lang="en-US" i="1" dirty="0"/>
              <a:t>b</a:t>
            </a:r>
            <a:r>
              <a:rPr lang="en-US" dirty="0"/>
              <a:t> values, directions) needed?</a:t>
            </a:r>
          </a:p>
          <a:p>
            <a:pPr marL="702900" lvl="2" indent="-342900">
              <a:buFont typeface="Wingdings" panose="05000000000000000000" pitchFamily="2" charset="2"/>
              <a:buChar char="Ø"/>
            </a:pPr>
            <a:r>
              <a:rPr lang="en-US" dirty="0"/>
              <a:t>How many repeats? TR?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Error propagation to all calculated measures</a:t>
            </a:r>
          </a:p>
          <a:p>
            <a:pPr marL="702900" lvl="2" indent="-342900">
              <a:buFont typeface="Wingdings" panose="05000000000000000000" pitchFamily="2" charset="2"/>
              <a:buChar char="Ø"/>
            </a:pPr>
            <a:r>
              <a:rPr lang="en-US" dirty="0"/>
              <a:t>Analytical calculation/</a:t>
            </a:r>
            <a:r>
              <a:rPr lang="en-US" dirty="0" err="1"/>
              <a:t>Montecarlo</a:t>
            </a:r>
            <a:r>
              <a:rPr lang="en-US" dirty="0"/>
              <a:t> simulation</a:t>
            </a:r>
          </a:p>
          <a:p>
            <a:pPr marL="702900" lvl="2" indent="-342900">
              <a:buFont typeface="Wingdings" panose="05000000000000000000" pitchFamily="2" charset="2"/>
              <a:buChar char="Ø"/>
            </a:pPr>
            <a:r>
              <a:rPr lang="en-US" dirty="0"/>
              <a:t>Proper setting of diffusion weighting conditions (number and values of </a:t>
            </a:r>
            <a:r>
              <a:rPr lang="en-US" i="1" dirty="0"/>
              <a:t>b</a:t>
            </a:r>
            <a:r>
              <a:rPr lang="en-US" dirty="0"/>
              <a:t>, gradient directions)</a:t>
            </a:r>
          </a:p>
          <a:p>
            <a:pPr marL="342900" lvl="1" indent="-342900"/>
            <a:r>
              <a:rPr lang="en-US" dirty="0">
                <a:cs typeface="+mn-cs"/>
              </a:rPr>
              <a:t>Power calculation</a:t>
            </a:r>
          </a:p>
          <a:p>
            <a:pPr marL="702900" lvl="2" indent="-34290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A1683CB-3A3C-4218-BE00-D32A6E7A79C0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CEE3DC-4D9B-4FCC-8EF7-C1CE0BCB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B0344-621C-4592-8A05-7CB09E57B4C4}"/>
                  </a:ext>
                </a:extLst>
              </p:cNvPr>
              <p:cNvSpPr txBox="1"/>
              <p:nvPr/>
            </p:nvSpPr>
            <p:spPr>
              <a:xfrm>
                <a:off x="6642434" y="1068654"/>
                <a:ext cx="4763163" cy="7515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nl-NL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nl-NL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𝐴𝐷𝐶</m:t>
                              </m:r>
                            </m:sub>
                          </m:sSub>
                        </m:e>
                        <m:sup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𝑆𝑁𝑅</m:t>
                                      </m:r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solidFill>
                                                    <a:schemeClr val="accent6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𝑑𝑖𝑓𝑓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𝑆𝑁𝑅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accent6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=0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nl-NL" dirty="0">
                  <a:solidFill>
                    <a:schemeClr val="accent6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DB0344-621C-4592-8A05-7CB09E57B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434" y="1068654"/>
                <a:ext cx="4763163" cy="7515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878ACF4-F2D0-47EF-88BD-96EB91862A60}"/>
              </a:ext>
            </a:extLst>
          </p:cNvPr>
          <p:cNvGrpSpPr/>
          <p:nvPr/>
        </p:nvGrpSpPr>
        <p:grpSpPr>
          <a:xfrm>
            <a:off x="6666488" y="1729196"/>
            <a:ext cx="4739109" cy="3870984"/>
            <a:chOff x="6666488" y="2309268"/>
            <a:chExt cx="4739109" cy="387098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8801488-AD94-4D4B-B0B5-48DE601841FA}"/>
                </a:ext>
              </a:extLst>
            </p:cNvPr>
            <p:cNvGrpSpPr/>
            <p:nvPr/>
          </p:nvGrpSpPr>
          <p:grpSpPr>
            <a:xfrm>
              <a:off x="6666488" y="2309268"/>
              <a:ext cx="4739109" cy="3870984"/>
              <a:chOff x="6666488" y="2309268"/>
              <a:chExt cx="4739109" cy="387098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404B76E-3982-419C-9D1B-FBDB594EB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6488" y="2309268"/>
                <a:ext cx="4739109" cy="384020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689D98-3813-4B9F-B901-2AEA34D84347}"/>
                  </a:ext>
                </a:extLst>
              </p:cNvPr>
              <p:cNvSpPr txBox="1"/>
              <p:nvPr/>
            </p:nvSpPr>
            <p:spPr>
              <a:xfrm>
                <a:off x="8791223" y="5872475"/>
                <a:ext cx="9348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/>
                    </a:solidFill>
                  </a:rPr>
                  <a:t>b (s/mm</a:t>
                </a:r>
                <a:r>
                  <a:rPr lang="en-US" sz="1400" b="1" baseline="30000" dirty="0">
                    <a:solidFill>
                      <a:schemeClr val="accent6"/>
                    </a:solidFill>
                  </a:rPr>
                  <a:t>2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)</a:t>
                </a:r>
                <a:endParaRPr lang="nl-NL" sz="14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C25E5D6-D78C-4427-82E8-3214CAD678D8}"/>
                  </a:ext>
                </a:extLst>
              </p:cNvPr>
              <p:cNvSpPr txBox="1"/>
              <p:nvPr/>
            </p:nvSpPr>
            <p:spPr>
              <a:xfrm rot="16200000">
                <a:off x="6544546" y="4032814"/>
                <a:ext cx="860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/>
                    </a:solidFill>
                  </a:rPr>
                  <a:t>S.D. (</a:t>
                </a:r>
                <a:r>
                  <a:rPr lang="en-US" sz="1400" b="1" dirty="0" err="1">
                    <a:solidFill>
                      <a:schemeClr val="accent6"/>
                    </a:solidFill>
                  </a:rPr>
                  <a:t>a.u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)</a:t>
                </a:r>
                <a:endParaRPr lang="nl-NL" sz="1400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D79897-A656-4320-9BDF-6ED4AB657376}"/>
                  </a:ext>
                </a:extLst>
              </p:cNvPr>
              <p:cNvSpPr txBox="1"/>
              <p:nvPr/>
            </p:nvSpPr>
            <p:spPr>
              <a:xfrm>
                <a:off x="9723197" y="2902289"/>
                <a:ext cx="12218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chemeClr val="accent6"/>
                    </a:solidFill>
                  </a:rPr>
                  <a:t>D=1.5</a:t>
                </a:r>
                <a:r>
                  <a:rPr lang="el-GR" sz="1400" b="1" dirty="0">
                    <a:solidFill>
                      <a:schemeClr val="accent6"/>
                    </a:solidFill>
                  </a:rPr>
                  <a:t>μ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m</a:t>
                </a:r>
                <a:r>
                  <a:rPr lang="en-US" sz="1400" b="1" baseline="30000" dirty="0">
                    <a:solidFill>
                      <a:schemeClr val="accent6"/>
                    </a:solidFill>
                  </a:rPr>
                  <a:t>2</a:t>
                </a:r>
                <a:r>
                  <a:rPr lang="en-US" sz="1400" b="1" dirty="0">
                    <a:solidFill>
                      <a:schemeClr val="accent6"/>
                    </a:solidFill>
                  </a:rPr>
                  <a:t>/</a:t>
                </a:r>
                <a:r>
                  <a:rPr lang="en-US" sz="1400" b="1" dirty="0" err="1">
                    <a:solidFill>
                      <a:schemeClr val="accent6"/>
                    </a:solidFill>
                  </a:rPr>
                  <a:t>ms</a:t>
                </a:r>
                <a:endParaRPr lang="nl-NL" sz="1400" b="1" dirty="0">
                  <a:solidFill>
                    <a:schemeClr val="accent6"/>
                  </a:solidFill>
                </a:endParaRP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0829871-26D2-4D84-9CE2-A35CADFCFF9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656320" y="2603863"/>
              <a:ext cx="0" cy="313184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8FCA28-B54F-4707-B5C0-EC09765B3ACF}"/>
                </a:ext>
              </a:extLst>
            </p:cNvPr>
            <p:cNvSpPr txBox="1"/>
            <p:nvPr/>
          </p:nvSpPr>
          <p:spPr>
            <a:xfrm>
              <a:off x="8647753" y="4417285"/>
              <a:ext cx="14473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chemeClr val="accent6"/>
                  </a:solidFill>
                </a:rPr>
                <a:t>b</a:t>
              </a:r>
              <a:r>
                <a:rPr lang="en-US" sz="1400" b="1" baseline="-25000" dirty="0" err="1">
                  <a:solidFill>
                    <a:schemeClr val="accent6"/>
                  </a:solidFill>
                </a:rPr>
                <a:t>opt</a:t>
              </a:r>
              <a:r>
                <a:rPr lang="en-US" sz="1400" b="1" dirty="0">
                  <a:solidFill>
                    <a:schemeClr val="accent6"/>
                  </a:solidFill>
                </a:rPr>
                <a:t>=7400 s/mm</a:t>
              </a:r>
              <a:r>
                <a:rPr lang="en-US" sz="1400" b="1" baseline="30000" dirty="0">
                  <a:solidFill>
                    <a:schemeClr val="accent6"/>
                  </a:solidFill>
                </a:rPr>
                <a:t>2</a:t>
              </a:r>
              <a:endParaRPr lang="nl-NL" sz="1400" b="1" baseline="-250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7170840-5D6E-4849-9743-08F31B5970DD}"/>
              </a:ext>
            </a:extLst>
          </p:cNvPr>
          <p:cNvSpPr txBox="1"/>
          <p:nvPr/>
        </p:nvSpPr>
        <p:spPr>
          <a:xfrm>
            <a:off x="7752476" y="5539272"/>
            <a:ext cx="3012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Everything else being equal:</a:t>
            </a:r>
          </a:p>
          <a:p>
            <a:r>
              <a:rPr lang="el-GR" dirty="0">
                <a:solidFill>
                  <a:schemeClr val="accent6"/>
                </a:solidFill>
              </a:rPr>
              <a:t>σ</a:t>
            </a:r>
            <a:r>
              <a:rPr lang="en-US" dirty="0">
                <a:solidFill>
                  <a:schemeClr val="accent6"/>
                </a:solidFill>
              </a:rPr>
              <a:t>(ADC)</a:t>
            </a:r>
            <a:r>
              <a:rPr lang="en-US" baseline="-25000" dirty="0">
                <a:solidFill>
                  <a:schemeClr val="accent6"/>
                </a:solidFill>
              </a:rPr>
              <a:t>b=2500</a:t>
            </a:r>
            <a:r>
              <a:rPr lang="en-US" dirty="0">
                <a:solidFill>
                  <a:schemeClr val="accent6"/>
                </a:solidFill>
              </a:rPr>
              <a:t>:</a:t>
            </a:r>
            <a:r>
              <a:rPr lang="el-GR" dirty="0">
                <a:solidFill>
                  <a:schemeClr val="accent6"/>
                </a:solidFill>
              </a:rPr>
              <a:t>σ</a:t>
            </a:r>
            <a:r>
              <a:rPr lang="en-US" dirty="0">
                <a:solidFill>
                  <a:schemeClr val="accent6"/>
                </a:solidFill>
              </a:rPr>
              <a:t>(ADC)</a:t>
            </a:r>
            <a:r>
              <a:rPr lang="en-US" baseline="-25000" dirty="0">
                <a:solidFill>
                  <a:schemeClr val="accent6"/>
                </a:solidFill>
              </a:rPr>
              <a:t>b=7400 </a:t>
            </a:r>
            <a:r>
              <a:rPr lang="en-US" dirty="0">
                <a:solidFill>
                  <a:schemeClr val="accent6"/>
                </a:solidFill>
              </a:rPr>
              <a:t>= 1.7</a:t>
            </a:r>
            <a:endParaRPr lang="nl-NL" dirty="0">
              <a:solidFill>
                <a:schemeClr val="accent6"/>
              </a:solidFill>
            </a:endParaRPr>
          </a:p>
          <a:p>
            <a:r>
              <a:rPr lang="el-GR" dirty="0">
                <a:solidFill>
                  <a:schemeClr val="accent6"/>
                </a:solidFill>
              </a:rPr>
              <a:t>σ</a:t>
            </a:r>
            <a:r>
              <a:rPr lang="en-US" dirty="0">
                <a:solidFill>
                  <a:schemeClr val="accent6"/>
                </a:solidFill>
              </a:rPr>
              <a:t>(ADC)</a:t>
            </a:r>
            <a:r>
              <a:rPr lang="en-US" baseline="-25000" dirty="0">
                <a:solidFill>
                  <a:schemeClr val="accent6"/>
                </a:solidFill>
              </a:rPr>
              <a:t>b=1000</a:t>
            </a:r>
            <a:r>
              <a:rPr lang="en-US" dirty="0">
                <a:solidFill>
                  <a:schemeClr val="accent6"/>
                </a:solidFill>
              </a:rPr>
              <a:t>:</a:t>
            </a:r>
            <a:r>
              <a:rPr lang="el-GR" dirty="0">
                <a:solidFill>
                  <a:schemeClr val="accent6"/>
                </a:solidFill>
              </a:rPr>
              <a:t>σ</a:t>
            </a:r>
            <a:r>
              <a:rPr lang="en-US" dirty="0">
                <a:solidFill>
                  <a:schemeClr val="accent6"/>
                </a:solidFill>
              </a:rPr>
              <a:t>(ADC)</a:t>
            </a:r>
            <a:r>
              <a:rPr lang="en-US" baseline="-25000" dirty="0">
                <a:solidFill>
                  <a:schemeClr val="accent6"/>
                </a:solidFill>
              </a:rPr>
              <a:t>b=7400 </a:t>
            </a:r>
            <a:r>
              <a:rPr lang="en-US" dirty="0">
                <a:solidFill>
                  <a:schemeClr val="accent6"/>
                </a:solidFill>
              </a:rPr>
              <a:t>= 3.7</a:t>
            </a:r>
            <a:endParaRPr lang="nl-NL" dirty="0">
              <a:solidFill>
                <a:schemeClr val="accent6"/>
              </a:solidFill>
            </a:endParaRPr>
          </a:p>
          <a:p>
            <a:endParaRPr lang="nl-NL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A51D-4098-4447-87BA-BFC5195F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DW-MRS: example power calculation</a:t>
            </a:r>
            <a:endParaRPr lang="nl-NL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3E8B0BD-4D62-4130-8092-C4AFA754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" y="1114698"/>
            <a:ext cx="3064620" cy="514322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ADC(</a:t>
            </a:r>
            <a:r>
              <a:rPr lang="en-US" sz="1800" dirty="0" err="1"/>
              <a:t>tNAA</a:t>
            </a:r>
            <a:r>
              <a:rPr lang="en-US" sz="1800" dirty="0"/>
              <a:t>) from 3 orthogonal directions, 2 or 3 </a:t>
            </a:r>
            <a:r>
              <a:rPr lang="en-US" sz="1800" i="1" dirty="0"/>
              <a:t>b</a:t>
            </a:r>
            <a:r>
              <a:rPr lang="en-US" sz="1800" dirty="0"/>
              <a:t> values up to 3300 s/mm</a:t>
            </a:r>
            <a:r>
              <a:rPr lang="en-US" sz="1800" baseline="30000" dirty="0"/>
              <a:t>2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3T MRI scanner (Prisma Siemens), </a:t>
            </a:r>
            <a:r>
              <a:rPr lang="en-US" sz="1800" dirty="0" err="1"/>
              <a:t>sLASER</a:t>
            </a:r>
            <a:r>
              <a:rPr lang="en-US" sz="1800" dirty="0"/>
              <a:t>, TE=120ms, TR=3cs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Full acquisition time (3 b values): </a:t>
            </a:r>
            <a:r>
              <a:rPr lang="en-US" sz="1800" b="1" i="1" dirty="0">
                <a:solidFill>
                  <a:schemeClr val="accent1"/>
                </a:solidFill>
              </a:rPr>
              <a:t>14 minutes</a:t>
            </a:r>
            <a:r>
              <a:rPr lang="en-US" sz="1800" dirty="0"/>
              <a:t>. With 2 b values: </a:t>
            </a:r>
            <a:r>
              <a:rPr lang="en-US" sz="1800" b="1" i="1" dirty="0">
                <a:solidFill>
                  <a:srgbClr val="FF0000"/>
                </a:solidFill>
              </a:rPr>
              <a:t>10 minutes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~20 subjects per group</a:t>
            </a:r>
            <a:r>
              <a:rPr lang="en-US" sz="1800" dirty="0"/>
              <a:t> in a case/control experiment requiring 10% detectable difference in ADC(</a:t>
            </a:r>
            <a:r>
              <a:rPr lang="en-US" sz="1800" dirty="0" err="1"/>
              <a:t>tNAA</a:t>
            </a:r>
            <a:r>
              <a:rPr lang="en-US" sz="1800" dirty="0"/>
              <a:t>) at standard significance/power requirements.</a:t>
            </a:r>
            <a:endParaRPr lang="nl-NL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D1802-732F-4DDA-A853-722993729C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639667-689D-43BD-92C0-170862A77D4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784B0-6289-4AB0-BE95-E5D6DD3B4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4B9FCB-AE8A-4282-B18B-9016D19A7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56" y="983837"/>
            <a:ext cx="8694009" cy="392694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BF0E3C-3DC3-422E-9599-C71E21A7902E}"/>
              </a:ext>
            </a:extLst>
          </p:cNvPr>
          <p:cNvSpPr/>
          <p:nvPr/>
        </p:nvSpPr>
        <p:spPr>
          <a:xfrm>
            <a:off x="9570222" y="4001980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α = 0.05, 1 – β = 0.80</a:t>
            </a:r>
            <a:endParaRPr lang="nl-NL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3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F7F2A6B-4F7B-4C50-BC97-7DB2C53A8DBC}"/>
              </a:ext>
            </a:extLst>
          </p:cNvPr>
          <p:cNvGrpSpPr/>
          <p:nvPr/>
        </p:nvGrpSpPr>
        <p:grpSpPr>
          <a:xfrm>
            <a:off x="0" y="849314"/>
            <a:ext cx="12165872" cy="5703886"/>
            <a:chOff x="0" y="849314"/>
            <a:chExt cx="12165872" cy="57038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494296F-E90B-4184-BDA6-579D38DCD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849314"/>
              <a:ext cx="8435324" cy="57038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61D1A5-D782-47A2-813C-60F05C32D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55836" r="1"/>
            <a:stretch/>
          </p:blipFill>
          <p:spPr>
            <a:xfrm>
              <a:off x="8342811" y="849314"/>
              <a:ext cx="3823061" cy="5703886"/>
            </a:xfrm>
            <a:prstGeom prst="rect">
              <a:avLst/>
            </a:prstGeom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8E363ADB-F3AA-41BB-9A12-56DF2A90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Synopsis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9F9E5-7C45-4D9B-A8AA-CFA8DDCD5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Why DW-MRS and what are we measuring?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The DW-MRS toolkit (1): pulse sequences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Unique microstructural information derived from DW-MRS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The DW-MRS toolkit (2): the essentials of DW-MRS preprocessing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Clinical applications and considerations for clinical DW-MRS protocols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Summary and a couple of recommendations</a:t>
            </a:r>
            <a:endParaRPr lang="nl-NL" sz="2800" b="1" dirty="0">
              <a:solidFill>
                <a:srgbClr val="FFFF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8EED52-78E4-44FA-B342-808EF2B8D1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590168E-5C63-4CE7-A430-12B86A922381}" type="datetime1">
              <a:rPr lang="nl-NL" smtClean="0"/>
              <a:t>01-08-2018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04F5D-BC01-4331-B847-EA64474DA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3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CF40549-EC86-47D2-B7FC-9863EF04451A}"/>
              </a:ext>
            </a:extLst>
          </p:cNvPr>
          <p:cNvGrpSpPr/>
          <p:nvPr/>
        </p:nvGrpSpPr>
        <p:grpSpPr>
          <a:xfrm>
            <a:off x="0" y="849314"/>
            <a:ext cx="12165872" cy="5703886"/>
            <a:chOff x="0" y="849314"/>
            <a:chExt cx="12165872" cy="57038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73FC2F-D262-43FD-9776-A74739C0F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0" y="849314"/>
              <a:ext cx="8435324" cy="57038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19AECD-B3B9-443A-BDA8-797AD725F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rcRect l="55836" r="1"/>
            <a:stretch/>
          </p:blipFill>
          <p:spPr>
            <a:xfrm>
              <a:off x="8342811" y="849314"/>
              <a:ext cx="3823061" cy="570388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D9DE49-244C-4767-BF86-4A545F652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some humble suggestions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FBFEB-EA6D-4839-AB53-8FFDEA783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09" y="1146970"/>
            <a:ext cx="11055349" cy="5113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DW-MRS provides microstructural information unique in its compartmental specificity.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DW-MRS is </a:t>
            </a:r>
            <a:r>
              <a:rPr lang="en-US" sz="2400" b="1" i="1" dirty="0">
                <a:solidFill>
                  <a:srgbClr val="FFFF00"/>
                </a:solidFill>
              </a:rPr>
              <a:t>complementary</a:t>
            </a:r>
            <a:r>
              <a:rPr lang="en-US" sz="2400" b="1" dirty="0">
                <a:solidFill>
                  <a:srgbClr val="FFFF00"/>
                </a:solidFill>
              </a:rPr>
              <a:t> to less specific, more sensitive modalities.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DW-MRS does not exist as a product (talk to your vendor!)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Complex pipeline, requires strict quality control at every stage.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Experimental planning is crucial (type of information, error propagation, power analysis, clinical limitations).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</a:rPr>
              <a:t>Please don’t hesitate to find a DW-MRS expert to consult with and collaborate. We’re glad to help!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b="1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BCA9C-1F65-4FAD-886B-A340441662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639667-689D-43BD-92C0-170862A77D4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81D9F-B087-40F8-95C5-BA33E0D25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41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F8C43-3D82-473F-B69E-FEF70FC2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DW-MRS geography, 1990-present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BE75B0-46FA-4E6E-B661-297619016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BA9E5-1CCF-4D95-A44F-F9DAD5DD13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555A719-7305-4BCA-A88C-4A1CB88CD603}" type="datetime1">
              <a:rPr lang="nl-NL" smtClean="0"/>
              <a:t>01-08-2018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BC71B-41CC-4180-ADD9-62C6BA6C9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03ACDF-0E87-46F3-A719-14C30EF5F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32" y="863364"/>
            <a:ext cx="11130889" cy="56898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B59704-7D51-4189-A6B8-2036065A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635" y="884661"/>
            <a:ext cx="1932599" cy="5633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78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466700-1D1E-4223-84EA-34004FDF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FF00"/>
                </a:solidFill>
                <a:latin typeface="Verdana" panose="020B0604030504040204" pitchFamily="34" charset="0"/>
              </a:rPr>
              <a:t>ESMRMB </a:t>
            </a:r>
            <a:r>
              <a:rPr lang="nl-NL" dirty="0" err="1">
                <a:solidFill>
                  <a:srgbClr val="FFFF00"/>
                </a:solidFill>
                <a:latin typeface="Verdana" panose="020B0604030504040204" pitchFamily="34" charset="0"/>
              </a:rPr>
              <a:t>Lectures</a:t>
            </a:r>
            <a:r>
              <a:rPr lang="nl-NL" dirty="0">
                <a:solidFill>
                  <a:srgbClr val="FFFF00"/>
                </a:solidFill>
                <a:latin typeface="Verdana" panose="020B0604030504040204" pitchFamily="34" charset="0"/>
              </a:rPr>
              <a:t> on MR: Diffusion </a:t>
            </a:r>
            <a:r>
              <a:rPr lang="nl-NL" dirty="0" err="1">
                <a:solidFill>
                  <a:srgbClr val="FFFF00"/>
                </a:solidFill>
                <a:latin typeface="Verdana" panose="020B0604030504040204" pitchFamily="34" charset="0"/>
              </a:rPr>
              <a:t>weighted</a:t>
            </a:r>
            <a:r>
              <a:rPr lang="nl-NL" dirty="0">
                <a:solidFill>
                  <a:srgbClr val="FFFF00"/>
                </a:solidFill>
                <a:latin typeface="Verdana" panose="020B0604030504040204" pitchFamily="34" charset="0"/>
              </a:rPr>
              <a:t> MRS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B2BFC-59A3-4A31-8578-187286A1A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F4522B-3E19-441C-A559-F79C86A8EE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8E273EE-463F-4C0C-B6D4-B392D64F99F5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8F24CA-94D9-42F7-BA93-25BA8C2BE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CA6F2-A9C9-4E9B-A0BC-4069E905D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724"/>
          <a:stretch/>
        </p:blipFill>
        <p:spPr>
          <a:xfrm>
            <a:off x="7365243" y="862148"/>
            <a:ext cx="4826757" cy="5699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5EC1E-98AA-4A1E-AA58-3D8F3528A1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148"/>
            <a:ext cx="7750629" cy="56991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108A28-DB71-4A47-BA11-6B1A67CB3AC3}"/>
              </a:ext>
            </a:extLst>
          </p:cNvPr>
          <p:cNvSpPr/>
          <p:nvPr/>
        </p:nvSpPr>
        <p:spPr>
          <a:xfrm>
            <a:off x="2316481" y="993480"/>
            <a:ext cx="741535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b="1" dirty="0" err="1">
                <a:solidFill>
                  <a:srgbClr val="FFFF00"/>
                </a:solidFill>
                <a:latin typeface="Verdana" panose="020B0604030504040204" pitchFamily="34" charset="0"/>
              </a:rPr>
              <a:t>October</a:t>
            </a: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 10-12, 2018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Paris/FR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Course Venue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ICM - Institut du Cerveau et de la Moelle épinière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Hôpital Pitié-Salpêtrière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Paris/FR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Course Organisers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Francesca Branzoli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Center for neuroimaging research (CENIR) – ICM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Paris/FR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b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Itamar Ronen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C.J. Gorter Center for High Field MRI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Leiden University Medical Center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Leiden/NL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Julien Valette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Molecular Imaging Research Center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Commissariat à l'énergie atomique et aux énergies alternatives (CEA)</a:t>
            </a:r>
            <a:br>
              <a:rPr lang="nl-NL" sz="1400" b="1" dirty="0">
                <a:solidFill>
                  <a:srgbClr val="FFFF00"/>
                </a:solidFill>
                <a:latin typeface="Calibri"/>
              </a:rPr>
            </a:br>
            <a:r>
              <a:rPr lang="nl-NL" sz="1400" b="1" dirty="0">
                <a:solidFill>
                  <a:srgbClr val="FFFF00"/>
                </a:solidFill>
                <a:latin typeface="Verdana" panose="020B0604030504040204" pitchFamily="34" charset="0"/>
              </a:rPr>
              <a:t>Fontenay-aux-Roses/FR  </a:t>
            </a:r>
            <a:endParaRPr lang="nl-NL" sz="1400" b="1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0939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981404"/>
            <a:ext cx="8786834" cy="5533696"/>
            <a:chOff x="0" y="981404"/>
            <a:chExt cx="8786834" cy="5533696"/>
          </a:xfrm>
        </p:grpSpPr>
        <p:pic>
          <p:nvPicPr>
            <p:cNvPr id="4" name="Picture 3" descr="lumc-voorkant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81404"/>
              <a:ext cx="4067944" cy="2707725"/>
            </a:xfrm>
            <a:prstGeom prst="rect">
              <a:avLst/>
            </a:prstGeom>
          </p:spPr>
        </p:pic>
        <p:grpSp>
          <p:nvGrpSpPr>
            <p:cNvPr id="5" name="Group 10"/>
            <p:cNvGrpSpPr/>
            <p:nvPr/>
          </p:nvGrpSpPr>
          <p:grpSpPr>
            <a:xfrm>
              <a:off x="5029200" y="3766718"/>
              <a:ext cx="3757634" cy="2748382"/>
              <a:chOff x="5029200" y="3429000"/>
              <a:chExt cx="4114800" cy="3086100"/>
            </a:xfrm>
          </p:grpSpPr>
          <p:pic>
            <p:nvPicPr>
              <p:cNvPr id="8" name="Picture 7" descr="rembrandt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029200" y="3429000"/>
                <a:ext cx="4114800" cy="3086100"/>
              </a:xfrm>
              <a:prstGeom prst="rect">
                <a:avLst/>
              </a:prstGeom>
            </p:spPr>
          </p:pic>
          <p:pic>
            <p:nvPicPr>
              <p:cNvPr id="9" name="Picture 8" descr="180px-Rembrandt_aux_yeux_hagards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169639" y="3429000"/>
                <a:ext cx="974361" cy="990600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66718"/>
              <a:ext cx="4067944" cy="2725522"/>
            </a:xfrm>
            <a:prstGeom prst="rect">
              <a:avLst/>
            </a:prstGeom>
          </p:spPr>
        </p:pic>
        <p:grpSp>
          <p:nvGrpSpPr>
            <p:cNvPr id="7" name="Group 14"/>
            <p:cNvGrpSpPr/>
            <p:nvPr/>
          </p:nvGrpSpPr>
          <p:grpSpPr>
            <a:xfrm>
              <a:off x="5143504" y="1068512"/>
              <a:ext cx="2983354" cy="2308090"/>
              <a:chOff x="5143504" y="142852"/>
              <a:chExt cx="3643330" cy="3233750"/>
            </a:xfrm>
          </p:grpSpPr>
          <p:pic>
            <p:nvPicPr>
              <p:cNvPr id="6" name="Picture 5" descr="180px-Pieter_Zeeman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143504" y="142852"/>
                <a:ext cx="1129553" cy="1600200"/>
              </a:xfrm>
              <a:prstGeom prst="rect">
                <a:avLst/>
              </a:prstGeom>
            </p:spPr>
          </p:pic>
          <p:pic>
            <p:nvPicPr>
              <p:cNvPr id="12" name="Picture 11" descr="225px-Nico_2006_Tucson_Wiki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143504" y="1928802"/>
                <a:ext cx="1180272" cy="1447800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643834" y="142852"/>
                <a:ext cx="1143000" cy="1632858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643834" y="1928802"/>
                <a:ext cx="1066800" cy="1424178"/>
              </a:xfrm>
              <a:prstGeom prst="rect">
                <a:avLst/>
              </a:prstGeom>
            </p:spPr>
          </p:pic>
          <p:pic>
            <p:nvPicPr>
              <p:cNvPr id="13" name="Picture 12" descr="magneetgorter.jpg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357950" y="1142984"/>
                <a:ext cx="1266824" cy="1580475"/>
              </a:xfrm>
              <a:prstGeom prst="rect">
                <a:avLst/>
              </a:prstGeom>
            </p:spPr>
          </p:pic>
        </p:grp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Leiden, Leiden University, LUMC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63552" y="2673466"/>
            <a:ext cx="79208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all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Aharoni" pitchFamily="2" charset="-79"/>
                <a:cs typeface="Aharoni" pitchFamily="2" charset="-79"/>
              </a:rPr>
              <a:t>Thank you very much!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23D9F9E-EB27-4B5F-858E-BF8E3F661284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26E4E99-8E21-467D-A4BF-BA51507A0D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80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6"/>
          <a:stretch/>
        </p:blipFill>
        <p:spPr>
          <a:xfrm>
            <a:off x="1752600" y="957117"/>
            <a:ext cx="8686800" cy="54824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52600" y="957114"/>
            <a:ext cx="8686800" cy="5496222"/>
            <a:chOff x="899592" y="1268760"/>
            <a:chExt cx="6688878" cy="412489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2" y="1268760"/>
              <a:ext cx="6688878" cy="4124897"/>
            </a:xfrm>
            <a:prstGeom prst="rect">
              <a:avLst/>
            </a:prstGeom>
          </p:spPr>
        </p:pic>
        <p:pic>
          <p:nvPicPr>
            <p:cNvPr id="11" name="Content Placeholder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" t="2471" r="65942" b="72877"/>
            <a:stretch/>
          </p:blipFill>
          <p:spPr bwMode="auto">
            <a:xfrm>
              <a:off x="6300192" y="1368721"/>
              <a:ext cx="1152128" cy="1296144"/>
            </a:xfrm>
            <a:prstGeom prst="rect">
              <a:avLst/>
            </a:prstGeom>
            <a:noFill/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Magnetic Resonance Spectroscopy – a window to </a:t>
            </a:r>
            <a:r>
              <a:rPr lang="nl-NL" dirty="0" err="1"/>
              <a:t>brain</a:t>
            </a:r>
            <a:r>
              <a:rPr lang="nl-NL" dirty="0"/>
              <a:t> </a:t>
            </a:r>
            <a:r>
              <a:rPr lang="nl-NL" dirty="0" err="1"/>
              <a:t>neurochemistry</a:t>
            </a:r>
            <a:r>
              <a:rPr lang="nl-NL" dirty="0"/>
              <a:t> (in the </a:t>
            </a:r>
            <a:r>
              <a:rPr lang="nl-NL" dirty="0" err="1"/>
              <a:t>mM</a:t>
            </a:r>
            <a:r>
              <a:rPr lang="nl-NL" dirty="0"/>
              <a:t> range)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r="62232"/>
          <a:stretch/>
        </p:blipFill>
        <p:spPr>
          <a:xfrm>
            <a:off x="6988038" y="1657495"/>
            <a:ext cx="576065" cy="1275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r="62232"/>
          <a:stretch/>
        </p:blipFill>
        <p:spPr>
          <a:xfrm>
            <a:off x="6384035" y="4725147"/>
            <a:ext cx="576065" cy="1275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r="62232"/>
          <a:stretch/>
        </p:blipFill>
        <p:spPr>
          <a:xfrm>
            <a:off x="6001292" y="4725147"/>
            <a:ext cx="576065" cy="1275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r="62232"/>
          <a:stretch/>
        </p:blipFill>
        <p:spPr>
          <a:xfrm>
            <a:off x="5425227" y="5041036"/>
            <a:ext cx="576065" cy="1275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9" r="17083"/>
          <a:stretch/>
        </p:blipFill>
        <p:spPr>
          <a:xfrm>
            <a:off x="5569242" y="2924947"/>
            <a:ext cx="1008112" cy="6826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9" r="17083"/>
          <a:stretch/>
        </p:blipFill>
        <p:spPr>
          <a:xfrm>
            <a:off x="3359696" y="3501011"/>
            <a:ext cx="1008112" cy="68261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251349" y="1642360"/>
            <a:ext cx="1008112" cy="1275909"/>
            <a:chOff x="7380312" y="2907716"/>
            <a:chExt cx="1008112" cy="127590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r="62232"/>
            <a:stretch/>
          </p:blipFill>
          <p:spPr>
            <a:xfrm>
              <a:off x="7596336" y="2907716"/>
              <a:ext cx="576065" cy="127590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9" r="17083"/>
            <a:stretch/>
          </p:blipFill>
          <p:spPr>
            <a:xfrm>
              <a:off x="7380312" y="3363916"/>
              <a:ext cx="1008112" cy="68261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568272" y="3626371"/>
            <a:ext cx="770721" cy="857848"/>
            <a:chOff x="7380312" y="2907716"/>
            <a:chExt cx="1008112" cy="127590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2" r="62232"/>
            <a:stretch/>
          </p:blipFill>
          <p:spPr>
            <a:xfrm>
              <a:off x="7596336" y="2907716"/>
              <a:ext cx="576065" cy="12759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9" r="17083"/>
            <a:stretch/>
          </p:blipFill>
          <p:spPr>
            <a:xfrm>
              <a:off x="7380312" y="3363916"/>
              <a:ext cx="1008112" cy="682617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9" r="17083"/>
          <a:stretch/>
        </p:blipFill>
        <p:spPr>
          <a:xfrm>
            <a:off x="4096748" y="3109771"/>
            <a:ext cx="1008112" cy="68261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6553200" y="6206907"/>
            <a:ext cx="2830008" cy="146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99A747D-F569-4A00-87C1-C19D3B6D3756}" type="datetime1">
              <a:rPr lang="nl-NL" smtClean="0">
                <a:solidFill>
                  <a:srgbClr val="FFFFFF"/>
                </a:solidFill>
                <a:latin typeface="Calibri"/>
                <a:ea typeface="ＭＳ Ｐゴシック" charset="0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3C319-0274-4FFB-B258-435B7C04C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27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720967" y="3684066"/>
            <a:ext cx="4613903" cy="2830185"/>
            <a:chOff x="196964" y="3684063"/>
            <a:chExt cx="4613903" cy="2830185"/>
          </a:xfrm>
        </p:grpSpPr>
        <p:grpSp>
          <p:nvGrpSpPr>
            <p:cNvPr id="28" name="Group 27"/>
            <p:cNvGrpSpPr/>
            <p:nvPr/>
          </p:nvGrpSpPr>
          <p:grpSpPr>
            <a:xfrm>
              <a:off x="196964" y="3697598"/>
              <a:ext cx="4613903" cy="2816650"/>
              <a:chOff x="196964" y="3697598"/>
              <a:chExt cx="4613903" cy="2816650"/>
            </a:xfrm>
          </p:grpSpPr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23" r="18320"/>
              <a:stretch/>
            </p:blipFill>
            <p:spPr bwMode="auto">
              <a:xfrm>
                <a:off x="196964" y="3697598"/>
                <a:ext cx="4613903" cy="28166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328178" y="3841613"/>
                <a:ext cx="11932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111166"/>
                    </a:solidFill>
                    <a:latin typeface="Calibri" pitchFamily="34" charset="0"/>
                    <a:ea typeface="ＭＳ Ｐゴシック" charset="0"/>
                    <a:cs typeface="Calibri" pitchFamily="34" charset="0"/>
                  </a:rPr>
                  <a:t>Cho, Ins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65858" y="3684063"/>
              <a:ext cx="1068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Calibri"/>
                  <a:ea typeface="ＭＳ Ｐゴシック" charset="0"/>
                </a:rPr>
                <a:t>astrocyte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03512" y="1033304"/>
            <a:ext cx="4631356" cy="2502779"/>
            <a:chOff x="179512" y="1033301"/>
            <a:chExt cx="4631356" cy="2502779"/>
          </a:xfrm>
        </p:grpSpPr>
        <p:grpSp>
          <p:nvGrpSpPr>
            <p:cNvPr id="31" name="Group 30"/>
            <p:cNvGrpSpPr/>
            <p:nvPr/>
          </p:nvGrpSpPr>
          <p:grpSpPr>
            <a:xfrm>
              <a:off x="179512" y="1033301"/>
              <a:ext cx="4631356" cy="2502779"/>
              <a:chOff x="179512" y="1033301"/>
              <a:chExt cx="4631356" cy="2502779"/>
            </a:xfrm>
          </p:grpSpPr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" t="8312" r="4477" b="14000"/>
              <a:stretch/>
            </p:blipFill>
            <p:spPr bwMode="auto">
              <a:xfrm>
                <a:off x="179512" y="1033301"/>
                <a:ext cx="4631356" cy="25027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298700" y="1105309"/>
                <a:ext cx="13474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b="1" dirty="0">
                    <a:solidFill>
                      <a:srgbClr val="111166"/>
                    </a:solidFill>
                    <a:latin typeface="Calibri" pitchFamily="34" charset="0"/>
                    <a:ea typeface="ＭＳ Ｐゴシック" charset="0"/>
                    <a:cs typeface="Calibri" pitchFamily="34" charset="0"/>
                  </a:rPr>
                  <a:t>NAA, </a:t>
                </a:r>
                <a:r>
                  <a:rPr lang="en-US" sz="2400" b="1" dirty="0" err="1">
                    <a:solidFill>
                      <a:srgbClr val="111166"/>
                    </a:solidFill>
                    <a:latin typeface="Calibri" pitchFamily="34" charset="0"/>
                    <a:ea typeface="ＭＳ Ｐゴシック" charset="0"/>
                    <a:cs typeface="Calibri" pitchFamily="34" charset="0"/>
                  </a:rPr>
                  <a:t>Glu</a:t>
                </a:r>
                <a:endParaRPr lang="en-US" sz="2400" b="1" dirty="0">
                  <a:solidFill>
                    <a:srgbClr val="111166"/>
                  </a:solidFill>
                  <a:latin typeface="Calibri" pitchFamily="34" charset="0"/>
                  <a:ea typeface="ＭＳ Ｐゴシック" charset="0"/>
                  <a:cs typeface="Calibri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65858" y="1033301"/>
              <a:ext cx="872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Calibri"/>
                  <a:ea typeface="ＭＳ Ｐゴシック" charset="0"/>
                </a:rPr>
                <a:t>neuron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compartment- and cell-type specific probes of cellular microstructure through diffusion</a:t>
            </a:r>
          </a:p>
        </p:txBody>
      </p:sp>
      <p:sp>
        <p:nvSpPr>
          <p:cNvPr id="34" name="Content Placeholder 5"/>
          <p:cNvSpPr>
            <a:spLocks noGrp="1"/>
          </p:cNvSpPr>
          <p:nvPr>
            <p:ph idx="1"/>
          </p:nvPr>
        </p:nvSpPr>
        <p:spPr>
          <a:xfrm>
            <a:off x="7220994" y="2473461"/>
            <a:ext cx="3911352" cy="2004995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</a:rPr>
              <a:t>Cellular morphology.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</a:rPr>
              <a:t>Viscosity and tortuosity.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</a:rPr>
              <a:t>Cytosolic streaming.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</a:rPr>
              <a:t>Intracellular structures.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</a:rPr>
              <a:t>Sub-compartmentalization.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</a:rPr>
              <a:t>Enzymatic processes.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Calibri" panose="020F0502020204030204" pitchFamily="34" charset="0"/>
              </a:rPr>
              <a:t>Intra/extracellular distribution.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3094508" y="2401453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"/>
              <a:ea typeface="ＭＳ Ｐゴシック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246636" y="5105923"/>
            <a:ext cx="144016" cy="17585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"/>
              <a:ea typeface="ＭＳ Ｐゴシック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5CA205-B1D1-46C2-A48F-8001DE6E88E4}" type="datetime1">
              <a:rPr lang="nl-NL" smtClean="0">
                <a:solidFill>
                  <a:srgbClr val="FFFFFF"/>
                </a:solidFill>
                <a:latin typeface="Calibri"/>
                <a:ea typeface="ＭＳ Ｐゴシック" charset="0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  <a:ea typeface="ＭＳ Ｐゴシック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F3D90-3213-43B0-AD89-C781EB603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178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20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2454 C -0.01476 0.01921 -0.01563 0.01528 -0.01667 0.00903 C -0.01667 0.00856 -0.01545 -0.00185 -0.01441 -0.00324 C -0.01354 -0.0044 -0.01198 -0.00417 -0.01094 -0.00486 C -0.00851 -0.00671 -0.004 -0.01111 -0.004 -0.01088 C -0.00104 -0.02222 -0.0007 -0.03519 -0.00972 -0.03889 C -0.02066 -0.0375 -0.03177 -0.03565 -0.04236 -0.04051 C -0.04202 -0.0456 -0.04236 -0.05116 -0.04115 -0.05602 C -0.04028 -0.05949 -0.02934 -0.06273 -0.02604 -0.06366 C -0.02743 -0.07083 -0.02778 -0.07245 -0.03299 -0.07454 C -0.03594 -0.07847 -0.03629 -0.08195 -0.03768 -0.08704 C -0.03889 -0.06157 -0.03542 -0.06019 -0.05052 -0.05602 C -0.05313 -0.04445 -0.04948 -0.05787 -0.054 -0.04815 C -0.05608 -0.04352 -0.05625 -0.03889 -0.05868 -0.03426 C -0.05938 -0.02894 -0.06094 -0.02269 -0.05868 -0.01736 C -0.05816 -0.01597 -0.05625 -0.01644 -0.05521 -0.01574 C -0.05278 -0.01389 -0.04809 -0.00949 -0.04809 -0.00926 C -0.03959 0.00787 -0.05261 0.00347 -0.06216 0.0044 C -0.06337 0.00555 -0.06476 0.00625 -0.06563 0.00764 C -0.06632 0.00903 -0.06563 0.01157 -0.06667 0.01227 C -0.06875 0.01389 -0.07622 0.01366 -0.07379 0.01366 C -0.06997 0.01366 -0.06597 0.01273 -0.06216 0.01227 C -0.06059 0.0125 -0.05261 0.01389 -0.05052 0.01528 C -0.03976 0.02268 -0.05712 0.01481 -0.04462 0.01991 C -0.03472 0.01782 -0.03472 0.01991 -0.03195 0.00764 C -0.03299 -0.0081 -0.03368 -0.00648 -0.03646 -0.01875 C -0.03716 -0.02199 -0.03889 -0.02801 -0.03889 -0.02778 C -0.03854 -0.03426 -0.03889 -0.04074 -0.03768 -0.04676 C -0.03733 -0.04838 -0.03177 -0.05116 -0.03073 -0.05139 C -0.0257 -0.05232 -0.02066 -0.05255 -0.01563 -0.05301 C -0.01233 -0.05579 -0.0092 -0.05718 -0.00625 -0.06065 C 0.00312 -0.05926 0.01146 -0.05926 0.01805 -0.04977 C 0.01719 -0.03681 0.01805 -0.02894 0.01111 -0.02037 C 0.01232 -0.01412 0.01337 -0.01088 0.01701 -0.00648 C 0.01389 -0.00602 0.01076 -0.00602 0.00764 -0.00486 C 0.00625 -0.0044 0.00538 -0.00255 0.00416 -0.00185 C -0.00174 0.00162 -0.00834 0.00648 -0.01441 0.00903 C -0.01511 0.01065 -0.0158 0.01227 -0.01667 0.01366 C -0.01771 0.01551 -0.01945 0.01667 -0.02031 0.01852 C -0.02101 0.01991 -0.02066 0.02176 -0.02136 0.02315 C -0.02396 0.02893 -0.03125 0.03102 -0.03542 0.0338 C -0.03837 0.03819 -0.0408 0.03889 -0.04236 0.04468 C -0.04028 0.05278 -0.03629 0.05046 -0.04236 0.05555 C -0.05382 0.05093 -0.03386 0.03634 -0.04931 0.02917 C -0.05209 0.01875 -0.04931 0.03148 -0.04931 0.01528 C -0.04931 0.00579 -0.05191 0.00301 -0.054 -0.00486 C -0.05469 -0.02083 -0.05104 -0.04375 -0.06667 -0.04676 C -0.07014 -0.04745 -0.07379 -0.04769 -0.07726 -0.04815 C -0.08073 -0.04861 -0.0842 -0.04931 -0.08768 -0.04977 C -0.08802 -0.05556 -0.08889 -0.06111 -0.08889 -0.0669 C -0.08889 -0.06898 -0.08906 -0.07407 -0.08768 -0.07315 C -0.08594 -0.07199 -0.08681 -0.06782 -0.08646 -0.06528 C -0.08959 -0.05949 -0.09028 -0.05509 -0.09462 -0.05139 C -0.09688 -0.04259 -0.09358 -0.04468 -0.08889 -0.04676 C -0.08438 -0.05116 -0.08125 -0.05232 -0.07604 -0.0544 C -0.0599 -0.05278 -0.0592 -0.05741 -0.05625 -0.03889 C -0.05556 -0.02454 -0.04948 0.00116 -0.0632 0.00602 C -0.06441 0.00741 -0.07188 0.01829 -0.07257 0.01852 C -0.07795 0.01991 -0.08351 0.01944 -0.08889 0.01991 C -0.0915 0.03125 -0.09063 0.02616 -0.09705 0.02616 C -0.09827 0.02616 -0.09479 0.02731 -0.09358 0.02778 C -0.09236 0.02824 -0.09115 0.0287 -0.08993 0.02917 C -0.08264 0.01944 -0.08976 0.03079 -0.08542 0.01528 C -0.08507 0.01389 -0.08368 0.01343 -0.08299 0.01227 C -0.07847 0.00509 -0.07726 0.00393 -0.07031 0.00139 C -0.06597 0.00185 -0.06181 0.00231 -0.05747 0.00301 C -0.05625 0.00324 -0.05504 0.00347 -0.054 0.0044 C -0.05295 0.00509 -0.05278 0.00741 -0.05156 0.00764 C -0.04427 0.00903 -0.03681 0.00856 -0.02952 0.00903 C -0.02275 0.01875 -0.02379 0.01829 -0.01216 0.02153 C -0.00104 0.02014 0.00243 0.02315 0.00764 0.01227 C 0.00399 0.00741 0.00104 0.00764 -0.00052 0.00139 C 0.00173 -0.01852 0.00677 -0.01157 0.02517 -0.01412 C 0.02778 -0.02593 0.02916 -0.04861 0.02048 -0.05602 C 0.01701 -0.05185 0.01562 -0.04931 0.01354 -0.04352 C 0.01458 -0.03472 0.01371 -0.02014 0.02048 -0.01412 C 0.02257 -0.01227 0.02534 -0.01134 0.02743 -0.00949 C 0.02778 -0.00949 0.03854 -0.0132 0.04132 -0.00949 C 0.04219 -0.00833 0.04184 -0.00602 0.04253 -0.00486 C 0.0434 -0.00347 0.04479 -0.00278 0.046 -0.00185 C 0.04757 -0.00232 0.04913 -0.00394 0.05069 -0.00324 C 0.05972 0.00046 0.04913 0.0037 0.05764 -0.00023 C 0.05885 0.00023 0.06024 0.00023 0.06111 0.00139 C 0.06198 0.00255 0.06128 0.00532 0.06232 0.00602 C 0.06458 0.00741 0.06701 0.00393 0.06927 0.00301 C 0.07118 0.00347 0.07378 0.00255 0.07517 0.0044 C 0.08073 0.0118 0.0717 0.01435 0.07969 0.01065 C 0.08055 0.01157 0.08159 0.0125 0.08212 0.01366 C 0.08281 0.01505 0.08246 0.01713 0.08333 0.01852 C 0.08489 0.02106 0.08819 0.02222 0.09028 0.02315 C 0.09149 0.0287 0.09028 0.03565 0.09479 0.02917 C 0.09514 0.02755 0.09479 0.025 0.096 0.02454 C 0.09705 0.02407 0.09791 0.02639 0.09844 0.02778 C 0.09913 0.02917 0.09982 0.03403 0.09948 0.03241 C 0.09913 0.03079 0.09878 0.0294 0.09844 0.02778 C 0.09809 0.02986 0.09826 0.03218 0.09722 0.0338 C 0.09357 0.03958 0.09305 0.03264 0.09132 0.03079 C 0.09028 0.02986 0.08906 0.02963 0.08784 0.02917 C 0.08298 0.01921 0.08819 0.02639 0.08333 0.02778 C 0.08212 0.02801 0.0809 0.02662 0.07969 0.02616 C 0.07812 0.02315 0.07465 0.01319 0.07517 0.0169 C 0.07534 0.01736 0.07656 0.02685 0.07743 0.02778 C 0.0783 0.02893 0.07969 0.0287 0.0809 0.02917 C 0.08819 0.03889 0.07795 0.02662 0.10069 0.0338 C 0.10451 0.03495 0.10729 0.03981 0.11111 0.04167 C 0.11302 0.0412 0.11528 0.04143 0.11701 0.04005 C 0.11823 0.03912 0.11788 0.03588 0.11927 0.03542 C 0.12031 0.03518 0.12083 0.03773 0.1217 0.03866 C 0.12274 0.03981 0.12396 0.04074 0.12517 0.04167 C 0.13021 0.05208 0.13906 0.04606 0.14722 0.0493 C 0.14896 0.04884 0.15538 0.0456 0.15538 0.05093 L 0.16111 0.04468 L 0.15069 0.04329 C 0.15069 0.04329 -0.01216 0.02454 -0.01216 0.02454 Z " pathEditMode="relative" rAng="0" ptsTypes="ffffffffffffffffffffffffffffffffffffffffffffffffffffffffffffffffffffffffffffffffffffffffffffffffffffffffffffffAAff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20000" decel="2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4 0.06134 C -0.01754 0.05926 -0.02309 0.05486 -0.03004 0.05208 C -0.03316 0.05254 -0.03663 0.05115 -0.03924 0.05347 C -0.04097 0.05509 -0.04149 0.06435 -0.04271 0.06759 C -0.04531 0.07453 -0.04913 0.07546 -0.05434 0.07685 C -0.05608 0.08333 -0.05469 0.09074 -0.05677 0.09699 C -0.05747 0.09884 -0.0599 0.09815 -0.06146 0.09861 C -0.06528 0.09953 -0.0691 0.10162 -0.07309 0.10162 C -0.07431 0.10162 -0.07083 0.10046 -0.06962 0.1 C -0.06302 0.10301 -0.06233 0.10764 -0.06024 0.09699 C -0.06198 0.09074 -0.06424 0.08171 -0.06146 0.07523 C -0.0599 0.07152 -0.05521 0.07291 -0.05208 0.07222 C -0.05243 0.06921 -0.05243 0.06597 -0.0533 0.06296 C -0.05451 0.05856 -0.05885 0.05486 -0.06146 0.05208 C -0.06441 0.04884 -0.06597 0.04421 -0.06719 0.03958 C -0.06597 0.03009 -0.06337 0.02199 -0.06024 0.01319 C -0.06233 0.00208 -0.0632 0.0081 -0.06962 0.00393 C -0.07344 0.00139 -0.07535 -0.00232 -0.0776 -0.00695 C -0.07795 -0.00949 -0.08004 -0.0125 -0.07882 -0.01459 C -0.07795 -0.01621 -0.07517 -0.01482 -0.07413 -0.0132 C -0.07188 -0.00926 -0.08281 -0.00371 -0.08351 -0.00371 C -0.09201 -0.00232 -0.10052 -0.00278 -0.10903 -0.00232 C -0.11267 0.00254 -0.11458 0.00833 -0.1184 0.01319 C -0.12257 0.00949 -0.12517 0.00486 -0.12188 -0.00232 C -0.11875 -0.00903 -0.11094 -0.01204 -0.12066 -0.00857 C -0.12188 -0.0081 -0.12292 -0.00741 -0.12413 -0.00695 C -0.1309 -0.0081 -0.13594 -0.00602 -0.1382 -0.01459 C -0.14219 -0.01204 -0.14566 -0.0088 -0.14983 -0.00695 C -0.15799 -0.01783 -0.15 -0.00579 -0.15434 -0.01621 C -0.15573 -0.01945 -0.15903 -0.02547 -0.15903 -0.02523 C -0.16129 -0.025 -0.16597 -0.02709 -0.16597 -0.02385 C -0.16597 -0.02084 -0.16129 -0.02246 -0.15903 -0.02246 C -0.15521 -0.02246 -0.15122 -0.02338 -0.1474 -0.02385 C -0.13507 -0.02963 -0.1217 -0.025 -0.10903 -0.0301 C -0.11007 -0.03889 -0.11181 -0.04375 -0.11024 -0.05185 C -0.08889 -0.04885 -0.10486 -0.05625 -0.0974 -0.03473 C -0.0967 -0.03287 -0.09427 -0.03357 -0.09271 -0.03334 C -0.08385 -0.03241 -0.07483 -0.03218 -0.06597 -0.03172 C -0.06476 -0.03125 -0.06337 -0.03125 -0.0625 -0.0301 C -0.06163 -0.02894 -0.06198 -0.02685 -0.06146 -0.02547 C -0.05729 -0.01551 -0.05885 -0.01713 -0.0533 -0.01459 C -0.05174 -0.02709 -0.05052 -0.03959 -0.04045 -0.04422 C -0.03976 -0.04584 -0.03872 -0.04723 -0.0382 -0.04885 C -0.03281 -0.06459 -0.03594 -0.05579 -0.04167 -0.05348 C -0.05 -0.05672 -0.05295 -0.05695 -0.06372 -0.0581 C -0.07083 -0.06065 -0.07257 -0.06482 -0.0684 -0.07361 C -0.06649 -0.07755 -0.05903 -0.07986 -0.05903 -0.07963 C -0.06059 -0.09815 -0.06007 -0.09074 -0.06597 -0.10301 C -0.06476 -0.11088 -0.06129 -0.11459 -0.05556 -0.1169 C -0.05833 -0.1206 -0.06094 -0.12084 -0.06372 -0.12477 C -0.07083 -0.12223 -0.06875 -0.12084 -0.07188 -0.11227 C -0.07257 -0.11343 -0.07396 -0.11412 -0.07413 -0.11551 C -0.07535 -0.13195 -0.06997 -0.1294 -0.06024 -0.13102 C -0.05504 -0.1331 -0.05382 -0.13473 -0.05799 -0.14028 C -0.05833 -0.1419 -0.05833 -0.14352 -0.05903 -0.14491 C -0.05955 -0.14607 -0.06111 -0.14931 -0.06146 -0.14792 C -0.06285 -0.14375 -0.06198 -0.13866 -0.0625 -0.13403 C -0.06302 -0.1301 -0.06441 -0.12801 -0.06597 -0.12477 C -0.0658 -0.12084 -0.0599 -0.08357 -0.06962 -0.07986 C -0.07309 -0.08033 -0.07656 -0.08218 -0.08004 -0.08125 C -0.08212 -0.08079 -0.08333 -0.07153 -0.08351 -0.07037 C -0.0849 -0.06435 -0.08385 -0.06621 -0.0882 -0.06435 C -0.09792 -0.06621 -0.10486 -0.06922 -0.11493 -0.07037 C -0.11858 -0.07685 -0.12292 -0.08102 -0.12656 -0.0875 C -0.12726 -0.09074 -0.12726 -0.09491 -0.13125 -0.09375 C -0.13229 -0.09352 -0.13264 -0.09144 -0.13351 -0.09051 C -0.13576 -0.0882 -0.14045 -0.08449 -0.14045 -0.08426 C -0.15208 -0.08727 -0.14358 -0.08403 -0.13924 -0.08588 C -0.13802 -0.10278 -0.1349 -0.10394 -0.14635 -0.10926 C -0.14757 -0.10973 -0.14271 -0.10764 -0.14271 -0.10741 C -0.13455 -0.09676 -0.13837 -0.07894 -0.1276 -0.07037 C -0.12066 -0.06482 -0.11406 -0.06227 -0.10799 -0.05486 C -0.10556 -0.05185 -0.1033 -0.04861 -0.10087 -0.0456 C -0.09965 -0.04398 -0.0974 -0.04098 -0.0974 -0.04074 C -0.09479 -0.02963 -0.07552 -0.03357 -0.07066 -0.03334 C -0.07031 -0.01945 -0.07309 -0.00463 -0.06962 0.00856 C -0.0691 0.01088 -0.05469 -0.0051 -0.0533 -0.00695 C -0.05104 -0.01574 -0.05087 -0.02223 -0.04392 -0.02547 C -0.03542 -0.02385 -0.03351 -0.02361 -0.0276 -0.01621 C -0.02309 -0.00348 -0.02135 0.01134 -0.0276 0.02407 C -0.03021 0.03773 -0.0276 0.05185 -0.01719 0.05671 C -0.01441 0.05092 -0.01597 0.04004 -0.01146 0.03657 C -0.00972 0.03518 -0.00747 0.03541 -0.00556 0.03495 C -0.00087 0.03889 0.00365 0.04236 0.00833 0.04583 C 0.01076 0.04768 0.01528 0.05208 0.01528 0.05231 C 0.01493 0.05 0.01424 0.04791 0.01424 0.04583 C 0.01424 0.03657 0.01424 0.02708 0.01528 0.01782 C 0.01545 0.0169 0.02517 0.00926 0.02691 0.00694 C 0.03073 -0.00787 0.02917 -0.01088 0.01996 -0.01459 C 0.01424 -0.03635 -0.00017 -0.02176 -0.02066 -0.02084 C -0.02639 -0.02292 -0.02691 -0.02454 -0.02882 -0.03172 C -0.02639 -0.04375 -0.02153 -0.03912 -0.0125 -0.03797 C -0.00434 -0.03426 8.33333E-7 -0.02315 0.00833 -0.01922 C 0.01389 -0.02454 0.01562 -0.02755 0.0224 -0.0301 C 0.02587 -0.02848 0.0316 -0.02084 0.03281 -0.02547 C 0.03316 -0.02709 0.03316 -0.02917 0.03403 -0.0301 C 0.03524 -0.03148 0.03698 -0.03125 0.03854 -0.03172 C 0.04028 -0.03843 0.03871 -0.04352 0.0375 -0.05023 C 0.04219 -0.05255 0.04531 -0.05023 0.05017 -0.04885 C 0.04983 -0.05394 0.04687 -0.05996 0.04913 -0.06435 C 0.05139 -0.06875 0.05868 -0.06158 0.06076 -0.05973 C 0.0625 -0.06783 0.0599 -0.06667 0.05486 -0.06898 C 0.04774 -0.0544 0.05729 -0.07547 0.05139 -0.03473 C 0.05121 -0.03287 0.04896 -0.03287 0.04792 -0.03172 C 0.04132 -0.02454 0.03351 -0.02292 0.02587 -0.01783 C 0.02691 -0.00463 0.02674 -0.00417 0.03038 0.00555 C 0.0309 0.00694 0.03055 0.00926 0.0316 0.01018 C 0.03455 0.01273 0.03854 0.01203 0.04201 0.01319 C 0.0474 0.02361 0.04479 0.0199 0.04913 0.02569 C 0.05469 0.01759 0.05434 0.02523 0.05833 0.02731 C 0.06059 0.02847 0.06302 0.02824 0.06528 0.0287 C 0.07153 0.03703 0.07344 0.03518 0.08403 0.03657 C 0.08524 0.03819 0.0875 0.03912 0.0875 0.0412 C 0.0875 0.04305 0.0849 0.03935 0.08403 0.03796 C 0.08194 0.03472 0.08108 0.03078 0.07934 0.02731 C 0.07465 0.02916 0.07378 0.03171 0.0724 0.03796 C 0.06493 0.03472 0.06319 0.03171 0.05729 0.02569 C 0.05503 0.02338 0.05017 0.01944 0.05017 0.01967 C 0.04792 0.02986 0.0474 0.0287 0.03854 0.02731 C 0.02743 0.02222 0.04601 0.02916 0.03403 0.04745 C 0.03055 0.05254 0.02378 0.04953 0.01875 0.05046 C 0.01476 0.05393 0.01267 0.05532 0.00955 0.06134 C 0.00799 0.06435 0.00486 0.0706 0.00486 0.07083 C 0.00521 0.07222 0.00503 0.0743 0.00608 0.07523 C 0.00799 0.07708 0.01302 0.07847 0.01302 0.0787 C 0.01528 0.08703 0.01528 0.09421 0.01649 0.10324 C 0.01701 0.10717 0.01962 0.11203 0.01875 0.1125 C 0.01701 0.11365 0.01493 0.11134 0.01302 0.11088 C 0.00816 0.10671 0.00121 0.10254 -0.00434 0.1 C -0.00695 0.09027 -0.00729 0.07893 -0.01493 0.07523 C -0.01788 0.0699 -0.02153 0.06736 -0.02309 0.06134 C -0.02344 0.05764 -0.02326 0.05393 -0.02413 0.05046 C -0.0257 0.04444 -0.03646 0.05139 -0.03924 0.05208 C -0.0441 0.0493 -0.04844 0.04791 -0.05208 0.04282 C -0.05573 0.03796 -0.05608 0.03402 -0.06146 0.03194 C -0.06892 0.025 -0.06892 0.01088 -0.07535 0.00231 C -0.08924 0.00347 -0.09392 0.00046 -0.1033 0.00856 C -0.10434 -0.00047 -0.10868 -0.01574 -0.10434 -0.02385 C -0.10035 -0.03125 -0.07969 -0.03148 -0.07656 -0.03172 C -0.0757 -0.03588 -0.0757 -0.04051 -0.07413 -0.04422 C -0.07309 -0.04653 -0.0651 -0.04537 -0.0625 -0.04885 C -0.0625 -0.04885 -0.01024 0.06134 -0.01024 0.06134 Z " pathEditMode="relative" rAng="0" ptsTypes="ffffffffffffffffffffffffffffffffffffffffffffffffffffffffffffffffffffffffffffffffffffffffffffffffffffffffffffffffffffffffffffffffffffffffffffff">
                                      <p:cBhvr>
                                        <p:cTn id="1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-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47B6-B0D3-4BC2-8132-460B68D6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5" y="3"/>
            <a:ext cx="8562016" cy="854075"/>
          </a:xfrm>
        </p:spPr>
        <p:txBody>
          <a:bodyPr/>
          <a:lstStyle/>
          <a:p>
            <a:r>
              <a:rPr lang="en-US" dirty="0"/>
              <a:t>DW-MRS toolbox (1) : pulse sequences (stimulated echo)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BE4-D2E7-4DCB-9866-8521551100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072F5F-34F6-4A63-A6EE-BBE09620EC9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755D8-9CF5-4B3E-873A-1E0D2AA92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9059F8-8780-44F6-BAFB-DD9B009F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135" cy="8637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0CDDE7-59CE-400F-BC0E-AADBE6D09C07}"/>
              </a:ext>
            </a:extLst>
          </p:cNvPr>
          <p:cNvSpPr txBox="1">
            <a:spLocks/>
          </p:cNvSpPr>
          <p:nvPr/>
        </p:nvSpPr>
        <p:spPr bwMode="auto">
          <a:xfrm>
            <a:off x="294099" y="3379268"/>
            <a:ext cx="5697399" cy="2373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Tx/>
              <a:buNone/>
              <a:defRPr sz="20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-187325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chemeClr val="accent6"/>
                </a:solidFill>
                <a:latin typeface="+mn-lt"/>
                <a:ea typeface="+mn-ea"/>
              </a:defRPr>
            </a:lvl2pPr>
            <a:lvl3pPr marL="360000" indent="-18573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3pPr>
            <a:lvl4pPr marL="720000" indent="-195263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4pPr>
            <a:lvl5pPr marL="1080000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800">
                <a:solidFill>
                  <a:schemeClr val="accent6"/>
                </a:solidFill>
                <a:latin typeface="+mn-lt"/>
                <a:ea typeface="+mn-ea"/>
              </a:defRPr>
            </a:lvl5pPr>
            <a:lvl6pPr marL="23669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6pPr>
            <a:lvl7pPr marL="28241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7pPr>
            <a:lvl8pPr marL="32813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8pPr>
            <a:lvl9pPr marL="3738563" indent="-192088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chemeClr val="bg2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Diffusion time Δ coupled to t</a:t>
            </a:r>
            <a:r>
              <a:rPr lang="en-US" sz="1800" kern="0" baseline="-25000" dirty="0"/>
              <a:t>m</a:t>
            </a:r>
            <a:r>
              <a:rPr lang="en-US" sz="1800" kern="0" dirty="0"/>
              <a:t>, suitable for exploration of diffusion at long Δ (T</a:t>
            </a:r>
            <a:r>
              <a:rPr lang="en-US" sz="1800" kern="0" baseline="-25000" dirty="0"/>
              <a:t>1</a:t>
            </a:r>
            <a:r>
              <a:rPr lang="en-US" sz="1800" kern="0" dirty="0"/>
              <a:t>(</a:t>
            </a:r>
            <a:r>
              <a:rPr lang="en-US" sz="1800" kern="0" dirty="0" err="1"/>
              <a:t>metab</a:t>
            </a:r>
            <a:r>
              <a:rPr lang="en-US" sz="1800" kern="0" dirty="0"/>
              <a:t>) &gt;&gt; T</a:t>
            </a:r>
            <a:r>
              <a:rPr lang="en-US" sz="1800" kern="0" baseline="-25000" dirty="0"/>
              <a:t>2</a:t>
            </a:r>
            <a:r>
              <a:rPr lang="en-US" sz="1800" kern="0" dirty="0"/>
              <a:t>(</a:t>
            </a:r>
            <a:r>
              <a:rPr lang="en-US" sz="1800" kern="0" dirty="0" err="1"/>
              <a:t>metab</a:t>
            </a:r>
            <a:r>
              <a:rPr lang="en-US" sz="1800" kern="0" dirty="0"/>
              <a:t>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Gradient duration </a:t>
            </a:r>
            <a:r>
              <a:rPr lang="el-GR" sz="1800" kern="0" dirty="0"/>
              <a:t>δ</a:t>
            </a:r>
            <a:r>
              <a:rPr lang="en-US" sz="1800" kern="0" dirty="0"/>
              <a:t> coupled to </a:t>
            </a:r>
            <a:r>
              <a:rPr lang="en-US" sz="1800" kern="0" dirty="0" err="1"/>
              <a:t>TE</a:t>
            </a:r>
            <a:r>
              <a:rPr lang="en-US" sz="1800" kern="0" baseline="-25000" dirty="0" err="1"/>
              <a:t>min</a:t>
            </a:r>
            <a:endParaRPr lang="en-US" sz="1800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BP-STEAM generates less eddy currents and cross-terms with background/sequence gradients are minimized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BP-STEAM has longer </a:t>
            </a:r>
            <a:r>
              <a:rPr lang="en-US" sz="1800" kern="0" dirty="0" err="1"/>
              <a:t>TE</a:t>
            </a:r>
            <a:r>
              <a:rPr lang="en-US" sz="1800" kern="0" baseline="-25000" dirty="0" err="1"/>
              <a:t>min</a:t>
            </a:r>
            <a:r>
              <a:rPr lang="en-US" sz="1800" kern="0" dirty="0"/>
              <a:t>, higher SAR and more chances for parasitic STEs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kern="0" dirty="0"/>
              <a:t>BP-STEAM easily converted to double diffusion encoding (DDE) sequence.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480764-DB72-4AF5-B451-BB126C2AFE6B}"/>
              </a:ext>
            </a:extLst>
          </p:cNvPr>
          <p:cNvGrpSpPr/>
          <p:nvPr/>
        </p:nvGrpSpPr>
        <p:grpSpPr>
          <a:xfrm>
            <a:off x="1169075" y="843641"/>
            <a:ext cx="8769107" cy="2364753"/>
            <a:chOff x="1169075" y="843641"/>
            <a:chExt cx="8769107" cy="236475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8C4D6A4-91DF-41BA-98CF-BEB94DD66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9075" y="1178137"/>
              <a:ext cx="8769107" cy="203025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FE6A4A8-CD13-4E52-90BE-361C25771546}"/>
                </a:ext>
              </a:extLst>
            </p:cNvPr>
            <p:cNvSpPr/>
            <p:nvPr/>
          </p:nvSpPr>
          <p:spPr>
            <a:xfrm>
              <a:off x="6701904" y="843641"/>
              <a:ext cx="1604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BP-DW-STEAM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ADC165-8C3F-492D-A979-F8A371C01712}"/>
                </a:ext>
              </a:extLst>
            </p:cNvPr>
            <p:cNvSpPr/>
            <p:nvPr/>
          </p:nvSpPr>
          <p:spPr>
            <a:xfrm>
              <a:off x="2880049" y="852082"/>
              <a:ext cx="12802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DW-STEAM</a:t>
              </a:r>
              <a:endParaRPr lang="nl-NL" b="1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62318C-FC24-4C32-83C2-D41F4873814D}"/>
              </a:ext>
            </a:extLst>
          </p:cNvPr>
          <p:cNvGrpSpPr/>
          <p:nvPr/>
        </p:nvGrpSpPr>
        <p:grpSpPr>
          <a:xfrm>
            <a:off x="6254114" y="3358365"/>
            <a:ext cx="4425107" cy="3194835"/>
            <a:chOff x="7019109" y="3358365"/>
            <a:chExt cx="4425107" cy="31948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3EDC67-D7B8-4CB6-93E9-E49E16A43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67" r="1"/>
            <a:stretch/>
          </p:blipFill>
          <p:spPr>
            <a:xfrm>
              <a:off x="7019109" y="3358365"/>
              <a:ext cx="4425107" cy="28957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F6A199-E1D6-4941-8ACB-ACC6520758B5}"/>
                </a:ext>
              </a:extLst>
            </p:cNvPr>
            <p:cNvSpPr txBox="1"/>
            <p:nvPr/>
          </p:nvSpPr>
          <p:spPr>
            <a:xfrm>
              <a:off x="7503918" y="6183868"/>
              <a:ext cx="3245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Najac C. et al., Neuroimage 2014</a:t>
              </a:r>
              <a:endParaRPr lang="nl-NL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61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47B6-B0D3-4BC2-8132-460B68D6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135" y="3"/>
            <a:ext cx="8562016" cy="854075"/>
          </a:xfrm>
        </p:spPr>
        <p:txBody>
          <a:bodyPr/>
          <a:lstStyle/>
          <a:p>
            <a:r>
              <a:rPr lang="en-US" dirty="0"/>
              <a:t>DW-MRS toolbox (1) : pulse sequences (spin echo)</a:t>
            </a:r>
            <a:endParaRPr lang="nl-NL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EE3B2F71-F8FC-4F89-B7BB-D2A59501A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977" y="3502245"/>
            <a:ext cx="4667670" cy="15933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Full SNR for given 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Δ coupled to TE, limited by T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dirty="0" err="1"/>
              <a:t>metab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BP versions use more available time for </a:t>
            </a:r>
            <a:r>
              <a:rPr lang="en-US" dirty="0" err="1"/>
              <a:t>g</a:t>
            </a:r>
            <a:r>
              <a:rPr lang="en-US" baseline="-25000" dirty="0" err="1"/>
              <a:t>diff</a:t>
            </a:r>
            <a:r>
              <a:rPr lang="en-US" dirty="0"/>
              <a:t> (more efficient)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Other advantages of BP retained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Easily transformed into DDE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BE4-D2E7-4DCB-9866-8521551100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B072F5F-34F6-4A63-A6EE-BBE09620EC9C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755D8-9CF5-4B3E-873A-1E0D2AA92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9059F8-8780-44F6-BAFB-DD9B009F4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135" cy="863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28C0A1-EE1D-44C3-A12E-340C1C1E0A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4"/>
          <a:stretch/>
        </p:blipFill>
        <p:spPr>
          <a:xfrm>
            <a:off x="6674465" y="3396871"/>
            <a:ext cx="4708432" cy="2847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6D2896-D2FD-4557-B8FA-F41865FB82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4"/>
          <a:stretch/>
        </p:blipFill>
        <p:spPr>
          <a:xfrm>
            <a:off x="6674465" y="3396871"/>
            <a:ext cx="4708432" cy="28471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5CA71B3-B99D-4D4C-A450-303F58B4BE85}"/>
              </a:ext>
            </a:extLst>
          </p:cNvPr>
          <p:cNvGrpSpPr/>
          <p:nvPr/>
        </p:nvGrpSpPr>
        <p:grpSpPr>
          <a:xfrm>
            <a:off x="318977" y="900648"/>
            <a:ext cx="11204765" cy="1985502"/>
            <a:chOff x="318977" y="900648"/>
            <a:chExt cx="11204765" cy="198550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AAAA6EE-C0E1-4D2C-8E14-5506A74FFA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45" t="4702" r="3189" b="4702"/>
            <a:stretch/>
          </p:blipFill>
          <p:spPr>
            <a:xfrm>
              <a:off x="318977" y="1203030"/>
              <a:ext cx="4072270" cy="16831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363F070-0A1D-4356-944A-34E18DCA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3268"/>
            <a:stretch/>
          </p:blipFill>
          <p:spPr>
            <a:xfrm>
              <a:off x="4699388" y="1240421"/>
              <a:ext cx="6824354" cy="160833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296723B-0BE1-4064-810A-F43077375CC5}"/>
                </a:ext>
              </a:extLst>
            </p:cNvPr>
            <p:cNvSpPr txBox="1"/>
            <p:nvPr/>
          </p:nvSpPr>
          <p:spPr>
            <a:xfrm>
              <a:off x="1171957" y="900648"/>
              <a:ext cx="151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BP-DW-PRESS</a:t>
              </a:r>
              <a:endParaRPr lang="nl-NL" b="1" dirty="0">
                <a:solidFill>
                  <a:schemeClr val="accent6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909E5D-3C18-4057-9D88-A486C85A792A}"/>
                </a:ext>
              </a:extLst>
            </p:cNvPr>
            <p:cNvSpPr txBox="1"/>
            <p:nvPr/>
          </p:nvSpPr>
          <p:spPr>
            <a:xfrm>
              <a:off x="7551783" y="900648"/>
              <a:ext cx="1791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BP-</a:t>
              </a:r>
              <a:r>
                <a:rPr lang="en-US" b="1" dirty="0" err="1">
                  <a:solidFill>
                    <a:schemeClr val="accent6"/>
                  </a:solidFill>
                </a:rPr>
                <a:t>isoDW</a:t>
              </a:r>
              <a:r>
                <a:rPr lang="en-US" b="1" dirty="0">
                  <a:solidFill>
                    <a:schemeClr val="accent6"/>
                  </a:solidFill>
                </a:rPr>
                <a:t>-LASER</a:t>
              </a:r>
              <a:endParaRPr lang="nl-NL" b="1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4AD5A9B-ECDE-431C-9650-5BB9D8FB661C}"/>
              </a:ext>
            </a:extLst>
          </p:cNvPr>
          <p:cNvSpPr txBox="1"/>
          <p:nvPr/>
        </p:nvSpPr>
        <p:spPr>
          <a:xfrm>
            <a:off x="7952376" y="3027539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BP-</a:t>
            </a:r>
            <a:r>
              <a:rPr lang="en-US" b="1" dirty="0" err="1">
                <a:solidFill>
                  <a:schemeClr val="accent6"/>
                </a:solidFill>
              </a:rPr>
              <a:t>sLASER</a:t>
            </a:r>
            <a:endParaRPr lang="nl-NL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1E0BD-1287-446A-9CD1-078A5D5D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Microstructural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(1)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69495-16EA-48C0-A17E-D8246FCF1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66668" y="6622488"/>
            <a:ext cx="2584075" cy="235511"/>
          </a:xfrm>
        </p:spPr>
        <p:txBody>
          <a:bodyPr/>
          <a:lstStyle/>
          <a:p>
            <a:fld id="{35E6A16D-FF79-4C95-B1B5-5043F35F06F7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F8171-65F0-405A-B569-EC31438CA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56"/>
          <a:stretch/>
        </p:blipFill>
        <p:spPr>
          <a:xfrm>
            <a:off x="152432" y="944981"/>
            <a:ext cx="6754394" cy="14743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84BAA0-EF68-40C2-A593-A6E75A39DF78}"/>
              </a:ext>
            </a:extLst>
          </p:cNvPr>
          <p:cNvGrpSpPr/>
          <p:nvPr/>
        </p:nvGrpSpPr>
        <p:grpSpPr>
          <a:xfrm>
            <a:off x="2433594" y="2491479"/>
            <a:ext cx="4049220" cy="1809907"/>
            <a:chOff x="2430710" y="2616379"/>
            <a:chExt cx="4049220" cy="18099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9BCF5A-1421-4EFE-8DDA-66A44C17D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7452" y="2616379"/>
              <a:ext cx="3962478" cy="16252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C23F0A-E926-4A20-86E8-78897BE7BDC5}"/>
                </a:ext>
              </a:extLst>
            </p:cNvPr>
            <p:cNvSpPr txBox="1"/>
            <p:nvPr/>
          </p:nvSpPr>
          <p:spPr>
            <a:xfrm>
              <a:off x="2430710" y="4056954"/>
              <a:ext cx="1164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rgbClr val="003C66"/>
                  </a:solidFill>
                  <a:latin typeface="Calibri"/>
                </a:rPr>
                <a:t>G(parallel)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A3C9489-6084-422A-B8FB-5C372AC3A495}"/>
                </a:ext>
              </a:extLst>
            </p:cNvPr>
            <p:cNvSpPr txBox="1"/>
            <p:nvPr/>
          </p:nvSpPr>
          <p:spPr>
            <a:xfrm>
              <a:off x="3849203" y="4056954"/>
              <a:ext cx="1786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>
                  <a:solidFill>
                    <a:srgbClr val="003C66"/>
                  </a:solidFill>
                  <a:latin typeface="Calibri"/>
                </a:rPr>
                <a:t>G(perpendicular)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749F4D-83E1-4D6F-9551-AB92FA10D4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738966B-80EA-4B88-8AC4-85BA140E6DBC}"/>
              </a:ext>
            </a:extLst>
          </p:cNvPr>
          <p:cNvSpPr txBox="1">
            <a:spLocks/>
          </p:cNvSpPr>
          <p:nvPr/>
        </p:nvSpPr>
        <p:spPr bwMode="auto">
          <a:xfrm>
            <a:off x="8466668" y="6622488"/>
            <a:ext cx="2584075" cy="23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E35870-BCBC-4088-BB45-007973668E28}" type="datetime1">
              <a:rPr lang="nl-NL" smtClean="0">
                <a:solidFill>
                  <a:srgbClr val="FFFFFF"/>
                </a:solidFill>
                <a:latin typeface="Calibri"/>
              </a:rPr>
              <a:pPr/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D68D4D-B159-4F61-A09C-DC74D02F1274}"/>
              </a:ext>
            </a:extLst>
          </p:cNvPr>
          <p:cNvGrpSpPr/>
          <p:nvPr/>
        </p:nvGrpSpPr>
        <p:grpSpPr>
          <a:xfrm>
            <a:off x="7310551" y="1014454"/>
            <a:ext cx="1514968" cy="638596"/>
            <a:chOff x="5807319" y="1224940"/>
            <a:chExt cx="1960685" cy="82647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E74C5E3-303D-4F06-97E2-41DF11CDB696}"/>
                </a:ext>
              </a:extLst>
            </p:cNvPr>
            <p:cNvGrpSpPr/>
            <p:nvPr/>
          </p:nvGrpSpPr>
          <p:grpSpPr>
            <a:xfrm>
              <a:off x="5807319" y="1224940"/>
              <a:ext cx="1960685" cy="826477"/>
              <a:chOff x="5807319" y="1224940"/>
              <a:chExt cx="1960685" cy="826477"/>
            </a:xfrm>
          </p:grpSpPr>
          <p:sp>
            <p:nvSpPr>
              <p:cNvPr id="19" name="Cylinder 18">
                <a:extLst>
                  <a:ext uri="{FF2B5EF4-FFF2-40B4-BE49-F238E27FC236}">
                    <a16:creationId xmlns:a16="http://schemas.microsoft.com/office/drawing/2014/main" id="{42985DBB-350C-42D1-B607-4063982871DB}"/>
                  </a:ext>
                </a:extLst>
              </p:cNvPr>
              <p:cNvSpPr/>
              <p:nvPr/>
            </p:nvSpPr>
            <p:spPr bwMode="auto">
              <a:xfrm rot="5400000">
                <a:off x="6374423" y="657836"/>
                <a:ext cx="826477" cy="1960685"/>
              </a:xfrm>
              <a:prstGeom prst="can">
                <a:avLst/>
              </a:prstGeom>
              <a:solidFill>
                <a:schemeClr val="accent1">
                  <a:alpha val="29000"/>
                </a:schemeClr>
              </a:solidFill>
              <a:ln w="381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97C35287-1169-4644-813B-24A7D92E541D}"/>
                  </a:ext>
                </a:extLst>
              </p:cNvPr>
              <p:cNvCxnSpPr/>
              <p:nvPr/>
            </p:nvCxnSpPr>
            <p:spPr bwMode="auto">
              <a:xfrm>
                <a:off x="6523892" y="1638178"/>
                <a:ext cx="422031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F2FB856-2B5D-445B-B986-572E380F91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729045" y="1435955"/>
                <a:ext cx="0" cy="40444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69B228A-EB29-4A25-90BE-203788B240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603522" y="1511023"/>
              <a:ext cx="301870" cy="2543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F40B04-93C4-4868-92C6-8E75D3826750}"/>
              </a:ext>
            </a:extLst>
          </p:cNvPr>
          <p:cNvGrpSpPr/>
          <p:nvPr/>
        </p:nvGrpSpPr>
        <p:grpSpPr>
          <a:xfrm>
            <a:off x="7310552" y="1773668"/>
            <a:ext cx="1514968" cy="638596"/>
            <a:chOff x="5807317" y="2191788"/>
            <a:chExt cx="1960685" cy="82647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A621330-FE13-4561-8467-68F06A34C3DB}"/>
                </a:ext>
              </a:extLst>
            </p:cNvPr>
            <p:cNvGrpSpPr/>
            <p:nvPr/>
          </p:nvGrpSpPr>
          <p:grpSpPr>
            <a:xfrm>
              <a:off x="5807317" y="2191788"/>
              <a:ext cx="1960685" cy="826477"/>
              <a:chOff x="5807317" y="2191788"/>
              <a:chExt cx="1960685" cy="826477"/>
            </a:xfrm>
          </p:grpSpPr>
          <p:sp>
            <p:nvSpPr>
              <p:cNvPr id="25" name="Cylinder 24">
                <a:extLst>
                  <a:ext uri="{FF2B5EF4-FFF2-40B4-BE49-F238E27FC236}">
                    <a16:creationId xmlns:a16="http://schemas.microsoft.com/office/drawing/2014/main" id="{33EEB836-6B81-46FD-80E6-341580650AFF}"/>
                  </a:ext>
                </a:extLst>
              </p:cNvPr>
              <p:cNvSpPr/>
              <p:nvPr/>
            </p:nvSpPr>
            <p:spPr bwMode="auto">
              <a:xfrm rot="5400000">
                <a:off x="6374421" y="1624684"/>
                <a:ext cx="826477" cy="1960685"/>
              </a:xfrm>
              <a:prstGeom prst="can">
                <a:avLst/>
              </a:prstGeom>
              <a:solidFill>
                <a:schemeClr val="accent1">
                  <a:alpha val="29000"/>
                </a:schemeClr>
              </a:solidFill>
              <a:ln w="381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0F1E15A-856A-44F3-8A0B-FEF9FB3CF0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350001" y="2605026"/>
                <a:ext cx="833314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2C335F7-9FE5-47C1-BF57-9476209B41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749557" y="2303585"/>
                <a:ext cx="0" cy="59787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A10E9F-5029-4671-8DA2-0A09F8414C2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523892" y="2392188"/>
              <a:ext cx="467329" cy="38799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58F9B0-DF30-49F9-A741-769445038D68}"/>
              </a:ext>
            </a:extLst>
          </p:cNvPr>
          <p:cNvGrpSpPr/>
          <p:nvPr/>
        </p:nvGrpSpPr>
        <p:grpSpPr>
          <a:xfrm>
            <a:off x="7209404" y="3386009"/>
            <a:ext cx="1684807" cy="638596"/>
            <a:chOff x="5662246" y="5079116"/>
            <a:chExt cx="2180492" cy="82647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EEEB611-A22F-4379-9E0F-D317BFCEF0CB}"/>
                </a:ext>
              </a:extLst>
            </p:cNvPr>
            <p:cNvGrpSpPr/>
            <p:nvPr/>
          </p:nvGrpSpPr>
          <p:grpSpPr>
            <a:xfrm>
              <a:off x="5662246" y="5079116"/>
              <a:ext cx="2180492" cy="826477"/>
              <a:chOff x="5662246" y="5079116"/>
              <a:chExt cx="2180492" cy="826477"/>
            </a:xfrm>
          </p:grpSpPr>
          <p:sp>
            <p:nvSpPr>
              <p:cNvPr id="43" name="Cylinder 42">
                <a:extLst>
                  <a:ext uri="{FF2B5EF4-FFF2-40B4-BE49-F238E27FC236}">
                    <a16:creationId xmlns:a16="http://schemas.microsoft.com/office/drawing/2014/main" id="{AA6BD4D2-5385-4106-A844-F40437EE9F7E}"/>
                  </a:ext>
                </a:extLst>
              </p:cNvPr>
              <p:cNvSpPr/>
              <p:nvPr/>
            </p:nvSpPr>
            <p:spPr bwMode="auto">
              <a:xfrm rot="5400000">
                <a:off x="6374420" y="4512012"/>
                <a:ext cx="826477" cy="1960685"/>
              </a:xfrm>
              <a:prstGeom prst="can">
                <a:avLst/>
              </a:prstGeom>
              <a:solidFill>
                <a:schemeClr val="accent1">
                  <a:alpha val="29000"/>
                </a:schemeClr>
              </a:solidFill>
              <a:ln w="38100" cap="flat" cmpd="sng" algn="ctr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nl-NL" sz="2400">
                  <a:solidFill>
                    <a:srgbClr val="FFFFFF"/>
                  </a:solidFill>
                  <a:latin typeface="Times" charset="0"/>
                  <a:ea typeface="ＭＳ Ｐゴシック" charset="0"/>
                </a:endParaRP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7C2DDE6-00E5-462E-821A-95DAD1C3A43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62246" y="5492354"/>
                <a:ext cx="2180492" cy="1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2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0D734FE-30AF-4640-A03D-74C7636E4D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6727579" y="5095258"/>
                <a:ext cx="0" cy="79419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FDF9F93-CCB8-4465-89E3-C8A61A72705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76028" y="5235482"/>
              <a:ext cx="581259" cy="55376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79B23CD8-8EEF-44C7-AFA6-8CABFBB4B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01408" y="4123750"/>
                <a:ext cx="5000732" cy="2272812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1800" dirty="0"/>
                  <a:t>D</a:t>
                </a:r>
                <a:r>
                  <a:rPr lang="nl-NL" sz="1800" baseline="-25000" dirty="0"/>
                  <a:t>||</a:t>
                </a:r>
                <a:r>
                  <a:rPr lang="nl-NL" sz="1800" dirty="0"/>
                  <a:t>&gt; D</a:t>
                </a:r>
                <a:r>
                  <a:rPr lang="nl-NL" sz="1800" baseline="-25000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⊥</a:t>
                </a:r>
                <a:r>
                  <a:rPr lang="nl-NL" sz="1800" dirty="0"/>
                  <a:t> </a:t>
                </a:r>
                <a:r>
                  <a:rPr lang="nl-NL" sz="1800" dirty="0" err="1"/>
                  <a:t>from</a:t>
                </a:r>
                <a:r>
                  <a:rPr lang="nl-NL" sz="1800" dirty="0"/>
                  <a:t> a </a:t>
                </a:r>
                <a:r>
                  <a:rPr lang="nl-NL" sz="1800" dirty="0" err="1"/>
                  <a:t>certain</a:t>
                </a:r>
                <a:r>
                  <a:rPr lang="nl-NL" sz="1800" dirty="0"/>
                  <a:t> </a:t>
                </a:r>
                <a:r>
                  <a:rPr lang="nl-NL" sz="1800" dirty="0" err="1"/>
                  <a:t>t</a:t>
                </a:r>
                <a:r>
                  <a:rPr lang="nl-NL" sz="1800" baseline="-25000" dirty="0" err="1"/>
                  <a:t>d</a:t>
                </a:r>
                <a:r>
                  <a:rPr lang="nl-NL" sz="1800" dirty="0"/>
                  <a:t> </a:t>
                </a:r>
                <a:r>
                  <a:rPr lang="nl-NL" sz="1800" dirty="0" err="1"/>
                  <a:t>onwards</a:t>
                </a:r>
                <a:endParaRPr lang="nl-NL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nl-NL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nl-NL" sz="1800" dirty="0"/>
                  <a:t> decreases </a:t>
                </a:r>
                <a:r>
                  <a:rPr lang="nl-NL" sz="1800" dirty="0" err="1"/>
                  <a:t>with</a:t>
                </a:r>
                <a:r>
                  <a:rPr lang="nl-NL" sz="1800" dirty="0"/>
                  <a:t> </a:t>
                </a:r>
                <a:r>
                  <a:rPr lang="nl-NL" sz="1800" dirty="0" err="1"/>
                  <a:t>t</a:t>
                </a:r>
                <a:r>
                  <a:rPr lang="nl-NL" sz="1800" baseline="-25000" dirty="0" err="1"/>
                  <a:t>d</a:t>
                </a:r>
                <a:endParaRPr lang="nl-NL" sz="1800" baseline="-25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nl-NL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nl-NL" sz="1800" dirty="0"/>
                  <a:t>(t</a:t>
                </a:r>
                <a:r>
                  <a:rPr lang="nl-NL" sz="1800" baseline="-25000" dirty="0"/>
                  <a:t>d</a:t>
                </a:r>
                <a:r>
                  <a:rPr lang="nl-NL" sz="1800" dirty="0"/>
                  <a:t>→∞) ≈ 1/3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nl-NL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1800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nl-NL" sz="1800" dirty="0"/>
                  <a:t> (t</a:t>
                </a:r>
                <a:r>
                  <a:rPr lang="nl-NL" sz="1800" baseline="-25000" dirty="0"/>
                  <a:t>d</a:t>
                </a:r>
                <a:r>
                  <a:rPr lang="nl-NL" sz="1800" dirty="0"/>
                  <a:t>→0)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nl-NL" sz="1800" dirty="0"/>
                  <a:t>Fiber diameter ≈ 80</a:t>
                </a:r>
                <a:r>
                  <a:rPr lang="el-GR" sz="1800" dirty="0"/>
                  <a:t>μ</a:t>
                </a:r>
                <a:r>
                  <a:rPr lang="nl-NL" sz="1800" dirty="0"/>
                  <a:t>m, and from data ≈ 20</a:t>
                </a:r>
                <a:r>
                  <a:rPr lang="el-GR" sz="1800" dirty="0"/>
                  <a:t>μ</a:t>
                </a:r>
                <a:r>
                  <a:rPr lang="nl-NL" sz="1800" dirty="0"/>
                  <a:t>m. </a:t>
                </a:r>
                <a:r>
                  <a:rPr lang="nl-NL" sz="1800" dirty="0" err="1"/>
                  <a:t>Mytochodrial</a:t>
                </a:r>
                <a:r>
                  <a:rPr lang="nl-NL" sz="1800" dirty="0"/>
                  <a:t> contribution? Other structural restrictions? </a:t>
                </a:r>
              </a:p>
            </p:txBody>
          </p:sp>
        </mc:Choice>
        <mc:Fallback xmlns="">
          <p:sp>
            <p:nvSpPr>
              <p:cNvPr id="46" name="Content Placeholder 11">
                <a:extLst>
                  <a:ext uri="{FF2B5EF4-FFF2-40B4-BE49-F238E27FC236}">
                    <a16:creationId xmlns:a16="http://schemas.microsoft.com/office/drawing/2014/main" id="{79B23CD8-8EEF-44C7-AFA6-8CABFBB4B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01408" y="4123750"/>
                <a:ext cx="5000732" cy="2272812"/>
              </a:xfrm>
              <a:blipFill>
                <a:blip r:embed="rId4"/>
                <a:stretch>
                  <a:fillRect l="-2683" t="-187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3769BF9-8B10-45CF-AE96-CBB31B5B4317}"/>
              </a:ext>
            </a:extLst>
          </p:cNvPr>
          <p:cNvGrpSpPr/>
          <p:nvPr/>
        </p:nvGrpSpPr>
        <p:grpSpPr>
          <a:xfrm>
            <a:off x="8922508" y="1100074"/>
            <a:ext cx="861370" cy="2834632"/>
            <a:chOff x="8922508" y="1100074"/>
            <a:chExt cx="861370" cy="28346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DD7BF2-71A5-4B4C-8DB3-7D2EA79AE643}"/>
                </a:ext>
              </a:extLst>
            </p:cNvPr>
            <p:cNvSpPr txBox="1"/>
            <p:nvPr/>
          </p:nvSpPr>
          <p:spPr>
            <a:xfrm>
              <a:off x="9126424" y="2208526"/>
              <a:ext cx="6574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solidFill>
                    <a:srgbClr val="003C66"/>
                  </a:solidFill>
                  <a:latin typeface="Calibri"/>
                </a:rPr>
                <a:t>t</a:t>
              </a:r>
              <a:r>
                <a:rPr lang="nl-NL" sz="2800" baseline="-25000" dirty="0">
                  <a:solidFill>
                    <a:srgbClr val="003C66"/>
                  </a:solidFill>
                  <a:latin typeface="Calibri"/>
                </a:rPr>
                <a:t>d</a:t>
              </a:r>
              <a:endParaRPr lang="nl-NL" sz="2800" dirty="0">
                <a:solidFill>
                  <a:srgbClr val="003C66"/>
                </a:solidFill>
                <a:latin typeface="Calibri"/>
              </a:endParaRPr>
            </a:p>
          </p:txBody>
        </p:sp>
        <p:sp>
          <p:nvSpPr>
            <p:cNvPr id="47" name="Arrow: Down 46">
              <a:extLst>
                <a:ext uri="{FF2B5EF4-FFF2-40B4-BE49-F238E27FC236}">
                  <a16:creationId xmlns:a16="http://schemas.microsoft.com/office/drawing/2014/main" id="{B26A8330-5DB0-49D8-B081-907979BEA9BF}"/>
                </a:ext>
              </a:extLst>
            </p:cNvPr>
            <p:cNvSpPr/>
            <p:nvPr/>
          </p:nvSpPr>
          <p:spPr bwMode="auto">
            <a:xfrm>
              <a:off x="8922508" y="1100074"/>
              <a:ext cx="233163" cy="2834632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E6A99A09-9B51-41F7-B3F0-FF1B3F575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063" y="2543348"/>
            <a:ext cx="115834" cy="719390"/>
          </a:xfrm>
          <a:prstGeom prst="rect">
            <a:avLst/>
          </a:prstGeom>
        </p:spPr>
      </p:pic>
      <p:pic>
        <p:nvPicPr>
          <p:cNvPr id="52" name="Picture 2" descr="This figure shows the structure of the muscle fibers. In the top panel, a sarcolemma is shown with the major parts labeled. In the bottom panel, a magnified view of a single myofibril is shown and the major parts are labeled.">
            <a:extLst>
              <a:ext uri="{FF2B5EF4-FFF2-40B4-BE49-F238E27FC236}">
                <a16:creationId xmlns:a16="http://schemas.microsoft.com/office/drawing/2014/main" id="{443B9E27-FB07-41BC-9502-A3BB82CD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6" y="2543348"/>
            <a:ext cx="2128726" cy="17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48F61E6-6E4A-4761-8890-2F1C70F69FD2}"/>
              </a:ext>
            </a:extLst>
          </p:cNvPr>
          <p:cNvGrpSpPr/>
          <p:nvPr/>
        </p:nvGrpSpPr>
        <p:grpSpPr>
          <a:xfrm>
            <a:off x="61487" y="4554922"/>
            <a:ext cx="6530699" cy="1721500"/>
            <a:chOff x="61487" y="4554922"/>
            <a:chExt cx="6530699" cy="17215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A78B3F-F1B6-42B9-BA45-F7B2C250F7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388" r="4450"/>
            <a:stretch/>
          </p:blipFill>
          <p:spPr>
            <a:xfrm>
              <a:off x="61487" y="4554922"/>
              <a:ext cx="6530699" cy="172150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EC97F34-FF1B-440D-8932-AA07685E6264}"/>
                </a:ext>
              </a:extLst>
            </p:cNvPr>
            <p:cNvSpPr txBox="1"/>
            <p:nvPr/>
          </p:nvSpPr>
          <p:spPr>
            <a:xfrm>
              <a:off x="1554827" y="5138673"/>
              <a:ext cx="8787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6"/>
                  </a:solidFill>
                </a:rPr>
                <a:t>t</a:t>
              </a:r>
              <a:r>
                <a:rPr lang="en-US" sz="1200" baseline="-25000" dirty="0">
                  <a:solidFill>
                    <a:schemeClr val="accent6"/>
                  </a:solidFill>
                </a:rPr>
                <a:t>m</a:t>
              </a:r>
              <a:r>
                <a:rPr lang="en-US" sz="1200" dirty="0">
                  <a:solidFill>
                    <a:schemeClr val="accent6"/>
                  </a:solidFill>
                </a:rPr>
                <a:t> = 0.075s</a:t>
              </a:r>
              <a:endParaRPr lang="nl-NL" sz="1200" dirty="0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37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ECEF-1FAA-463B-86BF-FA2C4F82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34" y="3"/>
            <a:ext cx="9209717" cy="854075"/>
          </a:xfrm>
        </p:spPr>
        <p:txBody>
          <a:bodyPr/>
          <a:lstStyle/>
          <a:p>
            <a:r>
              <a:rPr lang="nl-NL" dirty="0" err="1"/>
              <a:t>Microstructural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 (2): Are </a:t>
            </a:r>
            <a:r>
              <a:rPr lang="nl-NL" dirty="0" err="1"/>
              <a:t>brain</a:t>
            </a:r>
            <a:r>
              <a:rPr lang="nl-NL" dirty="0"/>
              <a:t> </a:t>
            </a:r>
            <a:r>
              <a:rPr lang="nl-NL" dirty="0" err="1"/>
              <a:t>metabolites</a:t>
            </a:r>
            <a:r>
              <a:rPr lang="nl-NL" dirty="0"/>
              <a:t> </a:t>
            </a:r>
            <a:r>
              <a:rPr lang="nl-NL" dirty="0" err="1"/>
              <a:t>mostly</a:t>
            </a:r>
            <a:r>
              <a:rPr lang="nl-NL" dirty="0"/>
              <a:t> </a:t>
            </a:r>
            <a:r>
              <a:rPr lang="nl-NL" dirty="0" err="1"/>
              <a:t>contained</a:t>
            </a:r>
            <a:r>
              <a:rPr lang="nl-NL" dirty="0"/>
              <a:t> in “fibers” (open-ended geometry) or in “cell bodies” (closed geometry)?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4E1FF5B-5DE7-42CE-A08E-65FAA02A9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6791" y="957042"/>
            <a:ext cx="3476847" cy="17766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Strong time dependence only at very short t</a:t>
            </a:r>
            <a:r>
              <a:rPr lang="en-US" sz="1800" baseline="-25000" dirty="0"/>
              <a:t>d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No evidence for small, closed compartments in mouse, macaque or human cerebrum.</a:t>
            </a:r>
            <a:endParaRPr lang="nl-NL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84CA6-7A2F-48CD-BC46-A1583F946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3" r="25431" b="10648"/>
          <a:stretch/>
        </p:blipFill>
        <p:spPr>
          <a:xfrm>
            <a:off x="245434" y="1118159"/>
            <a:ext cx="2785731" cy="221555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54D0F9E-9021-46AC-8837-B69EBFEB50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775E7C-50ED-4F34-AF1C-5BF0B39DA8C2}" type="datetime1">
              <a:rPr lang="nl-NL" smtClean="0"/>
              <a:t>01-08-2018</a:t>
            </a:fld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83D0D8-9092-4FDD-95A4-A5B2AD956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ISMRM Virtual Meeting: Diffusion Weighted MRS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EE78E0-E9F9-4110-A4AD-1C4F5D670A14}"/>
              </a:ext>
            </a:extLst>
          </p:cNvPr>
          <p:cNvGrpSpPr/>
          <p:nvPr/>
        </p:nvGrpSpPr>
        <p:grpSpPr>
          <a:xfrm>
            <a:off x="6818301" y="912771"/>
            <a:ext cx="5328716" cy="2556649"/>
            <a:chOff x="6818301" y="912771"/>
            <a:chExt cx="5328716" cy="255664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D12D6C1-BC5E-4F4C-902A-B29115F3C904}"/>
                </a:ext>
              </a:extLst>
            </p:cNvPr>
            <p:cNvGrpSpPr/>
            <p:nvPr/>
          </p:nvGrpSpPr>
          <p:grpSpPr>
            <a:xfrm>
              <a:off x="6818301" y="912771"/>
              <a:ext cx="5279829" cy="2028597"/>
              <a:chOff x="6879264" y="912771"/>
              <a:chExt cx="5279829" cy="202859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CDB4D57-3A36-4C74-8F66-806191BB10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79264" y="912771"/>
                <a:ext cx="5050466" cy="2028597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7740F0C-D267-4E35-A3D2-25FE8549B1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5619" t="23843" r="18409" b="25737"/>
              <a:stretch/>
            </p:blipFill>
            <p:spPr>
              <a:xfrm>
                <a:off x="11360580" y="1118159"/>
                <a:ext cx="798513" cy="659107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B60FC8-597F-46C5-9DF9-E5D05111A069}"/>
                </a:ext>
              </a:extLst>
            </p:cNvPr>
            <p:cNvSpPr txBox="1"/>
            <p:nvPr/>
          </p:nvSpPr>
          <p:spPr>
            <a:xfrm>
              <a:off x="11045729" y="2869256"/>
              <a:ext cx="1101288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accent6"/>
                  </a:solidFill>
                </a:rPr>
                <a:t>Najac C. et al., Neuroimage 2014</a:t>
              </a:r>
              <a:endParaRPr lang="nl-NL" sz="11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551F37-8605-4C56-84E7-CEE1A2C4528A}"/>
              </a:ext>
            </a:extLst>
          </p:cNvPr>
          <p:cNvGrpSpPr/>
          <p:nvPr/>
        </p:nvGrpSpPr>
        <p:grpSpPr>
          <a:xfrm>
            <a:off x="6963429" y="3000062"/>
            <a:ext cx="5318917" cy="3485798"/>
            <a:chOff x="6963429" y="3000062"/>
            <a:chExt cx="5318917" cy="348579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01A405-5CD3-4172-A973-B5DF0373538B}"/>
                </a:ext>
              </a:extLst>
            </p:cNvPr>
            <p:cNvGrpSpPr/>
            <p:nvPr/>
          </p:nvGrpSpPr>
          <p:grpSpPr>
            <a:xfrm>
              <a:off x="6963429" y="3000062"/>
              <a:ext cx="5050919" cy="3485798"/>
              <a:chOff x="7059228" y="3000062"/>
              <a:chExt cx="5050919" cy="348579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2601091-E21D-4B75-9473-3F3214245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059228" y="3000062"/>
                <a:ext cx="4350298" cy="348579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2689BDF-BED7-4FC8-96F8-F26C32EB25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259" t="1360" r="17070" b="7907"/>
              <a:stretch/>
            </p:blipFill>
            <p:spPr>
              <a:xfrm>
                <a:off x="11409527" y="3774558"/>
                <a:ext cx="700620" cy="156498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B11340-C7DB-4F5F-9354-A8DAC5DC281D}"/>
                </a:ext>
              </a:extLst>
            </p:cNvPr>
            <p:cNvSpPr txBox="1"/>
            <p:nvPr/>
          </p:nvSpPr>
          <p:spPr>
            <a:xfrm>
              <a:off x="11045729" y="5312535"/>
              <a:ext cx="123661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accent6"/>
                  </a:solidFill>
                </a:rPr>
                <a:t>Najac C. et al., Brain Struct </a:t>
              </a:r>
              <a:r>
                <a:rPr lang="en-US" sz="1100" b="1" dirty="0" err="1">
                  <a:solidFill>
                    <a:schemeClr val="accent6"/>
                  </a:solidFill>
                </a:rPr>
                <a:t>Func</a:t>
              </a:r>
              <a:r>
                <a:rPr lang="en-US" sz="1100" b="1" dirty="0">
                  <a:solidFill>
                    <a:schemeClr val="accent6"/>
                  </a:solidFill>
                </a:rPr>
                <a:t> 2014</a:t>
              </a:r>
              <a:endParaRPr lang="nl-NL" sz="1100" b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3B14C84-4664-4535-9D49-C1F629519CD1}"/>
              </a:ext>
            </a:extLst>
          </p:cNvPr>
          <p:cNvGrpSpPr/>
          <p:nvPr/>
        </p:nvGrpSpPr>
        <p:grpSpPr>
          <a:xfrm>
            <a:off x="127589" y="3514726"/>
            <a:ext cx="6687558" cy="3021029"/>
            <a:chOff x="127589" y="3514726"/>
            <a:chExt cx="6687558" cy="3021029"/>
          </a:xfrm>
        </p:grpSpPr>
        <p:pic>
          <p:nvPicPr>
            <p:cNvPr id="23" name="Picture 2" descr="https://www.frontiersin.org/files/Articles/313824/fnins-12-00002-HTML/image_m/fnins-12-00002-g001.jpg">
              <a:extLst>
                <a:ext uri="{FF2B5EF4-FFF2-40B4-BE49-F238E27FC236}">
                  <a16:creationId xmlns:a16="http://schemas.microsoft.com/office/drawing/2014/main" id="{41798A28-54CA-48CA-8153-AD714AC42C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89" y="3514726"/>
              <a:ext cx="6687558" cy="2726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5E738B-1D32-4213-80EA-5D5F788973E7}"/>
                </a:ext>
              </a:extLst>
            </p:cNvPr>
            <p:cNvSpPr txBox="1"/>
            <p:nvPr/>
          </p:nvSpPr>
          <p:spPr>
            <a:xfrm>
              <a:off x="525980" y="6258756"/>
              <a:ext cx="24805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6"/>
                  </a:solidFill>
                </a:rPr>
                <a:t>Valette J. et al., Front </a:t>
              </a:r>
              <a:r>
                <a:rPr lang="en-US" sz="1200" b="1" dirty="0" err="1">
                  <a:solidFill>
                    <a:schemeClr val="accent6"/>
                  </a:solidFill>
                </a:rPr>
                <a:t>Neurosci</a:t>
              </a:r>
              <a:r>
                <a:rPr lang="en-US" sz="1200" b="1" dirty="0">
                  <a:solidFill>
                    <a:schemeClr val="accent6"/>
                  </a:solidFill>
                </a:rPr>
                <a:t> 2018</a:t>
              </a:r>
              <a:endParaRPr lang="nl-NL" sz="1200" b="1" dirty="0">
                <a:solidFill>
                  <a:schemeClr val="accent6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E2BB031-8E51-4E1B-87BD-BB07A6F0D7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0893" y="2084127"/>
            <a:ext cx="9067833" cy="29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7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Microstructural</a:t>
            </a:r>
            <a:r>
              <a:rPr lang="nl-NL" dirty="0"/>
              <a:t> </a:t>
            </a:r>
            <a:r>
              <a:rPr lang="nl-NL" dirty="0" err="1"/>
              <a:t>example</a:t>
            </a:r>
            <a:r>
              <a:rPr lang="nl-NL" dirty="0"/>
              <a:t> (3): </a:t>
            </a:r>
            <a:r>
              <a:rPr lang="nl-NL" dirty="0" err="1"/>
              <a:t>anisotropic</a:t>
            </a:r>
            <a:r>
              <a:rPr lang="nl-NL" dirty="0"/>
              <a:t> </a:t>
            </a:r>
            <a:r>
              <a:rPr lang="nl-NL" dirty="0" err="1"/>
              <a:t>diffusion</a:t>
            </a:r>
            <a:r>
              <a:rPr lang="nl-NL" dirty="0"/>
              <a:t> of </a:t>
            </a:r>
            <a:r>
              <a:rPr lang="nl-NL" dirty="0" err="1"/>
              <a:t>metabolites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corpus </a:t>
            </a:r>
            <a:r>
              <a:rPr lang="nl-NL" dirty="0" err="1"/>
              <a:t>callosum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555DFC0-AB96-44F3-8CCA-64CDF98360A2}" type="datetime1">
              <a:rPr lang="nl-NL" smtClean="0">
                <a:solidFill>
                  <a:srgbClr val="FFFFFF"/>
                </a:solidFill>
                <a:latin typeface="Calibri"/>
              </a:rPr>
              <a:t>01-08-2018</a:t>
            </a:fld>
            <a:endParaRPr lang="en-GB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5" name="Picture 2" descr="http://hubel.med.harvard.edu/book/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58" y="993749"/>
            <a:ext cx="4724515" cy="53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80" y="980728"/>
            <a:ext cx="5405637" cy="310612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630286" y="4202658"/>
            <a:ext cx="4786508" cy="2294400"/>
            <a:chOff x="1801716" y="4202658"/>
            <a:chExt cx="4786508" cy="2294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7824" y="4202658"/>
              <a:ext cx="3600400" cy="21026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2" name="Straight Arrow Connector 21"/>
            <p:cNvCxnSpPr/>
            <p:nvPr/>
          </p:nvCxnSpPr>
          <p:spPr bwMode="auto">
            <a:xfrm>
              <a:off x="1801716" y="5445224"/>
              <a:ext cx="2266228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4788024" y="5733256"/>
              <a:ext cx="0" cy="76380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23"/>
            <p:cNvSpPr txBox="1"/>
            <p:nvPr/>
          </p:nvSpPr>
          <p:spPr>
            <a:xfrm>
              <a:off x="1801716" y="4753804"/>
              <a:ext cx="8082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dirty="0" err="1">
                  <a:solidFill>
                    <a:srgbClr val="FF0000"/>
                  </a:solidFill>
                  <a:latin typeface="Calibri"/>
                </a:rPr>
                <a:t>g</a:t>
              </a:r>
              <a:r>
                <a:rPr lang="nl-NL" sz="3200" b="1" baseline="-25000" dirty="0" err="1">
                  <a:solidFill>
                    <a:srgbClr val="FF0000"/>
                  </a:solidFill>
                  <a:latin typeface="Calibri"/>
                </a:rPr>
                <a:t>par</a:t>
              </a:r>
              <a:r>
                <a:rPr lang="nl-NL" sz="3200" b="1" baseline="-25000" dirty="0">
                  <a:solidFill>
                    <a:srgbClr val="FF0000"/>
                  </a:solidFill>
                  <a:latin typeface="Calibri"/>
                </a:rPr>
                <a:t>.</a:t>
              </a:r>
              <a:endParaRPr lang="nl-NL" sz="3200" b="1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14900" y="5720506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200" b="1" dirty="0" err="1">
                  <a:solidFill>
                    <a:srgbClr val="FF0000"/>
                  </a:solidFill>
                  <a:latin typeface="Calibri"/>
                </a:rPr>
                <a:t>g</a:t>
              </a:r>
              <a:r>
                <a:rPr lang="nl-NL" sz="3200" b="1" baseline="-25000" dirty="0" err="1">
                  <a:solidFill>
                    <a:srgbClr val="FF0000"/>
                  </a:solidFill>
                  <a:latin typeface="Calibri"/>
                </a:rPr>
                <a:t>perp</a:t>
              </a:r>
              <a:r>
                <a:rPr lang="nl-NL" sz="3200" b="1" baseline="-25000" dirty="0">
                  <a:solidFill>
                    <a:srgbClr val="FF0000"/>
                  </a:solidFill>
                  <a:latin typeface="Calibri"/>
                </a:rPr>
                <a:t>.</a:t>
              </a:r>
              <a:endParaRPr lang="nl-NL" sz="3200" b="1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90701" y="1149222"/>
            <a:ext cx="2645207" cy="2871788"/>
            <a:chOff x="266700" y="1149222"/>
            <a:chExt cx="2645207" cy="287178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" y="1149222"/>
              <a:ext cx="2645207" cy="287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43105" y="1188392"/>
              <a:ext cx="1740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Calibri"/>
                </a:rPr>
                <a:t>Astrocyte (</a:t>
              </a:r>
              <a:r>
                <a:rPr lang="en-US" b="1" dirty="0" err="1">
                  <a:solidFill>
                    <a:srgbClr val="FFFFFF"/>
                  </a:solidFill>
                  <a:latin typeface="Calibri"/>
                </a:rPr>
                <a:t>tCho</a:t>
              </a:r>
              <a:r>
                <a:rPr lang="en-US" b="1" dirty="0">
                  <a:solidFill>
                    <a:srgbClr val="FFFFFF"/>
                  </a:solidFill>
                  <a:latin typeface="Calibri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84996" y="4347149"/>
            <a:ext cx="3773144" cy="1842435"/>
            <a:chOff x="5160996" y="4347148"/>
            <a:chExt cx="3773144" cy="184243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" t="17376" r="458" b="25227"/>
            <a:stretch/>
          </p:blipFill>
          <p:spPr bwMode="auto">
            <a:xfrm>
              <a:off x="5160996" y="4347148"/>
              <a:ext cx="3773144" cy="1842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217286" y="4358905"/>
              <a:ext cx="147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FF"/>
                  </a:solidFill>
                  <a:latin typeface="Calibri"/>
                </a:rPr>
                <a:t>Axons (tNAA)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1F1CD-75B2-4851-8981-8901D32EF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ISMRM Virtual Meeting: Diffusion Weighted MRS</a:t>
            </a:r>
            <a:endParaRPr lang="en-GB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6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MC Basispresentatie_NL">
  <a:themeElements>
    <a:clrScheme name="Aangepast 30">
      <a:dk1>
        <a:srgbClr val="003C66"/>
      </a:dk1>
      <a:lt1>
        <a:srgbClr val="FFFFFF"/>
      </a:lt1>
      <a:dk2>
        <a:srgbClr val="FFFFFF"/>
      </a:dk2>
      <a:lt2>
        <a:srgbClr val="003C7D"/>
      </a:lt2>
      <a:accent1>
        <a:srgbClr val="007CC2"/>
      </a:accent1>
      <a:accent2>
        <a:srgbClr val="009FBD"/>
      </a:accent2>
      <a:accent3>
        <a:srgbClr val="6E90A6"/>
      </a:accent3>
      <a:accent4>
        <a:srgbClr val="E3004F"/>
      </a:accent4>
      <a:accent5>
        <a:srgbClr val="C0965C"/>
      </a:accent5>
      <a:accent6>
        <a:srgbClr val="000000"/>
      </a:accent6>
      <a:hlink>
        <a:srgbClr val="1161C6"/>
      </a:hlink>
      <a:folHlink>
        <a:srgbClr val="E30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101463"/>
        </a:dk1>
        <a:lt1>
          <a:srgbClr val="FFFFFF"/>
        </a:lt1>
        <a:dk2>
          <a:srgbClr val="B5E7FF"/>
        </a:dk2>
        <a:lt2>
          <a:srgbClr val="111166"/>
        </a:lt2>
        <a:accent1>
          <a:srgbClr val="119DF9"/>
        </a:accent1>
        <a:accent2>
          <a:srgbClr val="117FE4"/>
        </a:accent2>
        <a:accent3>
          <a:srgbClr val="D7F1FF"/>
        </a:accent3>
        <a:accent4>
          <a:srgbClr val="DADADA"/>
        </a:accent4>
        <a:accent5>
          <a:srgbClr val="AACCFB"/>
        </a:accent5>
        <a:accent6>
          <a:srgbClr val="0E72CF"/>
        </a:accent6>
        <a:hlink>
          <a:srgbClr val="1161C6"/>
        </a:hlink>
        <a:folHlink>
          <a:srgbClr val="114DB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1637</Words>
  <Application>Microsoft Office PowerPoint</Application>
  <PresentationFormat>Widescreen</PresentationFormat>
  <Paragraphs>223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Cambria Math</vt:lpstr>
      <vt:lpstr>Verdana</vt:lpstr>
      <vt:lpstr>Calibri</vt:lpstr>
      <vt:lpstr>Arial</vt:lpstr>
      <vt:lpstr>MS PGothic</vt:lpstr>
      <vt:lpstr>Aharoni</vt:lpstr>
      <vt:lpstr>Helvetica Light</vt:lpstr>
      <vt:lpstr>Wingdings</vt:lpstr>
      <vt:lpstr>Times</vt:lpstr>
      <vt:lpstr>LUMC Basispresentatie_NL</vt:lpstr>
      <vt:lpstr>Diffusion Weighted MRS: Experimental Design, Acquisition, Pre-Processing &amp; Analysis</vt:lpstr>
      <vt:lpstr>Synopsis</vt:lpstr>
      <vt:lpstr>Magnetic Resonance Spectroscopy – a window to brain neurochemistry (in the mM range)</vt:lpstr>
      <vt:lpstr>compartment- and cell-type specific probes of cellular microstructure through diffusion</vt:lpstr>
      <vt:lpstr>DW-MRS toolbox (1) : pulse sequences (stimulated echo)</vt:lpstr>
      <vt:lpstr>DW-MRS toolbox (1) : pulse sequences (spin echo)</vt:lpstr>
      <vt:lpstr>Microstructural example (1)</vt:lpstr>
      <vt:lpstr>Microstructural example  (2): Are brain metabolites mostly contained in “fibers” (open-ended geometry) or in “cell bodies” (closed geometry)?</vt:lpstr>
      <vt:lpstr>Microstructural example (3): anisotropic diffusion of metabolites in the corpus callosum</vt:lpstr>
      <vt:lpstr>Strong macroscopic anisotropy for the axonal metabolite NAA, much less for tCr and tCho</vt:lpstr>
      <vt:lpstr>Modeling the DWS(NAA) data yields: D(cytosol) of NAA and axonal orientation dispersion</vt:lpstr>
      <vt:lpstr>Macroscopic vs. microscopic anisotropy: telling them apart</vt:lpstr>
      <vt:lpstr>Microscopic anisotropy (1): fully dispersed neurite model for NAA in white matter</vt:lpstr>
      <vt:lpstr>Microscopic anisotropy (2): Double diffusion encoding (DDE)</vt:lpstr>
      <vt:lpstr>Microscopic anisotropy (2): DDE MRS neuronal and glial metabolites</vt:lpstr>
      <vt:lpstr>The DW-MRS toolkit (2): the essentials of data pre-processing</vt:lpstr>
      <vt:lpstr>DW-MRS: disease models and development/ageing</vt:lpstr>
      <vt:lpstr>Clinical applications of DW-MRS: challenges and considerations</vt:lpstr>
      <vt:lpstr>DW-MRS: example power calculation</vt:lpstr>
      <vt:lpstr>Summary and some humble suggestions</vt:lpstr>
      <vt:lpstr>DW-MRS geography, 1990-present</vt:lpstr>
      <vt:lpstr>ESMRMB Lectures on MR: Diffusion weighted MRS</vt:lpstr>
      <vt:lpstr>Leiden, Leiden University, LUMC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Resonance Spectroscopy – a window to brain neurochemistry (in the mM range)</dc:title>
  <dc:creator>Ronen, I. (RADI)</dc:creator>
  <cp:lastModifiedBy>Ronen, I. (RADI)</cp:lastModifiedBy>
  <cp:revision>118</cp:revision>
  <dcterms:created xsi:type="dcterms:W3CDTF">2018-07-30T08:31:57Z</dcterms:created>
  <dcterms:modified xsi:type="dcterms:W3CDTF">2018-08-01T19:07:53Z</dcterms:modified>
</cp:coreProperties>
</file>