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0"/>
  </p:notesMasterIdLst>
  <p:sldIdLst>
    <p:sldId id="257" r:id="rId2"/>
    <p:sldId id="309" r:id="rId3"/>
    <p:sldId id="310" r:id="rId4"/>
    <p:sldId id="295" r:id="rId5"/>
    <p:sldId id="311" r:id="rId6"/>
    <p:sldId id="282" r:id="rId7"/>
    <p:sldId id="258" r:id="rId8"/>
    <p:sldId id="269" r:id="rId9"/>
    <p:sldId id="274" r:id="rId10"/>
    <p:sldId id="281" r:id="rId11"/>
    <p:sldId id="307" r:id="rId12"/>
    <p:sldId id="265" r:id="rId13"/>
    <p:sldId id="266" r:id="rId14"/>
    <p:sldId id="260" r:id="rId15"/>
    <p:sldId id="259" r:id="rId16"/>
    <p:sldId id="283" r:id="rId17"/>
    <p:sldId id="261" r:id="rId18"/>
    <p:sldId id="26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1701"/>
  </p:normalViewPr>
  <p:slideViewPr>
    <p:cSldViewPr snapToGrid="0">
      <p:cViewPr varScale="1">
        <p:scale>
          <a:sx n="99" d="100"/>
          <a:sy n="99" d="100"/>
        </p:scale>
        <p:origin x="29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5100AA-F0EA-2E44-9B56-C1DFCF644658}" type="datetimeFigureOut">
              <a:rPr lang="en-US" smtClean="0"/>
              <a:t>5/7/24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BB3B82-9FF4-B041-830C-F1DFF0495FDE}" type="slidenum">
              <a:rPr lang="en-US" smtClean="0"/>
              <a:t>‹#›</a:t>
            </a:fld>
            <a:endParaRPr lang="en-US"/>
          </a:p>
        </p:txBody>
      </p:sp>
    </p:spTree>
    <p:extLst>
      <p:ext uri="{BB962C8B-B14F-4D97-AF65-F5344CB8AC3E}">
        <p14:creationId xmlns:p14="http://schemas.microsoft.com/office/powerpoint/2010/main" val="4025368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Google Shape;3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6" name="Google Shape;36;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fr-CA" dirty="0"/>
              <a:t>Hi all,</a:t>
            </a:r>
          </a:p>
          <a:p>
            <a:pPr marL="0" marR="0" lvl="0" indent="0" algn="l" rtl="0">
              <a:lnSpc>
                <a:spcPct val="117999"/>
              </a:lnSpc>
              <a:spcBef>
                <a:spcPts val="0"/>
              </a:spcBef>
              <a:spcAft>
                <a:spcPts val="0"/>
              </a:spcAft>
              <a:buNone/>
            </a:pPr>
            <a:r>
              <a:rPr lang="fr-CA" dirty="0" err="1"/>
              <a:t>Thanks</a:t>
            </a:r>
            <a:r>
              <a:rPr lang="fr-CA" dirty="0"/>
              <a:t> to the </a:t>
            </a:r>
            <a:r>
              <a:rPr lang="fr-CA" dirty="0" err="1"/>
              <a:t>study</a:t>
            </a:r>
            <a:r>
              <a:rPr lang="fr-CA" dirty="0"/>
              <a:t> group for </a:t>
            </a:r>
            <a:r>
              <a:rPr lang="fr-CA" dirty="0" err="1"/>
              <a:t>having</a:t>
            </a:r>
            <a:r>
              <a:rPr lang="fr-CA" dirty="0"/>
              <a:t> me</a:t>
            </a:r>
          </a:p>
          <a:p>
            <a:pPr marL="0" marR="0" lvl="0" indent="0" algn="l" rtl="0">
              <a:lnSpc>
                <a:spcPct val="117999"/>
              </a:lnSpc>
              <a:spcBef>
                <a:spcPts val="0"/>
              </a:spcBef>
              <a:spcAft>
                <a:spcPts val="0"/>
              </a:spcAft>
              <a:buNone/>
            </a:pPr>
            <a:r>
              <a:rPr lang="fr-CA" dirty="0"/>
              <a:t>I </a:t>
            </a:r>
            <a:r>
              <a:rPr lang="fr-CA" dirty="0" err="1"/>
              <a:t>will</a:t>
            </a:r>
            <a:r>
              <a:rPr lang="fr-CA" dirty="0"/>
              <a:t> </a:t>
            </a:r>
            <a:r>
              <a:rPr lang="fr-CA" dirty="0" err="1"/>
              <a:t>present</a:t>
            </a:r>
            <a:r>
              <a:rPr lang="fr-CA" dirty="0"/>
              <a:t> ST, an open source software </a:t>
            </a:r>
            <a:r>
              <a:rPr lang="fr-CA" dirty="0" err="1"/>
              <a:t>tool</a:t>
            </a:r>
            <a:r>
              <a:rPr lang="fr-CA" dirty="0"/>
              <a:t> for B0 and B1 </a:t>
            </a:r>
            <a:r>
              <a:rPr lang="fr-CA" dirty="0" err="1"/>
              <a:t>shimming</a:t>
            </a:r>
            <a:endParaRPr lang="fr-CA"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We also see less distortions in the EPI mages</a:t>
            </a:r>
          </a:p>
        </p:txBody>
      </p:sp>
    </p:spTree>
    <p:extLst>
      <p:ext uri="{BB962C8B-B14F-4D97-AF65-F5344CB8AC3E}">
        <p14:creationId xmlns:p14="http://schemas.microsoft.com/office/powerpoint/2010/main" val="3707820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CA" baseline="0" dirty="0" err="1"/>
              <a:t>We</a:t>
            </a:r>
            <a:r>
              <a:rPr lang="fr-CA" baseline="0" dirty="0"/>
              <a:t> </a:t>
            </a:r>
            <a:r>
              <a:rPr lang="fr-CA" baseline="0" dirty="0" err="1"/>
              <a:t>also</a:t>
            </a:r>
            <a:r>
              <a:rPr lang="fr-CA" baseline="0" dirty="0"/>
              <a:t> </a:t>
            </a:r>
            <a:r>
              <a:rPr lang="fr-CA" baseline="0" dirty="0" err="1"/>
              <a:t>did</a:t>
            </a:r>
            <a:r>
              <a:rPr lang="fr-CA" baseline="0" dirty="0"/>
              <a:t> </a:t>
            </a:r>
            <a:r>
              <a:rPr lang="fr-CA" baseline="0" dirty="0" err="1"/>
              <a:t>slicewise</a:t>
            </a:r>
            <a:r>
              <a:rPr lang="fr-CA" baseline="0" dirty="0"/>
              <a:t> </a:t>
            </a:r>
            <a:r>
              <a:rPr lang="fr-CA" baseline="0" dirty="0" err="1"/>
              <a:t>zshimming</a:t>
            </a:r>
            <a:r>
              <a:rPr lang="fr-CA" baseline="0" dirty="0"/>
              <a:t> in the spinal </a:t>
            </a:r>
            <a:r>
              <a:rPr lang="fr-CA" baseline="0" dirty="0" err="1"/>
              <a:t>cord</a:t>
            </a:r>
            <a:r>
              <a:rPr lang="fr-CA" baseline="0" dirty="0"/>
              <a:t> </a:t>
            </a:r>
            <a:r>
              <a:rPr lang="fr-CA" baseline="0" dirty="0" err="1"/>
              <a:t>where</a:t>
            </a:r>
            <a:r>
              <a:rPr lang="fr-CA" baseline="0" dirty="0"/>
              <a:t> </a:t>
            </a:r>
            <a:r>
              <a:rPr lang="fr-CA" baseline="0" dirty="0" err="1"/>
              <a:t>we</a:t>
            </a:r>
            <a:r>
              <a:rPr lang="fr-CA" baseline="0" dirty="0"/>
              <a:t> </a:t>
            </a:r>
            <a:r>
              <a:rPr lang="fr-CA" baseline="0" dirty="0" err="1"/>
              <a:t>applied</a:t>
            </a:r>
            <a:r>
              <a:rPr lang="fr-CA" baseline="0" dirty="0"/>
              <a:t> </a:t>
            </a:r>
            <a:r>
              <a:rPr lang="fr-CA" baseline="0" dirty="0" err="1"/>
              <a:t>different</a:t>
            </a:r>
            <a:r>
              <a:rPr lang="fr-CA" baseline="0" dirty="0"/>
              <a:t> z-</a:t>
            </a:r>
            <a:r>
              <a:rPr lang="fr-CA" baseline="0" dirty="0" err="1"/>
              <a:t>shim</a:t>
            </a:r>
            <a:r>
              <a:rPr lang="fr-CA" baseline="0" dirty="0"/>
              <a:t> gradients in EPI images and </a:t>
            </a:r>
            <a:r>
              <a:rPr lang="fr-CA" baseline="0" dirty="0" err="1"/>
              <a:t>selected</a:t>
            </a:r>
            <a:r>
              <a:rPr lang="fr-CA" baseline="0" dirty="0"/>
              <a:t> the one </a:t>
            </a:r>
            <a:r>
              <a:rPr lang="fr-CA" baseline="0" dirty="0" err="1"/>
              <a:t>with</a:t>
            </a:r>
            <a:r>
              <a:rPr lang="fr-CA" baseline="0" dirty="0"/>
              <a:t> </a:t>
            </a:r>
            <a:r>
              <a:rPr lang="fr-CA" baseline="0" dirty="0" err="1"/>
              <a:t>highest</a:t>
            </a:r>
            <a:r>
              <a:rPr lang="fr-CA" baseline="0" dirty="0"/>
              <a:t> signal </a:t>
            </a:r>
            <a:r>
              <a:rPr lang="fr-CA" baseline="0" dirty="0" err="1"/>
              <a:t>intensity</a:t>
            </a:r>
            <a:r>
              <a:rPr lang="fr-CA" baseline="0" dirty="0"/>
              <a:t> in the ROI</a:t>
            </a:r>
            <a:endParaRPr lang="fr-CA" dirty="0"/>
          </a:p>
        </p:txBody>
      </p:sp>
      <p:sp>
        <p:nvSpPr>
          <p:cNvPr id="54" name="Google Shape;5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8728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CA" dirty="0" err="1"/>
              <a:t>We</a:t>
            </a:r>
            <a:r>
              <a:rPr lang="fr-CA" dirty="0"/>
              <a:t> </a:t>
            </a:r>
            <a:r>
              <a:rPr lang="fr-CA" dirty="0" err="1"/>
              <a:t>saw</a:t>
            </a:r>
            <a:r>
              <a:rPr lang="fr-CA" dirty="0"/>
              <a:t> </a:t>
            </a:r>
            <a:r>
              <a:rPr lang="fr-CA" dirty="0" err="1"/>
              <a:t>great</a:t>
            </a:r>
            <a:r>
              <a:rPr lang="fr-CA" dirty="0"/>
              <a:t> </a:t>
            </a:r>
            <a:r>
              <a:rPr lang="fr-CA" dirty="0" err="1"/>
              <a:t>improvement</a:t>
            </a:r>
            <a:r>
              <a:rPr lang="fr-CA" dirty="0"/>
              <a:t> in </a:t>
            </a:r>
            <a:r>
              <a:rPr lang="fr-CA" dirty="0" err="1"/>
              <a:t>average</a:t>
            </a:r>
            <a:r>
              <a:rPr lang="fr-CA" dirty="0"/>
              <a:t> signal </a:t>
            </a:r>
            <a:r>
              <a:rPr lang="fr-CA" dirty="0" err="1"/>
              <a:t>intensity</a:t>
            </a:r>
            <a:endParaRPr lang="fr-CA" dirty="0"/>
          </a:p>
        </p:txBody>
      </p:sp>
      <p:sp>
        <p:nvSpPr>
          <p:cNvPr id="68" name="Google Shape;6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0844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CA" dirty="0" err="1"/>
              <a:t>Similar</a:t>
            </a:r>
            <a:r>
              <a:rPr lang="fr-CA" dirty="0"/>
              <a:t> </a:t>
            </a:r>
            <a:r>
              <a:rPr lang="fr-CA" dirty="0" err="1"/>
              <a:t>results</a:t>
            </a:r>
            <a:r>
              <a:rPr lang="fr-CA" dirty="0"/>
              <a:t> in </a:t>
            </a:r>
            <a:r>
              <a:rPr lang="fr-CA" dirty="0" err="1"/>
              <a:t>Tsnr</a:t>
            </a:r>
            <a:r>
              <a:rPr lang="fr-CA" dirty="0"/>
              <a:t> </a:t>
            </a:r>
            <a:r>
              <a:rPr lang="fr-CA" dirty="0" err="1"/>
              <a:t>measuremnts</a:t>
            </a:r>
            <a:endParaRPr dirty="0"/>
          </a:p>
        </p:txBody>
      </p:sp>
      <p:sp>
        <p:nvSpPr>
          <p:cNvPr id="68" name="Google Shape;6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58d5869521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58d5869521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dirty="0" err="1"/>
              <a:t>We</a:t>
            </a:r>
            <a:r>
              <a:rPr lang="fr-CA" dirty="0"/>
              <a:t> </a:t>
            </a:r>
            <a:r>
              <a:rPr lang="fr-CA" dirty="0" err="1"/>
              <a:t>alsodid</a:t>
            </a:r>
            <a:r>
              <a:rPr lang="fr-CA" dirty="0"/>
              <a:t> </a:t>
            </a:r>
            <a:r>
              <a:rPr lang="fr-CA" dirty="0" err="1"/>
              <a:t>realtime</a:t>
            </a:r>
            <a:r>
              <a:rPr lang="fr-CA" dirty="0"/>
              <a:t> </a:t>
            </a:r>
            <a:r>
              <a:rPr lang="fr-CA" dirty="0" err="1"/>
              <a:t>shimming</a:t>
            </a:r>
            <a:r>
              <a:rPr lang="fr-CA" dirty="0"/>
              <a:t> </a:t>
            </a:r>
            <a:r>
              <a:rPr lang="fr-CA" dirty="0" err="1"/>
              <a:t>which</a:t>
            </a:r>
            <a:r>
              <a:rPr lang="fr-CA" dirty="0"/>
              <a:t> </a:t>
            </a:r>
            <a:r>
              <a:rPr lang="fr-CA" dirty="0" err="1"/>
              <a:t>tried</a:t>
            </a:r>
            <a:r>
              <a:rPr lang="fr-CA" dirty="0"/>
              <a:t> to </a:t>
            </a:r>
            <a:r>
              <a:rPr lang="fr-CA" dirty="0" err="1"/>
              <a:t>improve</a:t>
            </a:r>
            <a:r>
              <a:rPr lang="fr-CA" dirty="0"/>
              <a:t> the B0 </a:t>
            </a:r>
            <a:r>
              <a:rPr lang="fr-CA" dirty="0" err="1"/>
              <a:t>field</a:t>
            </a:r>
            <a:r>
              <a:rPr lang="fr-CA" dirty="0"/>
              <a:t> to correct for respiration </a:t>
            </a:r>
            <a:r>
              <a:rPr lang="fr-CA" dirty="0" err="1"/>
              <a:t>induced</a:t>
            </a:r>
            <a:r>
              <a:rPr lang="fr-CA" dirty="0"/>
              <a:t> B0 fluctuations and </a:t>
            </a:r>
            <a:r>
              <a:rPr lang="fr-CA" dirty="0" err="1"/>
              <a:t>saw</a:t>
            </a:r>
            <a:r>
              <a:rPr lang="fr-CA" dirty="0"/>
              <a:t> </a:t>
            </a:r>
            <a:r>
              <a:rPr lang="fr-CA" dirty="0" err="1"/>
              <a:t>improvement</a:t>
            </a:r>
            <a:r>
              <a:rPr lang="fr-CA" dirty="0"/>
              <a:t> in </a:t>
            </a:r>
            <a:r>
              <a:rPr lang="fr-CA" dirty="0" err="1"/>
              <a:t>both</a:t>
            </a:r>
            <a:r>
              <a:rPr lang="fr-CA" dirty="0"/>
              <a:t> the </a:t>
            </a:r>
            <a:r>
              <a:rPr lang="fr-CA" dirty="0" err="1"/>
              <a:t>average</a:t>
            </a:r>
            <a:r>
              <a:rPr lang="fr-CA" dirty="0"/>
              <a:t> signal and the standard </a:t>
            </a:r>
            <a:r>
              <a:rPr lang="fr-CA" dirty="0" err="1"/>
              <a:t>deviation</a:t>
            </a:r>
            <a:r>
              <a:rPr lang="fr-CA" dirty="0"/>
              <a:t> </a:t>
            </a:r>
            <a:r>
              <a:rPr lang="fr-CA" dirty="0" err="1"/>
              <a:t>shown</a:t>
            </a:r>
            <a:r>
              <a:rPr lang="fr-CA" dirty="0"/>
              <a:t> in </a:t>
            </a:r>
            <a:r>
              <a:rPr lang="fr-CA" dirty="0" err="1"/>
              <a:t>red</a:t>
            </a:r>
            <a:r>
              <a:rPr lang="fr-CA" dirty="0"/>
              <a:t> </a:t>
            </a:r>
            <a:r>
              <a:rPr lang="fr-CA" dirty="0" err="1"/>
              <a:t>compared</a:t>
            </a:r>
            <a:r>
              <a:rPr lang="fr-CA" dirty="0"/>
              <a:t> to standard 2</a:t>
            </a:r>
            <a:r>
              <a:rPr lang="fr-CA" baseline="30000" dirty="0"/>
              <a:t>nd</a:t>
            </a:r>
            <a:r>
              <a:rPr lang="fr-CA" dirty="0"/>
              <a:t> </a:t>
            </a:r>
            <a:r>
              <a:rPr lang="fr-CA" dirty="0" err="1"/>
              <a:t>order</a:t>
            </a:r>
            <a:r>
              <a:rPr lang="fr-CA" dirty="0"/>
              <a:t> </a:t>
            </a:r>
            <a:r>
              <a:rPr lang="fr-CA" dirty="0" err="1"/>
              <a:t>shim</a:t>
            </a:r>
            <a:r>
              <a:rPr lang="fr-CA" dirty="0"/>
              <a:t> </a:t>
            </a:r>
            <a:r>
              <a:rPr lang="fr-CA" dirty="0" err="1"/>
              <a:t>shown</a:t>
            </a:r>
            <a:r>
              <a:rPr lang="fr-CA" dirty="0"/>
              <a:t> in black</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B1 shimming also showed promising results</a:t>
            </a:r>
          </a:p>
          <a:p>
            <a:br>
              <a:rPr lang="en-US" dirty="0"/>
            </a:br>
            <a:r>
              <a:rPr lang="en-US" dirty="0"/>
              <a:t>As you can see here, especially in the GRE images</a:t>
            </a:r>
          </a:p>
        </p:txBody>
      </p:sp>
    </p:spTree>
    <p:extLst>
      <p:ext uri="{BB962C8B-B14F-4D97-AF65-F5344CB8AC3E}">
        <p14:creationId xmlns:p14="http://schemas.microsoft.com/office/powerpoint/2010/main" val="178918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6: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CA" b="1" dirty="0"/>
              <a:t>To </a:t>
            </a:r>
            <a:r>
              <a:rPr lang="fr-CA" b="1" dirty="0" err="1"/>
              <a:t>conlude</a:t>
            </a:r>
            <a:endParaRPr lang="fr-CA" b="1" dirty="0"/>
          </a:p>
          <a:p>
            <a:pPr marL="0" lvl="0" indent="0" algn="l" rtl="0">
              <a:spcBef>
                <a:spcPts val="0"/>
              </a:spcBef>
              <a:spcAft>
                <a:spcPts val="0"/>
              </a:spcAft>
              <a:buNone/>
            </a:pPr>
            <a:endParaRPr lang="fr-CA" b="1" dirty="0"/>
          </a:p>
          <a:p>
            <a:pPr marL="0" lvl="0" indent="0" algn="l" rtl="0">
              <a:spcBef>
                <a:spcPts val="0"/>
              </a:spcBef>
              <a:spcAft>
                <a:spcPts val="0"/>
              </a:spcAft>
              <a:buNone/>
            </a:pPr>
            <a:r>
              <a:rPr lang="fr-CA" b="1" dirty="0"/>
              <a:t>ST </a:t>
            </a:r>
            <a:r>
              <a:rPr lang="fr-CA" b="1" dirty="0" err="1"/>
              <a:t>is</a:t>
            </a:r>
            <a:r>
              <a:rPr lang="fr-CA" b="1" dirty="0"/>
              <a:t> …</a:t>
            </a:r>
          </a:p>
          <a:p>
            <a:pPr marL="0" lvl="0" indent="0" algn="l" rtl="0">
              <a:spcBef>
                <a:spcPts val="0"/>
              </a:spcBef>
              <a:spcAft>
                <a:spcPts val="0"/>
              </a:spcAft>
              <a:buNone/>
            </a:pPr>
            <a:endParaRPr lang="fr-CA" b="1" dirty="0"/>
          </a:p>
          <a:p>
            <a:pPr marL="0" lvl="0" indent="0" algn="l" rtl="0">
              <a:spcBef>
                <a:spcPts val="0"/>
              </a:spcBef>
              <a:spcAft>
                <a:spcPts val="0"/>
              </a:spcAft>
              <a:buNone/>
            </a:pPr>
            <a:endParaRPr lang="fr-CA" b="1" dirty="0"/>
          </a:p>
          <a:p>
            <a:pPr marL="0" lvl="0" indent="0" algn="l" rtl="0">
              <a:spcBef>
                <a:spcPts val="0"/>
              </a:spcBef>
              <a:spcAft>
                <a:spcPts val="0"/>
              </a:spcAft>
              <a:buNone/>
            </a:pPr>
            <a:r>
              <a:rPr lang="fr-CA" b="1" dirty="0" err="1"/>
              <a:t>We</a:t>
            </a:r>
            <a:r>
              <a:rPr lang="fr-CA" b="1" dirty="0"/>
              <a:t> have a couple of collaborations </a:t>
            </a:r>
            <a:r>
              <a:rPr lang="fr-CA" b="1" dirty="0" err="1"/>
              <a:t>with</a:t>
            </a:r>
            <a:r>
              <a:rPr lang="fr-CA" b="1" dirty="0"/>
              <a:t> </a:t>
            </a:r>
            <a:r>
              <a:rPr lang="fr-CA" b="1" dirty="0" err="1"/>
              <a:t>research</a:t>
            </a:r>
            <a:r>
              <a:rPr lang="fr-CA" b="1" dirty="0"/>
              <a:t> groups </a:t>
            </a:r>
            <a:r>
              <a:rPr lang="fr-CA" b="1" dirty="0" err="1"/>
              <a:t>so</a:t>
            </a:r>
            <a:r>
              <a:rPr lang="fr-CA" b="1" dirty="0"/>
              <a:t> if </a:t>
            </a:r>
            <a:r>
              <a:rPr lang="fr-CA" b="1" dirty="0" err="1"/>
              <a:t>you</a:t>
            </a:r>
            <a:r>
              <a:rPr lang="fr-CA" b="1" dirty="0"/>
              <a:t> are </a:t>
            </a:r>
            <a:r>
              <a:rPr lang="fr-CA" b="1" dirty="0" err="1"/>
              <a:t>interested</a:t>
            </a:r>
            <a:r>
              <a:rPr lang="fr-CA" b="1" dirty="0"/>
              <a:t> in </a:t>
            </a:r>
            <a:r>
              <a:rPr lang="fr-CA" b="1" dirty="0" err="1"/>
              <a:t>trying</a:t>
            </a:r>
            <a:r>
              <a:rPr lang="fr-CA" b="1" dirty="0"/>
              <a:t> </a:t>
            </a:r>
            <a:r>
              <a:rPr lang="fr-CA" b="1" dirty="0" err="1"/>
              <a:t>it</a:t>
            </a:r>
            <a:r>
              <a:rPr lang="fr-CA" b="1" dirty="0"/>
              <a:t> out or if </a:t>
            </a:r>
            <a:r>
              <a:rPr lang="fr-CA" b="1" dirty="0" err="1"/>
              <a:t>you</a:t>
            </a:r>
            <a:r>
              <a:rPr lang="fr-CA" b="1" dirty="0"/>
              <a:t> have </a:t>
            </a:r>
            <a:r>
              <a:rPr lang="fr-CA" b="1" dirty="0" err="1"/>
              <a:t>any</a:t>
            </a:r>
            <a:r>
              <a:rPr lang="fr-CA" b="1" dirty="0"/>
              <a:t> </a:t>
            </a:r>
            <a:r>
              <a:rPr lang="fr-CA" b="1" dirty="0" err="1"/>
              <a:t>questiions</a:t>
            </a:r>
            <a:r>
              <a:rPr lang="fr-CA" b="1" dirty="0"/>
              <a:t>. Let me know and </a:t>
            </a:r>
            <a:r>
              <a:rPr lang="fr-CA" b="1" dirty="0" err="1"/>
              <a:t>I’ll</a:t>
            </a:r>
            <a:r>
              <a:rPr lang="fr-CA" b="1" dirty="0"/>
              <a:t> </a:t>
            </a:r>
            <a:r>
              <a:rPr lang="fr-CA" b="1" dirty="0" err="1"/>
              <a:t>be</a:t>
            </a:r>
            <a:r>
              <a:rPr lang="fr-CA" b="1" dirty="0"/>
              <a:t> happy to help</a:t>
            </a:r>
          </a:p>
          <a:p>
            <a:pPr marL="0" lvl="0" indent="0" algn="l" rtl="0">
              <a:spcBef>
                <a:spcPts val="0"/>
              </a:spcBef>
              <a:spcAft>
                <a:spcPts val="0"/>
              </a:spcAft>
              <a:buNone/>
            </a:pPr>
            <a:endParaRPr lang="fr-CA" b="1" dirty="0"/>
          </a:p>
        </p:txBody>
      </p:sp>
      <p:sp>
        <p:nvSpPr>
          <p:cNvPr id="77" name="Google Shape;7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6" name="Google Shape;86;p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1800" dirty="0"/>
              <a:t>I would like to thank my collaborators as well as the Shimming Toolbox contributors who made this possible. </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shimming?</a:t>
            </a:r>
          </a:p>
          <a:p>
            <a:r>
              <a:rPr lang="en-US" dirty="0"/>
              <a:t>As you know, it’s making the field as close to the desired field as possible</a:t>
            </a:r>
          </a:p>
          <a:p>
            <a:r>
              <a:rPr lang="en-US" dirty="0"/>
              <a:t>For B0 for example its making it as close to the magnet strength as possible</a:t>
            </a:r>
          </a:p>
        </p:txBody>
      </p:sp>
      <p:sp>
        <p:nvSpPr>
          <p:cNvPr id="4" name="Slide Number Placeholder 3"/>
          <p:cNvSpPr>
            <a:spLocks noGrp="1"/>
          </p:cNvSpPr>
          <p:nvPr>
            <p:ph type="sldNum" sz="quarter" idx="5"/>
          </p:nvPr>
        </p:nvSpPr>
        <p:spPr/>
        <p:txBody>
          <a:bodyPr/>
          <a:lstStyle/>
          <a:p>
            <a:fld id="{11BB3B82-9FF4-B041-830C-F1DFF0495FDE}" type="slidenum">
              <a:rPr lang="en-US" smtClean="0"/>
              <a:t>3</a:t>
            </a:fld>
            <a:endParaRPr lang="en-US"/>
          </a:p>
        </p:txBody>
      </p:sp>
    </p:spTree>
    <p:extLst>
      <p:ext uri="{BB962C8B-B14F-4D97-AF65-F5344CB8AC3E}">
        <p14:creationId xmlns:p14="http://schemas.microsoft.com/office/powerpoint/2010/main" val="3723543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Why do we want to do that?</a:t>
            </a:r>
          </a:p>
          <a:p>
            <a:r>
              <a:rPr lang="en-US" dirty="0"/>
              <a:t>Because it creates loss of signal,…</a:t>
            </a:r>
          </a:p>
          <a:p>
            <a:endParaRPr lang="en-US" dirty="0"/>
          </a:p>
          <a:p>
            <a:endParaRPr lang="en-US" dirty="0"/>
          </a:p>
          <a:p>
            <a:endParaRPr lang="en-US" dirty="0"/>
          </a:p>
          <a:p>
            <a:r>
              <a:rPr lang="en-US" dirty="0"/>
              <a:t>Just to name a few</a:t>
            </a:r>
          </a:p>
          <a:p>
            <a:endParaRPr lang="en-US" dirty="0"/>
          </a:p>
        </p:txBody>
      </p:sp>
    </p:spTree>
    <p:extLst>
      <p:ext uri="{BB962C8B-B14F-4D97-AF65-F5344CB8AC3E}">
        <p14:creationId xmlns:p14="http://schemas.microsoft.com/office/powerpoint/2010/main" val="955769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we make it better, </a:t>
            </a:r>
          </a:p>
          <a:p>
            <a:endParaRPr lang="en-US" dirty="0"/>
          </a:p>
          <a:p>
            <a:r>
              <a:rPr lang="en-US" dirty="0"/>
              <a:t>We can use shim coils to create a field as close to the opposite of the inhomogeneities</a:t>
            </a:r>
          </a:p>
          <a:p>
            <a:r>
              <a:rPr lang="en-US" dirty="0"/>
              <a:t>We can do that using coils that have SH geometries (scanner which have </a:t>
            </a:r>
            <a:r>
              <a:rPr lang="en-US" dirty="0" err="1"/>
              <a:t>klow</a:t>
            </a:r>
            <a:r>
              <a:rPr lang="en-US" dirty="0"/>
              <a:t> order and /or shim insert which have higher orders)</a:t>
            </a:r>
          </a:p>
          <a:p>
            <a:r>
              <a:rPr lang="en-US" dirty="0"/>
              <a:t>There are also other coils such as shim only MC and ACDC or </a:t>
            </a:r>
            <a:r>
              <a:rPr lang="en-US" dirty="0" err="1"/>
              <a:t>iPRE</a:t>
            </a:r>
            <a:r>
              <a:rPr lang="en-US" dirty="0"/>
              <a:t> coils</a:t>
            </a:r>
          </a:p>
          <a:p>
            <a:endParaRPr lang="en-US" dirty="0"/>
          </a:p>
          <a:p>
            <a:r>
              <a:rPr lang="en-US" dirty="0"/>
              <a:t>We can also optimize different ROIs such as volume shim. But also dynamic shimming (</a:t>
            </a:r>
            <a:r>
              <a:rPr lang="en-US" dirty="0" err="1"/>
              <a:t>slicewise</a:t>
            </a:r>
            <a:r>
              <a:rPr lang="en-US" dirty="0"/>
              <a:t>)</a:t>
            </a:r>
          </a:p>
          <a:p>
            <a:endParaRPr lang="en-US" dirty="0"/>
          </a:p>
          <a:p>
            <a:r>
              <a:rPr lang="en-US" dirty="0"/>
              <a:t>Multiple techniques have also been proposed such as optimizing on </a:t>
            </a:r>
            <a:r>
              <a:rPr lang="en-US" dirty="0" err="1"/>
              <a:t>fieldmaps</a:t>
            </a:r>
            <a:r>
              <a:rPr lang="en-US" dirty="0"/>
              <a:t>, </a:t>
            </a:r>
            <a:r>
              <a:rPr lang="en-US" dirty="0" err="1"/>
              <a:t>metods</a:t>
            </a:r>
            <a:r>
              <a:rPr lang="en-US" dirty="0"/>
              <a:t> that </a:t>
            </a:r>
            <a:r>
              <a:rPr lang="en-US" dirty="0" err="1"/>
              <a:t>relly</a:t>
            </a:r>
            <a:r>
              <a:rPr lang="en-US" dirty="0"/>
              <a:t> on </a:t>
            </a:r>
            <a:r>
              <a:rPr lang="en-US" dirty="0" err="1"/>
              <a:t>chosing</a:t>
            </a:r>
            <a:r>
              <a:rPr lang="en-US" dirty="0"/>
              <a:t> the maximal intensity in magnitude images and real-time shimming which </a:t>
            </a:r>
            <a:r>
              <a:rPr lang="en-US" dirty="0" err="1"/>
              <a:t>homogenizesthe</a:t>
            </a:r>
            <a:r>
              <a:rPr lang="en-US" dirty="0"/>
              <a:t> field created by the breathing of patients</a:t>
            </a:r>
          </a:p>
          <a:p>
            <a:endParaRPr lang="en-US" dirty="0"/>
          </a:p>
          <a:p>
            <a:r>
              <a:rPr lang="en-US" dirty="0" err="1"/>
              <a:t>What’S</a:t>
            </a:r>
            <a:r>
              <a:rPr lang="en-US" dirty="0"/>
              <a:t> the point, there are many techniques that can be used!</a:t>
            </a:r>
          </a:p>
        </p:txBody>
      </p:sp>
      <p:sp>
        <p:nvSpPr>
          <p:cNvPr id="4" name="Slide Number Placeholder 3"/>
          <p:cNvSpPr>
            <a:spLocks noGrp="1"/>
          </p:cNvSpPr>
          <p:nvPr>
            <p:ph type="sldNum" sz="quarter" idx="5"/>
          </p:nvPr>
        </p:nvSpPr>
        <p:spPr/>
        <p:txBody>
          <a:bodyPr/>
          <a:lstStyle/>
          <a:p>
            <a:fld id="{11BB3B82-9FF4-B041-830C-F1DFF0495FDE}" type="slidenum">
              <a:rPr lang="en-US" smtClean="0"/>
              <a:t>5</a:t>
            </a:fld>
            <a:endParaRPr lang="en-US"/>
          </a:p>
        </p:txBody>
      </p:sp>
    </p:spTree>
    <p:extLst>
      <p:ext uri="{BB962C8B-B14F-4D97-AF65-F5344CB8AC3E}">
        <p14:creationId xmlns:p14="http://schemas.microsoft.com/office/powerpoint/2010/main" val="3685592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What are the problem?</a:t>
            </a:r>
          </a:p>
          <a:p>
            <a:endParaRPr lang="en-US" dirty="0"/>
          </a:p>
          <a:p>
            <a:r>
              <a:rPr lang="en-US" dirty="0"/>
              <a:t>Most vendors only support volume-wise SH shimming. It is often not enough</a:t>
            </a:r>
          </a:p>
          <a:p>
            <a:endParaRPr lang="en-US" dirty="0"/>
          </a:p>
          <a:p>
            <a:r>
              <a:rPr lang="en-US" dirty="0"/>
              <a:t>If you want to have access to these advanced </a:t>
            </a:r>
            <a:r>
              <a:rPr lang="en-US" dirty="0" err="1"/>
              <a:t>shimmign</a:t>
            </a:r>
            <a:r>
              <a:rPr lang="en-US" dirty="0"/>
              <a:t> solutions, you need to implement it</a:t>
            </a:r>
          </a:p>
          <a:p>
            <a:endParaRPr lang="en-US" dirty="0"/>
          </a:p>
          <a:p>
            <a:r>
              <a:rPr lang="en-US" dirty="0"/>
              <a:t>However, it requires</a:t>
            </a:r>
          </a:p>
          <a:p>
            <a:pPr lvl="1"/>
            <a:r>
              <a:rPr lang="en-US" dirty="0"/>
              <a:t>Specific knowledge to implement</a:t>
            </a:r>
          </a:p>
          <a:p>
            <a:pPr lvl="1"/>
            <a:r>
              <a:rPr lang="en-US" dirty="0"/>
              <a:t>And if the knowledge is available,</a:t>
            </a:r>
          </a:p>
          <a:p>
            <a:pPr lvl="1"/>
            <a:r>
              <a:rPr lang="en-US" dirty="0"/>
              <a:t>Each research group implements their own version of the same thing that</a:t>
            </a:r>
          </a:p>
          <a:p>
            <a:pPr lvl="2"/>
            <a:r>
              <a:rPr lang="en-US" dirty="0"/>
              <a:t>Often only works for specific sequences</a:t>
            </a:r>
          </a:p>
          <a:p>
            <a:pPr lvl="2"/>
            <a:r>
              <a:rPr lang="en-US" dirty="0"/>
              <a:t>It reinvents the wheel and wastes time</a:t>
            </a:r>
          </a:p>
          <a:p>
            <a:pPr lvl="2"/>
            <a:r>
              <a:rPr lang="en-US" dirty="0"/>
              <a:t>Produces hard to reproduce research</a:t>
            </a:r>
          </a:p>
          <a:p>
            <a:pPr lvl="2"/>
            <a:endParaRPr lang="en-US" dirty="0"/>
          </a:p>
        </p:txBody>
      </p:sp>
    </p:spTree>
    <p:extLst>
      <p:ext uri="{BB962C8B-B14F-4D97-AF65-F5344CB8AC3E}">
        <p14:creationId xmlns:p14="http://schemas.microsoft.com/office/powerpoint/2010/main" val="11223411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algn="just" rtl="0">
              <a:spcBef>
                <a:spcPts val="0"/>
              </a:spcBef>
              <a:spcAft>
                <a:spcPts val="0"/>
              </a:spcAft>
            </a:pPr>
            <a:r>
              <a:rPr lang="fr-CA" dirty="0"/>
              <a:t>This </a:t>
            </a:r>
            <a:r>
              <a:rPr lang="fr-CA" dirty="0" err="1"/>
              <a:t>is</a:t>
            </a:r>
            <a:r>
              <a:rPr lang="fr-CA" dirty="0"/>
              <a:t> </a:t>
            </a:r>
            <a:r>
              <a:rPr lang="fr-CA" dirty="0" err="1"/>
              <a:t>why</a:t>
            </a:r>
            <a:r>
              <a:rPr lang="fr-CA" dirty="0"/>
              <a:t> </a:t>
            </a:r>
            <a:r>
              <a:rPr lang="fr-CA" dirty="0" err="1"/>
              <a:t>we</a:t>
            </a:r>
            <a:r>
              <a:rPr lang="fr-CA" dirty="0"/>
              <a:t> </a:t>
            </a:r>
            <a:r>
              <a:rPr lang="fr-CA" dirty="0" err="1"/>
              <a:t>created</a:t>
            </a:r>
            <a:r>
              <a:rPr lang="fr-CA" dirty="0"/>
              <a:t> </a:t>
            </a:r>
            <a:r>
              <a:rPr lang="fr-CA" dirty="0" err="1"/>
              <a:t>ShimmingToolbox</a:t>
            </a:r>
            <a:endParaRPr lang="fr-CA" dirty="0"/>
          </a:p>
          <a:p>
            <a:pPr algn="just" rtl="0">
              <a:spcBef>
                <a:spcPts val="0"/>
              </a:spcBef>
              <a:spcAft>
                <a:spcPts val="0"/>
              </a:spcAft>
            </a:pPr>
            <a:endParaRPr lang="fr-CA" dirty="0"/>
          </a:p>
          <a:p>
            <a:pPr algn="just" rtl="0">
              <a:spcBef>
                <a:spcPts val="0"/>
              </a:spcBef>
              <a:spcAft>
                <a:spcPts val="0"/>
              </a:spcAft>
            </a:pPr>
            <a:r>
              <a:rPr lang="fr-CA" dirty="0" err="1"/>
              <a:t>It’s</a:t>
            </a:r>
            <a:r>
              <a:rPr lang="fr-CA" dirty="0"/>
              <a:t> a software program </a:t>
            </a:r>
            <a:r>
              <a:rPr lang="fr-CA" dirty="0" err="1"/>
              <a:t>that</a:t>
            </a:r>
            <a:r>
              <a:rPr lang="fr-CA" dirty="0"/>
              <a:t> combines multiple </a:t>
            </a:r>
            <a:r>
              <a:rPr lang="fr-CA" dirty="0" err="1"/>
              <a:t>tools</a:t>
            </a:r>
            <a:r>
              <a:rPr lang="fr-CA" dirty="0"/>
              <a:t> to </a:t>
            </a:r>
            <a:r>
              <a:rPr lang="fr-CA" dirty="0" err="1"/>
              <a:t>perform</a:t>
            </a:r>
            <a:r>
              <a:rPr lang="fr-CA" dirty="0"/>
              <a:t> B0 and b1 </a:t>
            </a:r>
            <a:r>
              <a:rPr lang="fr-CA" dirty="0" err="1"/>
              <a:t>shimming</a:t>
            </a:r>
            <a:r>
              <a:rPr lang="fr-CA" dirty="0"/>
              <a:t>. </a:t>
            </a:r>
          </a:p>
          <a:p>
            <a:pPr algn="just" rtl="0">
              <a:spcBef>
                <a:spcPts val="0"/>
              </a:spcBef>
              <a:spcAft>
                <a:spcPts val="0"/>
              </a:spcAft>
            </a:pPr>
            <a:r>
              <a:rPr lang="fr-CA" dirty="0"/>
              <a:t>It can </a:t>
            </a:r>
            <a:r>
              <a:rPr lang="fr-CA" dirty="0" err="1"/>
              <a:t>be</a:t>
            </a:r>
            <a:r>
              <a:rPr lang="fr-CA" dirty="0"/>
              <a:t> </a:t>
            </a:r>
            <a:r>
              <a:rPr lang="fr-CA" dirty="0" err="1"/>
              <a:t>installed</a:t>
            </a:r>
            <a:r>
              <a:rPr lang="fr-CA" dirty="0"/>
              <a:t> on a computer </a:t>
            </a:r>
            <a:r>
              <a:rPr lang="fr-CA" dirty="0" err="1"/>
              <a:t>that</a:t>
            </a:r>
            <a:r>
              <a:rPr lang="fr-CA" dirty="0"/>
              <a:t> can </a:t>
            </a:r>
            <a:r>
              <a:rPr lang="fr-CA" dirty="0" err="1"/>
              <a:t>be</a:t>
            </a:r>
            <a:r>
              <a:rPr lang="fr-CA" dirty="0"/>
              <a:t> </a:t>
            </a:r>
            <a:r>
              <a:rPr lang="fr-CA" dirty="0" err="1"/>
              <a:t>brought</a:t>
            </a:r>
            <a:r>
              <a:rPr lang="fr-CA" dirty="0"/>
              <a:t> to the scanner room and </a:t>
            </a:r>
            <a:r>
              <a:rPr lang="fr-CA" dirty="0" err="1"/>
              <a:t>compute</a:t>
            </a:r>
            <a:r>
              <a:rPr lang="fr-CA" dirty="0"/>
              <a:t> </a:t>
            </a:r>
            <a:r>
              <a:rPr lang="fr-CA" dirty="0" err="1"/>
              <a:t>shimming</a:t>
            </a:r>
            <a:r>
              <a:rPr lang="fr-CA" dirty="0"/>
              <a:t> coefficients </a:t>
            </a:r>
            <a:r>
              <a:rPr lang="fr-CA" dirty="0" err="1"/>
              <a:t>from</a:t>
            </a:r>
            <a:r>
              <a:rPr lang="fr-CA" dirty="0"/>
              <a:t> a </a:t>
            </a:r>
            <a:r>
              <a:rPr lang="fr-CA" dirty="0" err="1"/>
              <a:t>graphical</a:t>
            </a:r>
            <a:r>
              <a:rPr lang="fr-CA" dirty="0"/>
              <a:t> user interface or </a:t>
            </a:r>
            <a:r>
              <a:rPr lang="fr-CA" dirty="0" err="1"/>
              <a:t>from</a:t>
            </a:r>
            <a:r>
              <a:rPr lang="fr-CA" dirty="0"/>
              <a:t> the command line </a:t>
            </a:r>
            <a:r>
              <a:rPr lang="fr-CA" dirty="0" err="1"/>
              <a:t>using</a:t>
            </a:r>
            <a:r>
              <a:rPr lang="fr-CA" dirty="0"/>
              <a:t> scripts to more </a:t>
            </a:r>
            <a:r>
              <a:rPr lang="fr-CA" dirty="0" err="1"/>
              <a:t>easily</a:t>
            </a:r>
            <a:r>
              <a:rPr lang="fr-CA" dirty="0"/>
              <a:t> </a:t>
            </a:r>
            <a:r>
              <a:rPr lang="fr-CA" dirty="0" err="1"/>
              <a:t>reproduce</a:t>
            </a:r>
            <a:r>
              <a:rPr lang="fr-CA" dirty="0"/>
              <a:t> </a:t>
            </a:r>
            <a:r>
              <a:rPr lang="fr-CA" dirty="0" err="1"/>
              <a:t>experiments</a:t>
            </a:r>
            <a:r>
              <a:rPr lang="fr-CA" dirty="0"/>
              <a:t>.</a:t>
            </a:r>
          </a:p>
          <a:p>
            <a:pPr algn="just" rtl="0">
              <a:spcBef>
                <a:spcPts val="0"/>
              </a:spcBef>
              <a:spcAft>
                <a:spcPts val="0"/>
              </a:spcAft>
            </a:pPr>
            <a:endParaRPr lang="fr-CA" dirty="0"/>
          </a:p>
          <a:p>
            <a:pPr algn="just" rtl="0">
              <a:spcBef>
                <a:spcPts val="0"/>
              </a:spcBef>
              <a:spcAft>
                <a:spcPts val="0"/>
              </a:spcAft>
            </a:pPr>
            <a:r>
              <a:rPr lang="fr-CA" dirty="0"/>
              <a:t>It </a:t>
            </a:r>
            <a:r>
              <a:rPr lang="fr-CA" dirty="0" err="1"/>
              <a:t>includes</a:t>
            </a:r>
            <a:r>
              <a:rPr lang="fr-CA" dirty="0"/>
              <a:t> </a:t>
            </a:r>
            <a:r>
              <a:rPr lang="fr-CA" dirty="0" err="1"/>
              <a:t>tools</a:t>
            </a:r>
            <a:r>
              <a:rPr lang="fr-CA" dirty="0"/>
              <a:t> to</a:t>
            </a:r>
            <a:r>
              <a:rPr lang="en-CA" sz="1800" b="0" i="0" u="none" strike="noStrike" dirty="0">
                <a:solidFill>
                  <a:srgbClr val="000000"/>
                </a:solidFill>
                <a:effectLst/>
                <a:latin typeface="Arial" panose="020B0604020202020204" pitchFamily="34" charset="0"/>
              </a:rPr>
              <a:t> convert DICOM files to standardized BIDS dataset by leveraging dcm2niix and dcm2bids, it can create masks using BET and SCT or you favourite segmentation software and can compute B0 and B1shimming coefficients. </a:t>
            </a:r>
          </a:p>
          <a:p>
            <a:pPr algn="just" rtl="0">
              <a:spcBef>
                <a:spcPts val="0"/>
              </a:spcBef>
              <a:spcAft>
                <a:spcPts val="0"/>
              </a:spcAft>
            </a:pPr>
            <a:endParaRPr lang="en-CA" sz="1800" b="0" i="0" u="none" strike="noStrike" dirty="0">
              <a:solidFill>
                <a:srgbClr val="000000"/>
              </a:solidFill>
              <a:effectLst/>
              <a:latin typeface="Arial" panose="020B0604020202020204" pitchFamily="34" charset="0"/>
            </a:endParaRPr>
          </a:p>
          <a:p>
            <a:pPr algn="just" rtl="0">
              <a:spcBef>
                <a:spcPts val="0"/>
              </a:spcBef>
              <a:spcAft>
                <a:spcPts val="0"/>
              </a:spcAft>
            </a:pPr>
            <a:r>
              <a:rPr lang="en-CA" sz="1800" b="0" i="0" u="none" strike="noStrike" dirty="0">
                <a:solidFill>
                  <a:srgbClr val="000000"/>
                </a:solidFill>
                <a:effectLst/>
                <a:latin typeface="Arial" panose="020B0604020202020204" pitchFamily="34" charset="0"/>
              </a:rPr>
              <a:t>These tools allow to perform static, dynamic and real-time shimming using field map based methods, maximum intensity methods. Custom coils as well as scanner gradient and shim coils can be used to compute the shim coefficients allowing to shim using the scanner hardware as well as custom hardware.</a:t>
            </a:r>
          </a:p>
          <a:p>
            <a:br>
              <a:rPr lang="en-CA" dirty="0"/>
            </a:br>
            <a:br>
              <a:rPr lang="en-CA" dirty="0"/>
            </a:br>
            <a:endParaRPr dirty="0"/>
          </a:p>
        </p:txBody>
      </p:sp>
      <p:sp>
        <p:nvSpPr>
          <p:cNvPr id="54" name="Google Shape;5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other scanners we are looking forward to implementing more </a:t>
            </a:r>
          </a:p>
        </p:txBody>
      </p:sp>
      <p:sp>
        <p:nvSpPr>
          <p:cNvPr id="4" name="Slide Number Placeholder 3"/>
          <p:cNvSpPr>
            <a:spLocks noGrp="1"/>
          </p:cNvSpPr>
          <p:nvPr>
            <p:ph type="sldNum" sz="quarter" idx="5"/>
          </p:nvPr>
        </p:nvSpPr>
        <p:spPr/>
        <p:txBody>
          <a:bodyPr/>
          <a:lstStyle/>
          <a:p>
            <a:fld id="{11BB3B82-9FF4-B041-830C-F1DFF0495FDE}" type="slidenum">
              <a:rPr lang="en-US" smtClean="0"/>
              <a:t>8</a:t>
            </a:fld>
            <a:endParaRPr lang="en-US"/>
          </a:p>
        </p:txBody>
      </p:sp>
    </p:spTree>
    <p:extLst>
      <p:ext uri="{BB962C8B-B14F-4D97-AF65-F5344CB8AC3E}">
        <p14:creationId xmlns:p14="http://schemas.microsoft.com/office/powerpoint/2010/main" val="4238938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Shimming Toolbox is written in Python (you don’t even need </a:t>
            </a:r>
            <a:r>
              <a:rPr lang="en-US" dirty="0" err="1"/>
              <a:t>matlab</a:t>
            </a:r>
            <a:endParaRPr lang="en-US" dirty="0"/>
          </a:p>
          <a:p>
            <a:pPr lvl="0"/>
            <a:r>
              <a:rPr lang="en-US" dirty="0"/>
              <a:t>Git project </a:t>
            </a:r>
          </a:p>
          <a:p>
            <a:pPr lvl="1"/>
            <a:r>
              <a:rPr lang="en-US" dirty="0"/>
              <a:t>Open to the community</a:t>
            </a:r>
          </a:p>
          <a:p>
            <a:pPr lvl="1"/>
            <a:r>
              <a:rPr lang="en-US" dirty="0"/>
              <a:t>Free to collaborate</a:t>
            </a:r>
          </a:p>
          <a:p>
            <a:pPr lvl="0"/>
            <a:r>
              <a:rPr lang="en-US" dirty="0"/>
              <a:t>We built a website</a:t>
            </a:r>
          </a:p>
          <a:p>
            <a:pPr lvl="1"/>
            <a:r>
              <a:rPr lang="en-US" dirty="0"/>
              <a:t>Installation instructions</a:t>
            </a:r>
          </a:p>
          <a:p>
            <a:pPr lvl="1"/>
            <a:r>
              <a:rPr lang="en-US" dirty="0"/>
              <a:t>Tutorials on how to use the software</a:t>
            </a:r>
          </a:p>
          <a:p>
            <a:pPr lvl="1"/>
            <a:r>
              <a:rPr lang="en-US" dirty="0"/>
              <a:t>Documentation about the different APIs</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ST is available on the command line for power users</a:t>
            </a:r>
          </a:p>
          <a:p>
            <a:pPr lvl="0"/>
            <a:r>
              <a:rPr lang="en-US" dirty="0"/>
              <a:t>But also available as a graphical user interface so that it can be used easily by everyone</a:t>
            </a:r>
          </a:p>
          <a:p>
            <a:pPr lvl="0"/>
            <a:endParaRPr lang="en-US" dirty="0"/>
          </a:p>
        </p:txBody>
      </p:sp>
    </p:spTree>
    <p:extLst>
      <p:ext uri="{BB962C8B-B14F-4D97-AF65-F5344CB8AC3E}">
        <p14:creationId xmlns:p14="http://schemas.microsoft.com/office/powerpoint/2010/main" val="2447745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I’ll go fast around the result section in the interest of time but the goal is to show you that it works well </a:t>
            </a:r>
          </a:p>
          <a:p>
            <a:endParaRPr lang="en-US" dirty="0"/>
          </a:p>
          <a:p>
            <a:r>
              <a:rPr lang="en-US" dirty="0"/>
              <a:t>We collaborated with the MGH group where we did slice wise shimming in the brain</a:t>
            </a:r>
          </a:p>
          <a:p>
            <a:endParaRPr lang="en-US" dirty="0"/>
          </a:p>
          <a:p>
            <a:r>
              <a:rPr lang="en-US" dirty="0"/>
              <a:t>You can see on the left a 2</a:t>
            </a:r>
            <a:r>
              <a:rPr lang="en-US" baseline="30000" dirty="0"/>
              <a:t>nd</a:t>
            </a:r>
            <a:r>
              <a:rPr lang="en-US" dirty="0"/>
              <a:t> order shim baseline done on the scanner compared to slice wise shimming using Shimming Toolbox</a:t>
            </a:r>
          </a:p>
          <a:p>
            <a:endParaRPr lang="en-US" dirty="0"/>
          </a:p>
          <a:p>
            <a:r>
              <a:rPr lang="en-US" dirty="0"/>
              <a:t>We see a great improvement and agreement between predicted and acquired shim images</a:t>
            </a:r>
          </a:p>
        </p:txBody>
      </p:sp>
    </p:spTree>
    <p:extLst>
      <p:ext uri="{BB962C8B-B14F-4D97-AF65-F5344CB8AC3E}">
        <p14:creationId xmlns:p14="http://schemas.microsoft.com/office/powerpoint/2010/main" val="1130931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D7677-6F15-72BE-4C46-3AF6CDBD0A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23AD6A-F947-07C2-D30B-33A36D433A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1985ADB-5747-B7E5-BB58-01F4A4BFAD72}"/>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55AA2990-24F0-F6FF-0F82-B94EE61841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34DAC-C0C4-038D-59BD-4539DF6F476E}"/>
              </a:ext>
            </a:extLst>
          </p:cNvPr>
          <p:cNvSpPr>
            <a:spLocks noGrp="1"/>
          </p:cNvSpPr>
          <p:nvPr>
            <p:ph type="sldNum" sz="quarter" idx="12"/>
          </p:nvPr>
        </p:nvSpPr>
        <p:spPr/>
        <p:txBody>
          <a:bodyPr/>
          <a:lstStyle/>
          <a:p>
            <a:fld id="{8EEC5F27-42C8-E246-B50D-4D5BFCB131C5}" type="slidenum">
              <a:rPr lang="en-US" smtClean="0"/>
              <a:t>‹#›</a:t>
            </a:fld>
            <a:endParaRPr lang="en-US"/>
          </a:p>
        </p:txBody>
      </p:sp>
    </p:spTree>
    <p:extLst>
      <p:ext uri="{BB962C8B-B14F-4D97-AF65-F5344CB8AC3E}">
        <p14:creationId xmlns:p14="http://schemas.microsoft.com/office/powerpoint/2010/main" val="375474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9634C-E77A-A98A-4DAC-B00902A8A4B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F64B06-3D9E-DF12-1D8B-317B932313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4719EA-AAD6-4EDA-DB6F-86597E78C2A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56C1B729-5A08-CFDF-F82A-B284CDFA42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9F2811-10EF-DE01-1B3E-1F0E5381A5DF}"/>
              </a:ext>
            </a:extLst>
          </p:cNvPr>
          <p:cNvSpPr>
            <a:spLocks noGrp="1"/>
          </p:cNvSpPr>
          <p:nvPr>
            <p:ph type="sldNum" sz="quarter" idx="12"/>
          </p:nvPr>
        </p:nvSpPr>
        <p:spPr/>
        <p:txBody>
          <a:bodyPr/>
          <a:lstStyle/>
          <a:p>
            <a:fld id="{8EEC5F27-42C8-E246-B50D-4D5BFCB131C5}" type="slidenum">
              <a:rPr lang="en-US" smtClean="0"/>
              <a:t>‹#›</a:t>
            </a:fld>
            <a:endParaRPr lang="en-US"/>
          </a:p>
        </p:txBody>
      </p:sp>
    </p:spTree>
    <p:extLst>
      <p:ext uri="{BB962C8B-B14F-4D97-AF65-F5344CB8AC3E}">
        <p14:creationId xmlns:p14="http://schemas.microsoft.com/office/powerpoint/2010/main" val="4286900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8680E39-2B80-F8E3-4455-EEECE7F5F9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E6B765-F866-EC0D-EC0B-228D906EB8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51EE7D-0E90-91DB-260D-E377784B2414}"/>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5381A1D0-BF11-4A2A-5B02-31D4BC42D7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BD7232-F16D-1534-AB09-B88381C55723}"/>
              </a:ext>
            </a:extLst>
          </p:cNvPr>
          <p:cNvSpPr>
            <a:spLocks noGrp="1"/>
          </p:cNvSpPr>
          <p:nvPr>
            <p:ph type="sldNum" sz="quarter" idx="12"/>
          </p:nvPr>
        </p:nvSpPr>
        <p:spPr/>
        <p:txBody>
          <a:bodyPr/>
          <a:lstStyle/>
          <a:p>
            <a:fld id="{8EEC5F27-42C8-E246-B50D-4D5BFCB131C5}" type="slidenum">
              <a:rPr lang="en-US" smtClean="0"/>
              <a:t>‹#›</a:t>
            </a:fld>
            <a:endParaRPr lang="en-US"/>
          </a:p>
        </p:txBody>
      </p:sp>
    </p:spTree>
    <p:extLst>
      <p:ext uri="{BB962C8B-B14F-4D97-AF65-F5344CB8AC3E}">
        <p14:creationId xmlns:p14="http://schemas.microsoft.com/office/powerpoint/2010/main" val="13048081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amp; Subtitle" type="title">
  <p:cSld name="Title &amp; Subtitle">
    <p:spTree>
      <p:nvGrpSpPr>
        <p:cNvPr id="1" name="Shape 16"/>
        <p:cNvGrpSpPr/>
        <p:nvPr/>
      </p:nvGrpSpPr>
      <p:grpSpPr>
        <a:xfrm>
          <a:off x="0" y="0"/>
          <a:ext cx="0" cy="0"/>
          <a:chOff x="0" y="0"/>
          <a:chExt cx="0" cy="0"/>
        </a:xfrm>
      </p:grpSpPr>
      <p:sp>
        <p:nvSpPr>
          <p:cNvPr id="17" name="Google Shape;17;p9"/>
          <p:cNvSpPr/>
          <p:nvPr/>
        </p:nvSpPr>
        <p:spPr>
          <a:xfrm>
            <a:off x="0" y="3540621"/>
            <a:ext cx="11615352" cy="1945779"/>
          </a:xfrm>
          <a:prstGeom prst="rect">
            <a:avLst/>
          </a:prstGeom>
          <a:solidFill>
            <a:srgbClr val="000000"/>
          </a:solidFill>
          <a:ln>
            <a:noFill/>
          </a:ln>
          <a:effectLst>
            <a:outerShdw blurRad="88900" dist="88900" dir="2700000" rotWithShape="0">
              <a:srgbClr val="000000">
                <a:alpha val="49803"/>
              </a:srgbClr>
            </a:outerShdw>
          </a:effectLst>
        </p:spPr>
        <p:txBody>
          <a:bodyPr spcFirstLastPara="1" wrap="square" lIns="35713" tIns="35713" rIns="35713" bIns="35713" anchor="ctr" anchorCtr="0">
            <a:noAutofit/>
          </a:bodyPr>
          <a:lstStyle/>
          <a:p>
            <a:pPr marL="0" marR="0" lvl="0" indent="0" algn="ctr" rtl="0">
              <a:lnSpc>
                <a:spcPct val="100000"/>
              </a:lnSpc>
              <a:spcBef>
                <a:spcPts val="0"/>
              </a:spcBef>
              <a:spcAft>
                <a:spcPts val="0"/>
              </a:spcAft>
              <a:buClr>
                <a:srgbClr val="FFFFFF"/>
              </a:buClr>
              <a:buSzPts val="3200"/>
              <a:buFont typeface="Helvetica Neue Light"/>
              <a:buNone/>
            </a:pPr>
            <a:endParaRPr sz="1600" b="0" i="0" u="none" strike="noStrike" cap="none">
              <a:solidFill>
                <a:srgbClr val="FFFFFF"/>
              </a:solidFill>
              <a:latin typeface="Helvetica Neue Light"/>
              <a:ea typeface="Helvetica Neue Light"/>
              <a:cs typeface="Helvetica Neue Light"/>
              <a:sym typeface="Helvetica Neue Light"/>
            </a:endParaRPr>
          </a:p>
        </p:txBody>
      </p:sp>
      <p:sp>
        <p:nvSpPr>
          <p:cNvPr id="18" name="Google Shape;18;p9"/>
          <p:cNvSpPr txBox="1">
            <a:spLocks noGrp="1"/>
          </p:cNvSpPr>
          <p:nvPr>
            <p:ph type="title"/>
          </p:nvPr>
        </p:nvSpPr>
        <p:spPr>
          <a:xfrm>
            <a:off x="2416969" y="1151930"/>
            <a:ext cx="7358063" cy="2321719"/>
          </a:xfrm>
          <a:prstGeom prst="rect">
            <a:avLst/>
          </a:prstGeom>
          <a:noFill/>
          <a:ln>
            <a:noFill/>
          </a:ln>
        </p:spPr>
        <p:txBody>
          <a:bodyPr spcFirstLastPara="1" wrap="square" lIns="71425" tIns="71425" rIns="71425" bIns="71425" anchor="ctr" anchorCtr="0">
            <a:normAutofit/>
          </a:bodyPr>
          <a:lstStyle>
            <a:lvl1pPr lvl="0" algn="l">
              <a:lnSpc>
                <a:spcPct val="100000"/>
              </a:lnSpc>
              <a:spcBef>
                <a:spcPts val="0"/>
              </a:spcBef>
              <a:spcAft>
                <a:spcPts val="0"/>
              </a:spcAft>
              <a:buClr>
                <a:srgbClr val="000000"/>
              </a:buClr>
              <a:buSzPts val="11200"/>
              <a:buFont typeface="Helvetica Neue"/>
              <a:buNone/>
              <a:defRPr sz="560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a:endParaRPr/>
          </a:p>
        </p:txBody>
      </p:sp>
      <p:sp>
        <p:nvSpPr>
          <p:cNvPr id="19" name="Google Shape;19;p9"/>
          <p:cNvSpPr txBox="1">
            <a:spLocks noGrp="1"/>
          </p:cNvSpPr>
          <p:nvPr>
            <p:ph type="sldNum" idx="12"/>
          </p:nvPr>
        </p:nvSpPr>
        <p:spPr>
          <a:xfrm>
            <a:off x="5967907" y="6505277"/>
            <a:ext cx="247257" cy="698243"/>
          </a:xfrm>
          <a:prstGeom prst="rect">
            <a:avLst/>
          </a:prstGeom>
          <a:noFill/>
          <a:ln>
            <a:noFill/>
          </a:ln>
        </p:spPr>
        <p:txBody>
          <a:bodyPr spcFirstLastPara="1" wrap="square" lIns="71425" tIns="71425" rIns="71425" bIns="71425" anchor="t" anchorCtr="0">
            <a:spAutoFit/>
          </a:bodyPr>
          <a:lstStyle>
            <a:lvl1pPr marL="0" lvl="0"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901660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Bullets" userDrawn="1">
  <p:cSld name="Title &amp; Bullets">
    <p:spTree>
      <p:nvGrpSpPr>
        <p:cNvPr id="1" name="Shape 20"/>
        <p:cNvGrpSpPr/>
        <p:nvPr/>
      </p:nvGrpSpPr>
      <p:grpSpPr>
        <a:xfrm>
          <a:off x="0" y="0"/>
          <a:ext cx="0" cy="0"/>
          <a:chOff x="0" y="0"/>
          <a:chExt cx="0" cy="0"/>
        </a:xfrm>
      </p:grpSpPr>
      <p:sp>
        <p:nvSpPr>
          <p:cNvPr id="21" name="Google Shape;21;p10"/>
          <p:cNvSpPr txBox="1">
            <a:spLocks noGrp="1"/>
          </p:cNvSpPr>
          <p:nvPr>
            <p:ph type="title"/>
          </p:nvPr>
        </p:nvSpPr>
        <p:spPr>
          <a:xfrm>
            <a:off x="131797" y="334061"/>
            <a:ext cx="11647797" cy="950036"/>
          </a:xfrm>
          <a:prstGeom prst="rect">
            <a:avLst/>
          </a:prstGeom>
          <a:solidFill>
            <a:srgbClr val="000000"/>
          </a:solidFill>
          <a:ln>
            <a:noFill/>
          </a:ln>
        </p:spPr>
        <p:txBody>
          <a:bodyPr spcFirstLastPara="1" wrap="square" lIns="71425" tIns="71425" rIns="71425" bIns="71425" anchor="ctr" anchorCtr="0">
            <a:norm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a:endParaRPr/>
          </a:p>
        </p:txBody>
      </p:sp>
      <p:sp>
        <p:nvSpPr>
          <p:cNvPr id="22" name="Google Shape;22;p10"/>
          <p:cNvSpPr txBox="1">
            <a:spLocks noGrp="1"/>
          </p:cNvSpPr>
          <p:nvPr>
            <p:ph type="body" idx="1"/>
          </p:nvPr>
        </p:nvSpPr>
        <p:spPr>
          <a:xfrm>
            <a:off x="805697" y="1830586"/>
            <a:ext cx="10580606" cy="4420196"/>
          </a:xfrm>
          <a:prstGeom prst="rect">
            <a:avLst/>
          </a:prstGeom>
          <a:noFill/>
          <a:ln>
            <a:noFill/>
          </a:ln>
        </p:spPr>
        <p:txBody>
          <a:bodyPr spcFirstLastPara="1" wrap="square" lIns="71425" tIns="71425" rIns="71425" bIns="71425" anchor="ctr" anchorCtr="0">
            <a:normAutofit/>
          </a:bodyPr>
          <a:lstStyle>
            <a:lvl1pPr marL="228600" lvl="0" indent="-114300" algn="l">
              <a:lnSpc>
                <a:spcPct val="120000"/>
              </a:lnSpc>
              <a:spcBef>
                <a:spcPts val="800"/>
              </a:spcBef>
              <a:spcAft>
                <a:spcPts val="0"/>
              </a:spcAft>
              <a:buClr>
                <a:srgbClr val="000000"/>
              </a:buClr>
              <a:buSzPts val="1800"/>
              <a:buNone/>
              <a:defRPr/>
            </a:lvl1pPr>
            <a:lvl2pPr marL="457200" lvl="1" indent="-171450" algn="l">
              <a:lnSpc>
                <a:spcPct val="120000"/>
              </a:lnSpc>
              <a:spcBef>
                <a:spcPts val="0"/>
              </a:spcBef>
              <a:spcAft>
                <a:spcPts val="0"/>
              </a:spcAft>
              <a:buSzPts val="1800"/>
              <a:buChar char="•"/>
              <a:defRPr/>
            </a:lvl2pPr>
            <a:lvl3pPr marL="685800" lvl="2" indent="-171450" algn="l">
              <a:lnSpc>
                <a:spcPct val="120000"/>
              </a:lnSpc>
              <a:spcBef>
                <a:spcPts val="0"/>
              </a:spcBef>
              <a:spcAft>
                <a:spcPts val="0"/>
              </a:spcAft>
              <a:buSzPts val="1800"/>
              <a:buChar char="•"/>
              <a:defRPr/>
            </a:lvl3pPr>
            <a:lvl4pPr marL="914400" lvl="3" indent="-157163" algn="l">
              <a:lnSpc>
                <a:spcPct val="100000"/>
              </a:lnSpc>
              <a:spcBef>
                <a:spcPts val="2950"/>
              </a:spcBef>
              <a:spcAft>
                <a:spcPts val="0"/>
              </a:spcAft>
              <a:buClr>
                <a:srgbClr val="000000"/>
              </a:buClr>
              <a:buSzPts val="1350"/>
              <a:buChar char="•"/>
              <a:defRPr/>
            </a:lvl4pPr>
            <a:lvl5pPr marL="1143000" lvl="4" indent="-157163" algn="l">
              <a:lnSpc>
                <a:spcPct val="100000"/>
              </a:lnSpc>
              <a:spcBef>
                <a:spcPts val="2950"/>
              </a:spcBef>
              <a:spcAft>
                <a:spcPts val="0"/>
              </a:spcAft>
              <a:buClr>
                <a:srgbClr val="000000"/>
              </a:buClr>
              <a:buSzPts val="1350"/>
              <a:buChar char="•"/>
              <a:defRPr/>
            </a:lvl5pPr>
            <a:lvl6pPr marL="1371600" lvl="5" indent="-114300" algn="l">
              <a:lnSpc>
                <a:spcPct val="120000"/>
              </a:lnSpc>
              <a:spcBef>
                <a:spcPts val="800"/>
              </a:spcBef>
              <a:spcAft>
                <a:spcPts val="0"/>
              </a:spcAft>
              <a:buClr>
                <a:srgbClr val="000000"/>
              </a:buClr>
              <a:buSzPts val="1800"/>
              <a:buNone/>
              <a:defRPr/>
            </a:lvl6pPr>
            <a:lvl7pPr marL="1600200" lvl="6" indent="-114300" algn="l">
              <a:lnSpc>
                <a:spcPct val="120000"/>
              </a:lnSpc>
              <a:spcBef>
                <a:spcPts val="800"/>
              </a:spcBef>
              <a:spcAft>
                <a:spcPts val="0"/>
              </a:spcAft>
              <a:buClr>
                <a:srgbClr val="000000"/>
              </a:buClr>
              <a:buSzPts val="1800"/>
              <a:buNone/>
              <a:defRPr/>
            </a:lvl7pPr>
            <a:lvl8pPr marL="1828800" lvl="7" indent="-114300" algn="l">
              <a:lnSpc>
                <a:spcPct val="120000"/>
              </a:lnSpc>
              <a:spcBef>
                <a:spcPts val="800"/>
              </a:spcBef>
              <a:spcAft>
                <a:spcPts val="0"/>
              </a:spcAft>
              <a:buClr>
                <a:srgbClr val="000000"/>
              </a:buClr>
              <a:buSzPts val="1800"/>
              <a:buNone/>
              <a:defRPr/>
            </a:lvl8pPr>
            <a:lvl9pPr marL="2057400" lvl="8" indent="-114300" algn="l">
              <a:lnSpc>
                <a:spcPct val="120000"/>
              </a:lnSpc>
              <a:spcBef>
                <a:spcPts val="800"/>
              </a:spcBef>
              <a:spcAft>
                <a:spcPts val="0"/>
              </a:spcAft>
              <a:buClr>
                <a:srgbClr val="000000"/>
              </a:buClr>
              <a:buSzPts val="1800"/>
              <a:buNone/>
              <a:defRPr/>
            </a:lvl9pPr>
          </a:lstStyle>
          <a:p>
            <a:endParaRPr/>
          </a:p>
        </p:txBody>
      </p:sp>
      <p:sp>
        <p:nvSpPr>
          <p:cNvPr id="23" name="Google Shape;23;p10"/>
          <p:cNvSpPr txBox="1">
            <a:spLocks noGrp="1"/>
          </p:cNvSpPr>
          <p:nvPr>
            <p:ph type="sldNum" idx="12"/>
          </p:nvPr>
        </p:nvSpPr>
        <p:spPr>
          <a:xfrm>
            <a:off x="11655965" y="6293246"/>
            <a:ext cx="247257" cy="698243"/>
          </a:xfrm>
          <a:prstGeom prst="rect">
            <a:avLst/>
          </a:prstGeom>
          <a:noFill/>
          <a:ln>
            <a:noFill/>
          </a:ln>
        </p:spPr>
        <p:txBody>
          <a:bodyPr spcFirstLastPara="1" wrap="square" lIns="71425" tIns="71425" rIns="71425" bIns="71425" anchor="t" anchorCtr="0">
            <a:spAutoFit/>
          </a:bodyPr>
          <a:lstStyle>
            <a:lvl1pPr marL="0" lvl="0"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9pPr>
          </a:lstStyle>
          <a:p>
            <a:fld id="{00000000-1234-1234-1234-123412341234}" type="slidenum">
              <a:rPr lang="en-US" smtClean="0"/>
              <a:pPr/>
              <a:t>‹#›</a:t>
            </a:fld>
            <a:endParaRPr lang="en-US"/>
          </a:p>
        </p:txBody>
      </p:sp>
      <p:sp>
        <p:nvSpPr>
          <p:cNvPr id="24" name="Google Shape;24;p10"/>
          <p:cNvSpPr txBox="1">
            <a:spLocks noGrp="1"/>
          </p:cNvSpPr>
          <p:nvPr>
            <p:ph type="body" idx="2"/>
          </p:nvPr>
        </p:nvSpPr>
        <p:spPr>
          <a:xfrm>
            <a:off x="63500" y="6040520"/>
            <a:ext cx="348908" cy="763902"/>
          </a:xfrm>
          <a:prstGeom prst="rect">
            <a:avLst/>
          </a:prstGeom>
          <a:solidFill>
            <a:srgbClr val="FFFFFF"/>
          </a:solidFill>
          <a:ln>
            <a:noFill/>
          </a:ln>
        </p:spPr>
        <p:txBody>
          <a:bodyPr spcFirstLastPara="1" wrap="square" lIns="71425" tIns="71425" rIns="71425" bIns="71425" anchor="b" anchorCtr="0">
            <a:spAutoFit/>
          </a:bodyPr>
          <a:lstStyle>
            <a:lvl1pPr marL="228600" lvl="0" indent="-114300" algn="l">
              <a:lnSpc>
                <a:spcPct val="120000"/>
              </a:lnSpc>
              <a:spcBef>
                <a:spcPts val="800"/>
              </a:spcBef>
              <a:spcAft>
                <a:spcPts val="0"/>
              </a:spcAft>
              <a:buClr>
                <a:srgbClr val="000000"/>
              </a:buClr>
              <a:buSzPts val="1800"/>
              <a:buNone/>
              <a:defRPr/>
            </a:lvl1pPr>
            <a:lvl2pPr marL="457200" lvl="1" indent="-171450" algn="l">
              <a:lnSpc>
                <a:spcPct val="120000"/>
              </a:lnSpc>
              <a:spcBef>
                <a:spcPts val="0"/>
              </a:spcBef>
              <a:spcAft>
                <a:spcPts val="0"/>
              </a:spcAft>
              <a:buSzPts val="1800"/>
              <a:buChar char="•"/>
              <a:defRPr/>
            </a:lvl2pPr>
            <a:lvl3pPr marL="685800" lvl="2" indent="-171450" algn="l">
              <a:lnSpc>
                <a:spcPct val="120000"/>
              </a:lnSpc>
              <a:spcBef>
                <a:spcPts val="0"/>
              </a:spcBef>
              <a:spcAft>
                <a:spcPts val="0"/>
              </a:spcAft>
              <a:buSzPts val="1800"/>
              <a:buChar char="•"/>
              <a:defRPr/>
            </a:lvl3pPr>
            <a:lvl4pPr marL="914400" lvl="3" indent="-157163" algn="l">
              <a:lnSpc>
                <a:spcPct val="100000"/>
              </a:lnSpc>
              <a:spcBef>
                <a:spcPts val="2950"/>
              </a:spcBef>
              <a:spcAft>
                <a:spcPts val="0"/>
              </a:spcAft>
              <a:buClr>
                <a:srgbClr val="000000"/>
              </a:buClr>
              <a:buSzPts val="1350"/>
              <a:buChar char="•"/>
              <a:defRPr/>
            </a:lvl4pPr>
            <a:lvl5pPr marL="1143000" lvl="4" indent="-157163" algn="l">
              <a:lnSpc>
                <a:spcPct val="100000"/>
              </a:lnSpc>
              <a:spcBef>
                <a:spcPts val="2950"/>
              </a:spcBef>
              <a:spcAft>
                <a:spcPts val="0"/>
              </a:spcAft>
              <a:buClr>
                <a:srgbClr val="000000"/>
              </a:buClr>
              <a:buSzPts val="1350"/>
              <a:buChar char="•"/>
              <a:defRPr/>
            </a:lvl5pPr>
            <a:lvl6pPr marL="1371600" lvl="5" indent="-114300" algn="l">
              <a:lnSpc>
                <a:spcPct val="120000"/>
              </a:lnSpc>
              <a:spcBef>
                <a:spcPts val="800"/>
              </a:spcBef>
              <a:spcAft>
                <a:spcPts val="0"/>
              </a:spcAft>
              <a:buClr>
                <a:srgbClr val="000000"/>
              </a:buClr>
              <a:buSzPts val="1800"/>
              <a:buNone/>
              <a:defRPr/>
            </a:lvl6pPr>
            <a:lvl7pPr marL="1600200" lvl="6" indent="-114300" algn="l">
              <a:lnSpc>
                <a:spcPct val="120000"/>
              </a:lnSpc>
              <a:spcBef>
                <a:spcPts val="800"/>
              </a:spcBef>
              <a:spcAft>
                <a:spcPts val="0"/>
              </a:spcAft>
              <a:buClr>
                <a:srgbClr val="000000"/>
              </a:buClr>
              <a:buSzPts val="1800"/>
              <a:buNone/>
              <a:defRPr/>
            </a:lvl7pPr>
            <a:lvl8pPr marL="1828800" lvl="7" indent="-114300" algn="l">
              <a:lnSpc>
                <a:spcPct val="120000"/>
              </a:lnSpc>
              <a:spcBef>
                <a:spcPts val="800"/>
              </a:spcBef>
              <a:spcAft>
                <a:spcPts val="0"/>
              </a:spcAft>
              <a:buClr>
                <a:srgbClr val="000000"/>
              </a:buClr>
              <a:buSzPts val="1800"/>
              <a:buNone/>
              <a:defRPr/>
            </a:lvl8pPr>
            <a:lvl9pPr marL="2057400" lvl="8" indent="-114300" algn="l">
              <a:lnSpc>
                <a:spcPct val="120000"/>
              </a:lnSpc>
              <a:spcBef>
                <a:spcPts val="800"/>
              </a:spcBef>
              <a:spcAft>
                <a:spcPts val="0"/>
              </a:spcAft>
              <a:buClr>
                <a:srgbClr val="000000"/>
              </a:buClr>
              <a:buSzPts val="1800"/>
              <a:buNone/>
              <a:defRPr/>
            </a:lvl9pPr>
          </a:lstStyle>
          <a:p>
            <a:endParaRPr/>
          </a:p>
        </p:txBody>
      </p:sp>
    </p:spTree>
    <p:extLst>
      <p:ext uri="{BB962C8B-B14F-4D97-AF65-F5344CB8AC3E}">
        <p14:creationId xmlns:p14="http://schemas.microsoft.com/office/powerpoint/2010/main" val="28568791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without Bullets" userDrawn="1">
  <p:cSld name="Title without Bullets">
    <p:spTree>
      <p:nvGrpSpPr>
        <p:cNvPr id="1" name="Shape 29"/>
        <p:cNvGrpSpPr/>
        <p:nvPr/>
      </p:nvGrpSpPr>
      <p:grpSpPr>
        <a:xfrm>
          <a:off x="0" y="0"/>
          <a:ext cx="0" cy="0"/>
          <a:chOff x="0" y="0"/>
          <a:chExt cx="0" cy="0"/>
        </a:xfrm>
      </p:grpSpPr>
      <p:sp>
        <p:nvSpPr>
          <p:cNvPr id="30" name="Google Shape;30;p12"/>
          <p:cNvSpPr txBox="1">
            <a:spLocks noGrp="1"/>
          </p:cNvSpPr>
          <p:nvPr>
            <p:ph type="title"/>
          </p:nvPr>
        </p:nvSpPr>
        <p:spPr>
          <a:xfrm>
            <a:off x="131797" y="334061"/>
            <a:ext cx="11647797" cy="950036"/>
          </a:xfrm>
          <a:prstGeom prst="rect">
            <a:avLst/>
          </a:prstGeom>
          <a:solidFill>
            <a:srgbClr val="000000"/>
          </a:solidFill>
          <a:ln>
            <a:noFill/>
          </a:ln>
        </p:spPr>
        <p:txBody>
          <a:bodyPr spcFirstLastPara="1" wrap="square" lIns="71425" tIns="71425" rIns="71425" bIns="71425" anchor="ctr" anchorCtr="0">
            <a:normAutofit/>
          </a:bodyPr>
          <a:lstStyle>
            <a:lvl1pPr lvl="0" algn="l">
              <a:lnSpc>
                <a:spcPct val="100000"/>
              </a:lnSpc>
              <a:spcBef>
                <a:spcPts val="0"/>
              </a:spcBef>
              <a:spcAft>
                <a:spcPts val="0"/>
              </a:spcAft>
              <a:buClr>
                <a:srgbClr val="FFFFFF"/>
              </a:buClr>
              <a:buSzPts val="1800"/>
              <a:buNone/>
              <a:defRPr/>
            </a:lvl1pPr>
            <a:lvl2pPr lvl="1" algn="l">
              <a:lnSpc>
                <a:spcPct val="100000"/>
              </a:lnSpc>
              <a:spcBef>
                <a:spcPts val="0"/>
              </a:spcBef>
              <a:spcAft>
                <a:spcPts val="0"/>
              </a:spcAft>
              <a:buClr>
                <a:srgbClr val="FFFFFF"/>
              </a:buClr>
              <a:buSzPts val="1800"/>
              <a:buNone/>
              <a:defRPr/>
            </a:lvl2pPr>
            <a:lvl3pPr lvl="2" algn="l">
              <a:lnSpc>
                <a:spcPct val="100000"/>
              </a:lnSpc>
              <a:spcBef>
                <a:spcPts val="0"/>
              </a:spcBef>
              <a:spcAft>
                <a:spcPts val="0"/>
              </a:spcAft>
              <a:buClr>
                <a:srgbClr val="FFFFFF"/>
              </a:buClr>
              <a:buSzPts val="1800"/>
              <a:buNone/>
              <a:defRPr/>
            </a:lvl3pPr>
            <a:lvl4pPr lvl="3" algn="l">
              <a:lnSpc>
                <a:spcPct val="100000"/>
              </a:lnSpc>
              <a:spcBef>
                <a:spcPts val="0"/>
              </a:spcBef>
              <a:spcAft>
                <a:spcPts val="0"/>
              </a:spcAft>
              <a:buClr>
                <a:srgbClr val="FFFFFF"/>
              </a:buClr>
              <a:buSzPts val="1800"/>
              <a:buNone/>
              <a:defRPr/>
            </a:lvl4pPr>
            <a:lvl5pPr lvl="4" algn="l">
              <a:lnSpc>
                <a:spcPct val="100000"/>
              </a:lnSpc>
              <a:spcBef>
                <a:spcPts val="0"/>
              </a:spcBef>
              <a:spcAft>
                <a:spcPts val="0"/>
              </a:spcAft>
              <a:buClr>
                <a:srgbClr val="FFFFFF"/>
              </a:buClr>
              <a:buSzPts val="1800"/>
              <a:buNone/>
              <a:defRPr/>
            </a:lvl5pPr>
            <a:lvl6pPr lvl="5" algn="l">
              <a:lnSpc>
                <a:spcPct val="100000"/>
              </a:lnSpc>
              <a:spcBef>
                <a:spcPts val="0"/>
              </a:spcBef>
              <a:spcAft>
                <a:spcPts val="0"/>
              </a:spcAft>
              <a:buClr>
                <a:srgbClr val="FFFFFF"/>
              </a:buClr>
              <a:buSzPts val="1800"/>
              <a:buNone/>
              <a:defRPr/>
            </a:lvl6pPr>
            <a:lvl7pPr lvl="6" algn="l">
              <a:lnSpc>
                <a:spcPct val="100000"/>
              </a:lnSpc>
              <a:spcBef>
                <a:spcPts val="0"/>
              </a:spcBef>
              <a:spcAft>
                <a:spcPts val="0"/>
              </a:spcAft>
              <a:buClr>
                <a:srgbClr val="FFFFFF"/>
              </a:buClr>
              <a:buSzPts val="1800"/>
              <a:buNone/>
              <a:defRPr/>
            </a:lvl7pPr>
            <a:lvl8pPr lvl="7" algn="l">
              <a:lnSpc>
                <a:spcPct val="100000"/>
              </a:lnSpc>
              <a:spcBef>
                <a:spcPts val="0"/>
              </a:spcBef>
              <a:spcAft>
                <a:spcPts val="0"/>
              </a:spcAft>
              <a:buClr>
                <a:srgbClr val="FFFFFF"/>
              </a:buClr>
              <a:buSzPts val="1800"/>
              <a:buNone/>
              <a:defRPr/>
            </a:lvl8pPr>
            <a:lvl9pPr lvl="8" algn="l">
              <a:lnSpc>
                <a:spcPct val="100000"/>
              </a:lnSpc>
              <a:spcBef>
                <a:spcPts val="0"/>
              </a:spcBef>
              <a:spcAft>
                <a:spcPts val="0"/>
              </a:spcAft>
              <a:buClr>
                <a:srgbClr val="FFFFFF"/>
              </a:buClr>
              <a:buSzPts val="1800"/>
              <a:buNone/>
              <a:defRPr/>
            </a:lvl9pPr>
          </a:lstStyle>
          <a:p>
            <a:endParaRPr/>
          </a:p>
        </p:txBody>
      </p:sp>
      <p:sp>
        <p:nvSpPr>
          <p:cNvPr id="31" name="Google Shape;31;p12"/>
          <p:cNvSpPr txBox="1">
            <a:spLocks noGrp="1"/>
          </p:cNvSpPr>
          <p:nvPr>
            <p:ph type="sldNum" idx="12"/>
          </p:nvPr>
        </p:nvSpPr>
        <p:spPr>
          <a:xfrm>
            <a:off x="11655965" y="6293246"/>
            <a:ext cx="247257" cy="698243"/>
          </a:xfrm>
          <a:prstGeom prst="rect">
            <a:avLst/>
          </a:prstGeom>
          <a:noFill/>
          <a:ln>
            <a:noFill/>
          </a:ln>
        </p:spPr>
        <p:txBody>
          <a:bodyPr spcFirstLastPara="1" wrap="square" lIns="71425" tIns="71425" rIns="71425" bIns="71425" anchor="t" anchorCtr="0">
            <a:spAutoFit/>
          </a:bodyPr>
          <a:lstStyle>
            <a:lvl1pPr marL="0" lvl="0"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1pPr>
            <a:lvl2pPr marL="0" lvl="1"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2pPr>
            <a:lvl3pPr marL="0" lvl="2"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3pPr>
            <a:lvl4pPr marL="0" lvl="3"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4pPr>
            <a:lvl5pPr marL="0" lvl="4"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5pPr>
            <a:lvl6pPr marL="0" lvl="5"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6pPr>
            <a:lvl7pPr marL="0" lvl="6"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7pPr>
            <a:lvl8pPr marL="0" lvl="7"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8pPr>
            <a:lvl9pPr marL="0" lvl="8" indent="0" algn="ctr">
              <a:lnSpc>
                <a:spcPct val="100000"/>
              </a:lnSpc>
              <a:spcBef>
                <a:spcPts val="0"/>
              </a:spcBef>
              <a:spcAft>
                <a:spcPts val="0"/>
              </a:spcAft>
              <a:buClr>
                <a:srgbClr val="000000"/>
              </a:buClr>
              <a:buSzPts val="2400"/>
              <a:buFont typeface="Helvetica Neue Light"/>
              <a:buNone/>
              <a:defRPr sz="1200" b="0">
                <a:latin typeface="Helvetica Neue Light"/>
                <a:ea typeface="Helvetica Neue Light"/>
                <a:cs typeface="Helvetica Neue Light"/>
                <a:sym typeface="Helvetica Neue Light"/>
              </a:defRPr>
            </a:lvl9pPr>
          </a:lstStyle>
          <a:p>
            <a:fld id="{00000000-1234-1234-1234-123412341234}" type="slidenum">
              <a:rPr lang="en-US" smtClean="0"/>
              <a:pPr/>
              <a:t>‹#›</a:t>
            </a:fld>
            <a:endParaRPr lang="en-US"/>
          </a:p>
        </p:txBody>
      </p:sp>
      <p:sp>
        <p:nvSpPr>
          <p:cNvPr id="32" name="Google Shape;32;p12"/>
          <p:cNvSpPr txBox="1">
            <a:spLocks noGrp="1"/>
          </p:cNvSpPr>
          <p:nvPr>
            <p:ph type="body" idx="1"/>
          </p:nvPr>
        </p:nvSpPr>
        <p:spPr>
          <a:xfrm>
            <a:off x="63500" y="6040520"/>
            <a:ext cx="348908" cy="763902"/>
          </a:xfrm>
          <a:prstGeom prst="rect">
            <a:avLst/>
          </a:prstGeom>
          <a:solidFill>
            <a:srgbClr val="FFFFFF"/>
          </a:solidFill>
          <a:ln>
            <a:noFill/>
          </a:ln>
        </p:spPr>
        <p:txBody>
          <a:bodyPr spcFirstLastPara="1" wrap="square" lIns="71425" tIns="71425" rIns="71425" bIns="71425" anchor="b" anchorCtr="0">
            <a:spAutoFit/>
          </a:bodyPr>
          <a:lstStyle>
            <a:lvl1pPr marL="228600" lvl="0" indent="-114300" algn="l">
              <a:lnSpc>
                <a:spcPct val="120000"/>
              </a:lnSpc>
              <a:spcBef>
                <a:spcPts val="800"/>
              </a:spcBef>
              <a:spcAft>
                <a:spcPts val="0"/>
              </a:spcAft>
              <a:buClr>
                <a:srgbClr val="000000"/>
              </a:buClr>
              <a:buSzPts val="1800"/>
              <a:buNone/>
              <a:defRPr/>
            </a:lvl1pPr>
            <a:lvl2pPr marL="457200" lvl="1" indent="-171450" algn="l">
              <a:lnSpc>
                <a:spcPct val="120000"/>
              </a:lnSpc>
              <a:spcBef>
                <a:spcPts val="0"/>
              </a:spcBef>
              <a:spcAft>
                <a:spcPts val="0"/>
              </a:spcAft>
              <a:buSzPts val="1800"/>
              <a:buChar char="•"/>
              <a:defRPr/>
            </a:lvl2pPr>
            <a:lvl3pPr marL="685800" lvl="2" indent="-171450" algn="l">
              <a:lnSpc>
                <a:spcPct val="120000"/>
              </a:lnSpc>
              <a:spcBef>
                <a:spcPts val="0"/>
              </a:spcBef>
              <a:spcAft>
                <a:spcPts val="0"/>
              </a:spcAft>
              <a:buSzPts val="1800"/>
              <a:buChar char="•"/>
              <a:defRPr/>
            </a:lvl3pPr>
            <a:lvl4pPr marL="914400" lvl="3" indent="-157163" algn="l">
              <a:lnSpc>
                <a:spcPct val="100000"/>
              </a:lnSpc>
              <a:spcBef>
                <a:spcPts val="2950"/>
              </a:spcBef>
              <a:spcAft>
                <a:spcPts val="0"/>
              </a:spcAft>
              <a:buClr>
                <a:srgbClr val="000000"/>
              </a:buClr>
              <a:buSzPts val="1350"/>
              <a:buChar char="•"/>
              <a:defRPr/>
            </a:lvl4pPr>
            <a:lvl5pPr marL="1143000" lvl="4" indent="-157163" algn="l">
              <a:lnSpc>
                <a:spcPct val="100000"/>
              </a:lnSpc>
              <a:spcBef>
                <a:spcPts val="2950"/>
              </a:spcBef>
              <a:spcAft>
                <a:spcPts val="0"/>
              </a:spcAft>
              <a:buClr>
                <a:srgbClr val="000000"/>
              </a:buClr>
              <a:buSzPts val="1350"/>
              <a:buChar char="•"/>
              <a:defRPr/>
            </a:lvl5pPr>
            <a:lvl6pPr marL="1371600" lvl="5" indent="-114300" algn="l">
              <a:lnSpc>
                <a:spcPct val="120000"/>
              </a:lnSpc>
              <a:spcBef>
                <a:spcPts val="800"/>
              </a:spcBef>
              <a:spcAft>
                <a:spcPts val="0"/>
              </a:spcAft>
              <a:buClr>
                <a:srgbClr val="000000"/>
              </a:buClr>
              <a:buSzPts val="1800"/>
              <a:buNone/>
              <a:defRPr/>
            </a:lvl6pPr>
            <a:lvl7pPr marL="1600200" lvl="6" indent="-114300" algn="l">
              <a:lnSpc>
                <a:spcPct val="120000"/>
              </a:lnSpc>
              <a:spcBef>
                <a:spcPts val="800"/>
              </a:spcBef>
              <a:spcAft>
                <a:spcPts val="0"/>
              </a:spcAft>
              <a:buClr>
                <a:srgbClr val="000000"/>
              </a:buClr>
              <a:buSzPts val="1800"/>
              <a:buNone/>
              <a:defRPr/>
            </a:lvl7pPr>
            <a:lvl8pPr marL="1828800" lvl="7" indent="-114300" algn="l">
              <a:lnSpc>
                <a:spcPct val="120000"/>
              </a:lnSpc>
              <a:spcBef>
                <a:spcPts val="800"/>
              </a:spcBef>
              <a:spcAft>
                <a:spcPts val="0"/>
              </a:spcAft>
              <a:buClr>
                <a:srgbClr val="000000"/>
              </a:buClr>
              <a:buSzPts val="1800"/>
              <a:buNone/>
              <a:defRPr/>
            </a:lvl8pPr>
            <a:lvl9pPr marL="2057400" lvl="8" indent="-114300" algn="l">
              <a:lnSpc>
                <a:spcPct val="120000"/>
              </a:lnSpc>
              <a:spcBef>
                <a:spcPts val="800"/>
              </a:spcBef>
              <a:spcAft>
                <a:spcPts val="0"/>
              </a:spcAft>
              <a:buClr>
                <a:srgbClr val="000000"/>
              </a:buClr>
              <a:buSzPts val="1800"/>
              <a:buNone/>
              <a:defRPr/>
            </a:lvl9pPr>
          </a:lstStyle>
          <a:p>
            <a:endParaRPr/>
          </a:p>
        </p:txBody>
      </p:sp>
    </p:spTree>
    <p:extLst>
      <p:ext uri="{BB962C8B-B14F-4D97-AF65-F5344CB8AC3E}">
        <p14:creationId xmlns:p14="http://schemas.microsoft.com/office/powerpoint/2010/main" val="11594127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82"/>
        <p:cNvGrpSpPr/>
        <p:nvPr/>
      </p:nvGrpSpPr>
      <p:grpSpPr>
        <a:xfrm>
          <a:off x="0" y="0"/>
          <a:ext cx="0" cy="0"/>
          <a:chOff x="0" y="0"/>
          <a:chExt cx="0" cy="0"/>
        </a:xfrm>
      </p:grpSpPr>
      <p:sp>
        <p:nvSpPr>
          <p:cNvPr id="83" name="Google Shape;83;p13"/>
          <p:cNvSpPr txBox="1">
            <a:spLocks noGrp="1"/>
          </p:cNvSpPr>
          <p:nvPr>
            <p:ph type="title"/>
          </p:nvPr>
        </p:nvSpPr>
        <p:spPr>
          <a:xfrm>
            <a:off x="415600" y="593367"/>
            <a:ext cx="11360800" cy="763600"/>
          </a:xfrm>
          <a:prstGeom prst="rect">
            <a:avLst/>
          </a:prstGeom>
        </p:spPr>
        <p:txBody>
          <a:bodyPr spcFirstLastPara="1" wrap="square" lIns="68575" tIns="34275" rIns="68575" bIns="34275" anchor="ctr" anchorCtr="0">
            <a:no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4" name="Google Shape;84;p13"/>
          <p:cNvSpPr txBox="1">
            <a:spLocks noGrp="1"/>
          </p:cNvSpPr>
          <p:nvPr>
            <p:ph type="body" idx="1"/>
          </p:nvPr>
        </p:nvSpPr>
        <p:spPr>
          <a:xfrm>
            <a:off x="415600" y="1536633"/>
            <a:ext cx="11360800" cy="4555200"/>
          </a:xfrm>
          <a:prstGeom prst="rect">
            <a:avLst/>
          </a:prstGeom>
        </p:spPr>
        <p:txBody>
          <a:bodyPr spcFirstLastPara="1" wrap="square" lIns="68575" tIns="34275" rIns="68575" bIns="34275" anchor="t" anchorCtr="0">
            <a:noAutofit/>
          </a:bodyPr>
          <a:lstStyle>
            <a:lvl1pPr marL="609585" lvl="0" indent="-482588" rtl="0">
              <a:spcBef>
                <a:spcPts val="1067"/>
              </a:spcBef>
              <a:spcAft>
                <a:spcPts val="0"/>
              </a:spcAft>
              <a:buSzPts val="2100"/>
              <a:buChar char="•"/>
              <a:defRPr/>
            </a:lvl1pPr>
            <a:lvl2pPr marL="1219170" lvl="1" indent="-457189" rtl="0">
              <a:spcBef>
                <a:spcPts val="533"/>
              </a:spcBef>
              <a:spcAft>
                <a:spcPts val="0"/>
              </a:spcAft>
              <a:buSzPts val="1800"/>
              <a:buChar char="•"/>
              <a:defRPr/>
            </a:lvl2pPr>
            <a:lvl3pPr marL="1828754" lvl="2" indent="-431789" rtl="0">
              <a:spcBef>
                <a:spcPts val="533"/>
              </a:spcBef>
              <a:spcAft>
                <a:spcPts val="0"/>
              </a:spcAft>
              <a:buSzPts val="1500"/>
              <a:buChar char="•"/>
              <a:defRPr/>
            </a:lvl3pPr>
            <a:lvl4pPr marL="2438339" lvl="3" indent="-423323" rtl="0">
              <a:spcBef>
                <a:spcPts val="533"/>
              </a:spcBef>
              <a:spcAft>
                <a:spcPts val="0"/>
              </a:spcAft>
              <a:buSzPts val="1400"/>
              <a:buChar char="•"/>
              <a:defRPr/>
            </a:lvl4pPr>
            <a:lvl5pPr marL="3047924" lvl="4" indent="-423323" rtl="0">
              <a:spcBef>
                <a:spcPts val="533"/>
              </a:spcBef>
              <a:spcAft>
                <a:spcPts val="0"/>
              </a:spcAft>
              <a:buSzPts val="1400"/>
              <a:buChar char="•"/>
              <a:defRPr/>
            </a:lvl5pPr>
            <a:lvl6pPr marL="3657509" lvl="5" indent="-423323" rtl="0">
              <a:spcBef>
                <a:spcPts val="533"/>
              </a:spcBef>
              <a:spcAft>
                <a:spcPts val="0"/>
              </a:spcAft>
              <a:buSzPts val="1400"/>
              <a:buChar char="•"/>
              <a:defRPr/>
            </a:lvl6pPr>
            <a:lvl7pPr marL="4267093" lvl="6" indent="-423323" rtl="0">
              <a:spcBef>
                <a:spcPts val="533"/>
              </a:spcBef>
              <a:spcAft>
                <a:spcPts val="0"/>
              </a:spcAft>
              <a:buSzPts val="1400"/>
              <a:buChar char="•"/>
              <a:defRPr/>
            </a:lvl7pPr>
            <a:lvl8pPr marL="4876678" lvl="7" indent="-423323" rtl="0">
              <a:spcBef>
                <a:spcPts val="533"/>
              </a:spcBef>
              <a:spcAft>
                <a:spcPts val="0"/>
              </a:spcAft>
              <a:buSzPts val="1400"/>
              <a:buChar char="•"/>
              <a:defRPr/>
            </a:lvl8pPr>
            <a:lvl9pPr marL="5486263" lvl="8" indent="-423323" rtl="0">
              <a:spcBef>
                <a:spcPts val="533"/>
              </a:spcBef>
              <a:spcAft>
                <a:spcPts val="0"/>
              </a:spcAft>
              <a:buSzPts val="1400"/>
              <a:buChar char="•"/>
              <a:defRPr/>
            </a:lvl9pPr>
          </a:lstStyle>
          <a:p>
            <a:endParaRPr/>
          </a:p>
        </p:txBody>
      </p:sp>
      <p:sp>
        <p:nvSpPr>
          <p:cNvPr id="85" name="Google Shape;85;p13"/>
          <p:cNvSpPr txBox="1">
            <a:spLocks noGrp="1"/>
          </p:cNvSpPr>
          <p:nvPr>
            <p:ph type="sldNum" idx="12"/>
          </p:nvPr>
        </p:nvSpPr>
        <p:spPr>
          <a:xfrm>
            <a:off x="11296611" y="6217623"/>
            <a:ext cx="731600" cy="5248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fr" smtClean="0"/>
              <a:pPr/>
              <a:t>‹#›</a:t>
            </a:fld>
            <a:endParaRPr lang="fr"/>
          </a:p>
        </p:txBody>
      </p:sp>
    </p:spTree>
    <p:extLst>
      <p:ext uri="{BB962C8B-B14F-4D97-AF65-F5344CB8AC3E}">
        <p14:creationId xmlns:p14="http://schemas.microsoft.com/office/powerpoint/2010/main" val="1866618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A591D-7EC3-6337-E9D7-15F427D766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92C89E-5663-331C-8011-8383ECF262D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CFE34F-1DB0-E657-2410-12BDEED6A1F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96C6039-1A2E-D039-3DEC-A8519D5997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CDF57D-57A9-1769-4D94-353745112C11}"/>
              </a:ext>
            </a:extLst>
          </p:cNvPr>
          <p:cNvSpPr>
            <a:spLocks noGrp="1"/>
          </p:cNvSpPr>
          <p:nvPr>
            <p:ph type="sldNum" sz="quarter" idx="12"/>
          </p:nvPr>
        </p:nvSpPr>
        <p:spPr/>
        <p:txBody>
          <a:bodyPr/>
          <a:lstStyle/>
          <a:p>
            <a:fld id="{8EEC5F27-42C8-E246-B50D-4D5BFCB131C5}" type="slidenum">
              <a:rPr lang="en-US" smtClean="0"/>
              <a:t>‹#›</a:t>
            </a:fld>
            <a:endParaRPr lang="en-US"/>
          </a:p>
        </p:txBody>
      </p:sp>
    </p:spTree>
    <p:extLst>
      <p:ext uri="{BB962C8B-B14F-4D97-AF65-F5344CB8AC3E}">
        <p14:creationId xmlns:p14="http://schemas.microsoft.com/office/powerpoint/2010/main" val="2010468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E6955-F547-A1D0-953F-E8375D8412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486C137-45AF-B38B-DCDD-D5E040933C1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E7CA02-8CFB-224A-EE34-68E9B43A5A08}"/>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1A14092-B260-A0A8-051A-A847E50F3B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EBE8DA-0067-8623-EED3-9508B458384D}"/>
              </a:ext>
            </a:extLst>
          </p:cNvPr>
          <p:cNvSpPr>
            <a:spLocks noGrp="1"/>
          </p:cNvSpPr>
          <p:nvPr>
            <p:ph type="sldNum" sz="quarter" idx="12"/>
          </p:nvPr>
        </p:nvSpPr>
        <p:spPr/>
        <p:txBody>
          <a:bodyPr/>
          <a:lstStyle/>
          <a:p>
            <a:fld id="{8EEC5F27-42C8-E246-B50D-4D5BFCB131C5}" type="slidenum">
              <a:rPr lang="en-US" smtClean="0"/>
              <a:t>‹#›</a:t>
            </a:fld>
            <a:endParaRPr lang="en-US"/>
          </a:p>
        </p:txBody>
      </p:sp>
    </p:spTree>
    <p:extLst>
      <p:ext uri="{BB962C8B-B14F-4D97-AF65-F5344CB8AC3E}">
        <p14:creationId xmlns:p14="http://schemas.microsoft.com/office/powerpoint/2010/main" val="901332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F8259-55C3-D9EE-C339-1AB12D8E87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194ED3-27BD-A785-A371-9CCC435AAD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2E36A2-8E9E-973C-9885-59E84C6FE56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242971E-73FC-EFB9-488D-0368F1E8AE6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DB82035-BF22-75DB-8582-46939D5D51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708900-6799-7CA1-3FD3-2FE490433108}"/>
              </a:ext>
            </a:extLst>
          </p:cNvPr>
          <p:cNvSpPr>
            <a:spLocks noGrp="1"/>
          </p:cNvSpPr>
          <p:nvPr>
            <p:ph type="sldNum" sz="quarter" idx="12"/>
          </p:nvPr>
        </p:nvSpPr>
        <p:spPr/>
        <p:txBody>
          <a:bodyPr/>
          <a:lstStyle/>
          <a:p>
            <a:fld id="{8EEC5F27-42C8-E246-B50D-4D5BFCB131C5}" type="slidenum">
              <a:rPr lang="en-US" smtClean="0"/>
              <a:t>‹#›</a:t>
            </a:fld>
            <a:endParaRPr lang="en-US"/>
          </a:p>
        </p:txBody>
      </p:sp>
    </p:spTree>
    <p:extLst>
      <p:ext uri="{BB962C8B-B14F-4D97-AF65-F5344CB8AC3E}">
        <p14:creationId xmlns:p14="http://schemas.microsoft.com/office/powerpoint/2010/main" val="30981766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9E332-7686-DB86-64AB-973FDC1B733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5526128-1810-4AB9-B76B-AFF86C12DF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5D9FEB5-8887-81F9-3D37-5001DC06AAD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361462D-02B1-D238-B49A-D953948B46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83CF96-5272-0C57-0D52-5B1A24E1464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043D5D-0D7E-6B92-F258-69834DFF259F}"/>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E756C930-91C1-DBA3-2DD7-F11EC940F6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1DC5EF9-2CFF-58C4-0691-81729DCDBF86}"/>
              </a:ext>
            </a:extLst>
          </p:cNvPr>
          <p:cNvSpPr>
            <a:spLocks noGrp="1"/>
          </p:cNvSpPr>
          <p:nvPr>
            <p:ph type="sldNum" sz="quarter" idx="12"/>
          </p:nvPr>
        </p:nvSpPr>
        <p:spPr/>
        <p:txBody>
          <a:bodyPr/>
          <a:lstStyle/>
          <a:p>
            <a:fld id="{8EEC5F27-42C8-E246-B50D-4D5BFCB131C5}" type="slidenum">
              <a:rPr lang="en-US" smtClean="0"/>
              <a:t>‹#›</a:t>
            </a:fld>
            <a:endParaRPr lang="en-US"/>
          </a:p>
        </p:txBody>
      </p:sp>
    </p:spTree>
    <p:extLst>
      <p:ext uri="{BB962C8B-B14F-4D97-AF65-F5344CB8AC3E}">
        <p14:creationId xmlns:p14="http://schemas.microsoft.com/office/powerpoint/2010/main" val="3670032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A7CB9-E436-616F-75A0-0040B54687B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FB6CAF-513B-FA30-96E5-D3898B93B158}"/>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81A5C556-F8DE-D835-5F98-E5A46A8FEAB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640C6B1-D45A-5C06-EDFE-1A4EF190A13F}"/>
              </a:ext>
            </a:extLst>
          </p:cNvPr>
          <p:cNvSpPr>
            <a:spLocks noGrp="1"/>
          </p:cNvSpPr>
          <p:nvPr>
            <p:ph type="sldNum" sz="quarter" idx="12"/>
          </p:nvPr>
        </p:nvSpPr>
        <p:spPr/>
        <p:txBody>
          <a:bodyPr/>
          <a:lstStyle/>
          <a:p>
            <a:fld id="{8EEC5F27-42C8-E246-B50D-4D5BFCB131C5}" type="slidenum">
              <a:rPr lang="en-US" smtClean="0"/>
              <a:t>‹#›</a:t>
            </a:fld>
            <a:endParaRPr lang="en-US"/>
          </a:p>
        </p:txBody>
      </p:sp>
    </p:spTree>
    <p:extLst>
      <p:ext uri="{BB962C8B-B14F-4D97-AF65-F5344CB8AC3E}">
        <p14:creationId xmlns:p14="http://schemas.microsoft.com/office/powerpoint/2010/main" val="469880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71F412-B583-A0E3-3F8C-C39CEF47A25B}"/>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A16BCFC8-A025-2EDF-7931-BF1B7D5190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E98C1B3-C12E-736D-EC3C-4392711B91AC}"/>
              </a:ext>
            </a:extLst>
          </p:cNvPr>
          <p:cNvSpPr>
            <a:spLocks noGrp="1"/>
          </p:cNvSpPr>
          <p:nvPr>
            <p:ph type="sldNum" sz="quarter" idx="12"/>
          </p:nvPr>
        </p:nvSpPr>
        <p:spPr/>
        <p:txBody>
          <a:bodyPr/>
          <a:lstStyle/>
          <a:p>
            <a:fld id="{8EEC5F27-42C8-E246-B50D-4D5BFCB131C5}" type="slidenum">
              <a:rPr lang="en-US" smtClean="0"/>
              <a:t>‹#›</a:t>
            </a:fld>
            <a:endParaRPr lang="en-US"/>
          </a:p>
        </p:txBody>
      </p:sp>
    </p:spTree>
    <p:extLst>
      <p:ext uri="{BB962C8B-B14F-4D97-AF65-F5344CB8AC3E}">
        <p14:creationId xmlns:p14="http://schemas.microsoft.com/office/powerpoint/2010/main" val="663217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8F604-22F2-F060-AA58-CB87155769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4548F3-18BF-1A54-2DA7-E8B829D2E9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BF36AC1-84F7-6EA5-FCBC-980ADF8954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E8B615-590A-ABC9-832F-D0235551BDA1}"/>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38390F02-4931-DD0A-FD4F-F9A18FCA4F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25F527-AAA8-E357-9756-525101FCA260}"/>
              </a:ext>
            </a:extLst>
          </p:cNvPr>
          <p:cNvSpPr>
            <a:spLocks noGrp="1"/>
          </p:cNvSpPr>
          <p:nvPr>
            <p:ph type="sldNum" sz="quarter" idx="12"/>
          </p:nvPr>
        </p:nvSpPr>
        <p:spPr/>
        <p:txBody>
          <a:bodyPr/>
          <a:lstStyle/>
          <a:p>
            <a:fld id="{8EEC5F27-42C8-E246-B50D-4D5BFCB131C5}" type="slidenum">
              <a:rPr lang="en-US" smtClean="0"/>
              <a:t>‹#›</a:t>
            </a:fld>
            <a:endParaRPr lang="en-US"/>
          </a:p>
        </p:txBody>
      </p:sp>
    </p:spTree>
    <p:extLst>
      <p:ext uri="{BB962C8B-B14F-4D97-AF65-F5344CB8AC3E}">
        <p14:creationId xmlns:p14="http://schemas.microsoft.com/office/powerpoint/2010/main" val="755627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3130A-A5F6-1A37-42FE-C146BA9A1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12DE11-5117-419D-42C6-6F01071782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7491DBC-2779-16B9-9659-8FE301AB0B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06B66B-259B-31EF-E66E-00AD387E99A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EFC897A-ACC4-C3C4-7175-7197F4BDE8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CA89BC-50EE-0112-457D-8789DE676C1A}"/>
              </a:ext>
            </a:extLst>
          </p:cNvPr>
          <p:cNvSpPr>
            <a:spLocks noGrp="1"/>
          </p:cNvSpPr>
          <p:nvPr>
            <p:ph type="sldNum" sz="quarter" idx="12"/>
          </p:nvPr>
        </p:nvSpPr>
        <p:spPr/>
        <p:txBody>
          <a:bodyPr/>
          <a:lstStyle/>
          <a:p>
            <a:fld id="{8EEC5F27-42C8-E246-B50D-4D5BFCB131C5}" type="slidenum">
              <a:rPr lang="en-US" smtClean="0"/>
              <a:t>‹#›</a:t>
            </a:fld>
            <a:endParaRPr lang="en-US"/>
          </a:p>
        </p:txBody>
      </p:sp>
    </p:spTree>
    <p:extLst>
      <p:ext uri="{BB962C8B-B14F-4D97-AF65-F5344CB8AC3E}">
        <p14:creationId xmlns:p14="http://schemas.microsoft.com/office/powerpoint/2010/main" val="343083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984777-9AB2-0DC2-A245-6BF41517F2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D1A3270-4AE4-73C1-875D-7E9C69D69D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4C0621-87DC-00B8-FF15-21FFAEA8C9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US"/>
          </a:p>
        </p:txBody>
      </p:sp>
      <p:sp>
        <p:nvSpPr>
          <p:cNvPr id="5" name="Footer Placeholder 4">
            <a:extLst>
              <a:ext uri="{FF2B5EF4-FFF2-40B4-BE49-F238E27FC236}">
                <a16:creationId xmlns:a16="http://schemas.microsoft.com/office/drawing/2014/main" id="{EC09EA1C-E1A1-1533-7838-7EC8D29DF4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2C6FA5B-D4A2-C43B-2431-79CA2D97BD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EEC5F27-42C8-E246-B50D-4D5BFCB131C5}" type="slidenum">
              <a:rPr lang="en-US" smtClean="0"/>
              <a:t>‹#›</a:t>
            </a:fld>
            <a:endParaRPr lang="en-US"/>
          </a:p>
        </p:txBody>
      </p:sp>
    </p:spTree>
    <p:extLst>
      <p:ext uri="{BB962C8B-B14F-4D97-AF65-F5344CB8AC3E}">
        <p14:creationId xmlns:p14="http://schemas.microsoft.com/office/powerpoint/2010/main" val="9891258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3.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hyperlink" Target="https://shimming-toolbox.org/" TargetMode="Externa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jpg"/><Relationship Id="rId3" Type="http://schemas.openxmlformats.org/officeDocument/2006/relationships/image" Target="../media/image32.png"/><Relationship Id="rId7" Type="http://schemas.openxmlformats.org/officeDocument/2006/relationships/image" Target="../media/image35.jpg"/><Relationship Id="rId12" Type="http://schemas.openxmlformats.org/officeDocument/2006/relationships/image" Target="../media/image40.png"/><Relationship Id="rId17" Type="http://schemas.openxmlformats.org/officeDocument/2006/relationships/image" Target="../media/image44.jpeg"/><Relationship Id="rId2" Type="http://schemas.openxmlformats.org/officeDocument/2006/relationships/notesSlide" Target="../notesSlides/notesSlide17.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image" Target="../media/image34.jpg"/><Relationship Id="rId11" Type="http://schemas.openxmlformats.org/officeDocument/2006/relationships/image" Target="../media/image39.jp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jpg"/><Relationship Id="rId4" Type="http://schemas.openxmlformats.org/officeDocument/2006/relationships/image" Target="../media/image2.png"/><Relationship Id="rId9" Type="http://schemas.openxmlformats.org/officeDocument/2006/relationships/image" Target="../media/image37.jpg"/><Relationship Id="rId14" Type="http://schemas.openxmlformats.org/officeDocument/2006/relationships/image" Target="../media/image42.jp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5.xml"/><Relationship Id="rId7" Type="http://schemas.openxmlformats.org/officeDocument/2006/relationships/image" Target="../media/image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notesSlide" Target="../notesSlides/notesSlide4.xml"/><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5.png"/><Relationship Id="rId4" Type="http://schemas.openxmlformats.org/officeDocument/2006/relationships/image" Target="../media/image14.pn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hyperlink" Target="https://shimming-toolbox.org/" TargetMode="External"/><Relationship Id="rId7"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
        <p:cNvGrpSpPr/>
        <p:nvPr/>
      </p:nvGrpSpPr>
      <p:grpSpPr>
        <a:xfrm>
          <a:off x="0" y="0"/>
          <a:ext cx="0" cy="0"/>
          <a:chOff x="0" y="0"/>
          <a:chExt cx="0" cy="0"/>
        </a:xfrm>
      </p:grpSpPr>
      <p:sp>
        <p:nvSpPr>
          <p:cNvPr id="39" name="Google Shape;39;p1"/>
          <p:cNvSpPr txBox="1"/>
          <p:nvPr/>
        </p:nvSpPr>
        <p:spPr>
          <a:xfrm>
            <a:off x="86496" y="3761708"/>
            <a:ext cx="11915857" cy="1492512"/>
          </a:xfrm>
          <a:prstGeom prst="rect">
            <a:avLst/>
          </a:prstGeom>
          <a:noFill/>
          <a:ln>
            <a:noFill/>
          </a:ln>
        </p:spPr>
        <p:txBody>
          <a:bodyPr spcFirstLastPara="1" wrap="square" lIns="35713" tIns="35713" rIns="35713" bIns="35713" anchor="ctr" anchorCtr="0">
            <a:spAutoFit/>
          </a:bodyPr>
          <a:lstStyle/>
          <a:p>
            <a:pPr>
              <a:lnSpc>
                <a:spcPct val="110000"/>
              </a:lnSpc>
              <a:buClr>
                <a:srgbClr val="FFFFFF"/>
              </a:buClr>
              <a:buSzPts val="3600"/>
            </a:pPr>
            <a:r>
              <a:rPr lang="en-US" sz="1500" dirty="0">
                <a:solidFill>
                  <a:schemeClr val="bg1"/>
                </a:solidFill>
                <a:ea typeface="Helvetica Neue"/>
                <a:cs typeface="Helvetica Neue"/>
                <a:sym typeface="Helvetica Neue"/>
              </a:rPr>
              <a:t>Alexandre D’Astous</a:t>
            </a:r>
            <a:r>
              <a:rPr lang="en-US" sz="1500" baseline="30000" dirty="0">
                <a:solidFill>
                  <a:schemeClr val="bg1"/>
                </a:solidFill>
                <a:ea typeface="Helvetica Neue"/>
                <a:cs typeface="Helvetica Neue"/>
                <a:sym typeface="Helvetica Neue"/>
              </a:rPr>
              <a:t>1,2</a:t>
            </a:r>
            <a:r>
              <a:rPr lang="en-US" sz="1500" dirty="0">
                <a:solidFill>
                  <a:schemeClr val="bg1"/>
                </a:solidFill>
                <a:ea typeface="Helvetica Neue"/>
                <a:cs typeface="Helvetica Neue"/>
                <a:sym typeface="Helvetica Neue"/>
              </a:rPr>
              <a:t>, </a:t>
            </a:r>
            <a:r>
              <a:rPr lang="en-US" sz="1500" dirty="0">
                <a:solidFill>
                  <a:schemeClr val="bg1"/>
                </a:solidFill>
                <a:sym typeface="Helvetica Neue"/>
              </a:rPr>
              <a:t>Arnaud Bréhéret</a:t>
            </a:r>
            <a:r>
              <a:rPr lang="en-US" sz="1500" baseline="30000" dirty="0">
                <a:solidFill>
                  <a:schemeClr val="bg1"/>
                </a:solidFill>
                <a:sym typeface="Helvetica Neue"/>
              </a:rPr>
              <a:t>1</a:t>
            </a:r>
            <a:r>
              <a:rPr lang="en-US" sz="1500" dirty="0">
                <a:solidFill>
                  <a:schemeClr val="bg1"/>
                </a:solidFill>
                <a:sym typeface="Helvetica Neue"/>
              </a:rPr>
              <a:t>, Eva Alonso-Ortiz</a:t>
            </a:r>
            <a:r>
              <a:rPr lang="en-US" sz="1500" baseline="30000" dirty="0">
                <a:solidFill>
                  <a:schemeClr val="bg1"/>
                </a:solidFill>
                <a:sym typeface="Helvetica Neue"/>
              </a:rPr>
              <a:t>1</a:t>
            </a:r>
            <a:r>
              <a:rPr lang="en-US" sz="1500" dirty="0">
                <a:solidFill>
                  <a:schemeClr val="bg1"/>
                </a:solidFill>
                <a:sym typeface="Helvetica Neue"/>
              </a:rPr>
              <a:t>, Julien Cohen-Adad</a:t>
            </a:r>
            <a:r>
              <a:rPr lang="en-US" sz="1500" baseline="30000" dirty="0">
                <a:solidFill>
                  <a:schemeClr val="bg1"/>
                </a:solidFill>
                <a:sym typeface="Helvetica Neue"/>
              </a:rPr>
              <a:t>1,2,3,4</a:t>
            </a:r>
          </a:p>
          <a:p>
            <a:pPr>
              <a:lnSpc>
                <a:spcPct val="110000"/>
              </a:lnSpc>
              <a:buClr>
                <a:srgbClr val="FFFFFF"/>
              </a:buClr>
              <a:buSzPts val="3600"/>
            </a:pPr>
            <a:endParaRPr lang="en-US" sz="1500" baseline="30000" dirty="0">
              <a:solidFill>
                <a:schemeClr val="bg1"/>
              </a:solidFill>
              <a:ea typeface="Helvetica Neue Light"/>
              <a:cs typeface="Helvetica Neue Light"/>
              <a:sym typeface="Helvetica Neue"/>
            </a:endParaRPr>
          </a:p>
          <a:p>
            <a:pPr>
              <a:lnSpc>
                <a:spcPct val="110000"/>
              </a:lnSpc>
              <a:buClr>
                <a:srgbClr val="FFFFFF"/>
              </a:buClr>
              <a:buSzPts val="3600"/>
            </a:pPr>
            <a:endParaRPr lang="en-US" sz="1200" baseline="30000" dirty="0">
              <a:solidFill>
                <a:schemeClr val="bg1"/>
              </a:solidFill>
              <a:ea typeface="Helvetica Neue Light"/>
              <a:cs typeface="Helvetica Neue Light"/>
              <a:sym typeface="Helvetica Neue Light"/>
            </a:endParaRPr>
          </a:p>
          <a:p>
            <a:pPr marL="457200" indent="-228600" algn="l"/>
            <a:r>
              <a:rPr lang="en-CA" sz="1400" b="0" i="0" u="none" strike="noStrike" dirty="0">
                <a:solidFill>
                  <a:schemeClr val="bg1"/>
                </a:solidFill>
                <a:effectLst/>
                <a:latin typeface="Arial" panose="020B0604020202020204" pitchFamily="34" charset="0"/>
              </a:rPr>
              <a:t>1.</a:t>
            </a:r>
            <a:r>
              <a:rPr lang="en-CA" sz="1400" b="0" i="0" u="none" strike="noStrike" dirty="0">
                <a:solidFill>
                  <a:schemeClr val="bg1"/>
                </a:solidFill>
                <a:effectLst/>
                <a:latin typeface="Times New Roman" panose="02020603050405020304" pitchFamily="18" charset="0"/>
              </a:rPr>
              <a:t>    </a:t>
            </a:r>
            <a:r>
              <a:rPr lang="en-CA" sz="1400" b="0" i="0" u="none" strike="noStrike" dirty="0" err="1">
                <a:solidFill>
                  <a:schemeClr val="bg1"/>
                </a:solidFill>
                <a:effectLst/>
                <a:latin typeface="Arial" panose="020B0604020202020204" pitchFamily="34" charset="0"/>
              </a:rPr>
              <a:t>NeuroPoly</a:t>
            </a:r>
            <a:r>
              <a:rPr lang="en-CA" sz="1400" b="0" i="0" u="none" strike="noStrike" dirty="0">
                <a:solidFill>
                  <a:schemeClr val="bg1"/>
                </a:solidFill>
                <a:effectLst/>
                <a:latin typeface="Arial" panose="020B0604020202020204" pitchFamily="34" charset="0"/>
              </a:rPr>
              <a:t> Lab, Institute of Biomedical Engineering, Polytechnique Montreal, Montreal, QC, Canada</a:t>
            </a:r>
            <a:endParaRPr lang="en-CA" sz="1400" b="0" i="0" u="none" strike="noStrike" dirty="0">
              <a:solidFill>
                <a:schemeClr val="bg1"/>
              </a:solidFill>
              <a:effectLst/>
              <a:latin typeface="Aptos" panose="020B0004020202020204" pitchFamily="34" charset="0"/>
            </a:endParaRPr>
          </a:p>
          <a:p>
            <a:pPr marL="457200" indent="-228600" algn="l"/>
            <a:r>
              <a:rPr lang="en-CA" sz="1400" b="0" i="0" u="none" strike="noStrike" dirty="0">
                <a:solidFill>
                  <a:schemeClr val="bg1"/>
                </a:solidFill>
                <a:effectLst/>
                <a:latin typeface="Arial" panose="020B0604020202020204" pitchFamily="34" charset="0"/>
              </a:rPr>
              <a:t>2.</a:t>
            </a:r>
            <a:r>
              <a:rPr lang="en-CA" sz="1400" b="0" i="0" u="none" strike="noStrike" dirty="0">
                <a:solidFill>
                  <a:schemeClr val="bg1"/>
                </a:solidFill>
                <a:effectLst/>
                <a:latin typeface="Times New Roman" panose="02020603050405020304" pitchFamily="18" charset="0"/>
              </a:rPr>
              <a:t>    </a:t>
            </a:r>
            <a:r>
              <a:rPr lang="en-CA" sz="1400" b="0" i="0" u="none" strike="noStrike" dirty="0">
                <a:solidFill>
                  <a:schemeClr val="bg1"/>
                </a:solidFill>
                <a:effectLst/>
                <a:latin typeface="Arial" panose="020B0604020202020204" pitchFamily="34" charset="0"/>
              </a:rPr>
              <a:t>Centre de recherche du CHU Sainte-Justine, Université de Montréal, Montreal, QC, Canada</a:t>
            </a:r>
            <a:endParaRPr lang="en-CA" sz="1400" b="0" i="0" u="none" strike="noStrike" dirty="0">
              <a:solidFill>
                <a:schemeClr val="bg1"/>
              </a:solidFill>
              <a:effectLst/>
              <a:latin typeface="Aptos" panose="020B0004020202020204" pitchFamily="34" charset="0"/>
            </a:endParaRPr>
          </a:p>
          <a:p>
            <a:pPr marL="457200" indent="-228600" algn="l"/>
            <a:r>
              <a:rPr lang="en-CA" sz="1400" b="0" i="0" u="none" strike="noStrike" dirty="0">
                <a:solidFill>
                  <a:schemeClr val="bg1"/>
                </a:solidFill>
                <a:effectLst/>
                <a:latin typeface="Arial" panose="020B0604020202020204" pitchFamily="34" charset="0"/>
              </a:rPr>
              <a:t>3.</a:t>
            </a:r>
            <a:r>
              <a:rPr lang="en-CA" sz="1400" b="0" i="0" u="none" strike="noStrike" dirty="0">
                <a:solidFill>
                  <a:schemeClr val="bg1"/>
                </a:solidFill>
                <a:effectLst/>
                <a:latin typeface="Times New Roman" panose="02020603050405020304" pitchFamily="18" charset="0"/>
              </a:rPr>
              <a:t>    </a:t>
            </a:r>
            <a:r>
              <a:rPr lang="en-CA" sz="1400" b="0" i="0" u="none" strike="noStrike" dirty="0">
                <a:solidFill>
                  <a:schemeClr val="bg1"/>
                </a:solidFill>
                <a:effectLst/>
                <a:latin typeface="Arial" panose="020B0604020202020204" pitchFamily="34" charset="0"/>
              </a:rPr>
              <a:t>Functional Neuroimaging Unit, CRIUGM, Université de Montréal, Montreal, QC, Canada</a:t>
            </a:r>
            <a:endParaRPr lang="en-CA" sz="1400" b="0" i="0" u="none" strike="noStrike" dirty="0">
              <a:solidFill>
                <a:schemeClr val="bg1"/>
              </a:solidFill>
              <a:effectLst/>
              <a:latin typeface="Aptos" panose="020B0004020202020204" pitchFamily="34" charset="0"/>
            </a:endParaRPr>
          </a:p>
          <a:p>
            <a:pPr marL="457200" indent="-228600" algn="l"/>
            <a:r>
              <a:rPr lang="en-CA" sz="1400" b="0" i="0" u="none" strike="noStrike" dirty="0">
                <a:solidFill>
                  <a:schemeClr val="bg1"/>
                </a:solidFill>
                <a:effectLst/>
                <a:latin typeface="Arial" panose="020B0604020202020204" pitchFamily="34" charset="0"/>
              </a:rPr>
              <a:t>4.</a:t>
            </a:r>
            <a:r>
              <a:rPr lang="en-CA" sz="1400" b="0" i="0" u="none" strike="noStrike" dirty="0">
                <a:solidFill>
                  <a:schemeClr val="bg1"/>
                </a:solidFill>
                <a:effectLst/>
                <a:latin typeface="Times New Roman" panose="02020603050405020304" pitchFamily="18" charset="0"/>
              </a:rPr>
              <a:t>    </a:t>
            </a:r>
            <a:r>
              <a:rPr lang="en-CA" sz="1400" b="0" i="0" u="none" strike="noStrike" dirty="0">
                <a:solidFill>
                  <a:schemeClr val="bg1"/>
                </a:solidFill>
                <a:effectLst/>
                <a:latin typeface="Arial" panose="020B0604020202020204" pitchFamily="34" charset="0"/>
              </a:rPr>
              <a:t>Mila - Quebec AI Institute, Montreal, QC, Canada</a:t>
            </a:r>
            <a:endParaRPr lang="en-CA" sz="1400" b="0" i="0" u="none" strike="noStrike" dirty="0">
              <a:solidFill>
                <a:schemeClr val="bg1"/>
              </a:solidFill>
              <a:effectLst/>
              <a:latin typeface="Aptos" panose="020B0004020202020204" pitchFamily="34" charset="0"/>
            </a:endParaRPr>
          </a:p>
        </p:txBody>
      </p:sp>
      <p:pic>
        <p:nvPicPr>
          <p:cNvPr id="40" name="Google Shape;40;p1" descr="image1.jpg"/>
          <p:cNvPicPr preferRelativeResize="0"/>
          <p:nvPr/>
        </p:nvPicPr>
        <p:blipFill rotWithShape="1">
          <a:blip r:embed="rId3">
            <a:alphaModFix/>
          </a:blip>
          <a:srcRect/>
          <a:stretch/>
        </p:blipFill>
        <p:spPr>
          <a:xfrm>
            <a:off x="3017242" y="5844513"/>
            <a:ext cx="2821325" cy="639511"/>
          </a:xfrm>
          <a:prstGeom prst="rect">
            <a:avLst/>
          </a:prstGeom>
          <a:noFill/>
          <a:ln>
            <a:noFill/>
          </a:ln>
        </p:spPr>
      </p:pic>
      <p:pic>
        <p:nvPicPr>
          <p:cNvPr id="41" name="Google Shape;41;p1" descr="neuropoly.png"/>
          <p:cNvPicPr preferRelativeResize="0"/>
          <p:nvPr/>
        </p:nvPicPr>
        <p:blipFill rotWithShape="1">
          <a:blip r:embed="rId4">
            <a:alphaModFix/>
          </a:blip>
          <a:srcRect/>
          <a:stretch/>
        </p:blipFill>
        <p:spPr>
          <a:xfrm>
            <a:off x="897028" y="5636573"/>
            <a:ext cx="1144072" cy="1144072"/>
          </a:xfrm>
          <a:prstGeom prst="rect">
            <a:avLst/>
          </a:prstGeom>
          <a:noFill/>
          <a:ln>
            <a:noFill/>
          </a:ln>
        </p:spPr>
      </p:pic>
      <p:sp>
        <p:nvSpPr>
          <p:cNvPr id="42" name="Google Shape;42;p1"/>
          <p:cNvSpPr txBox="1"/>
          <p:nvPr/>
        </p:nvSpPr>
        <p:spPr>
          <a:xfrm>
            <a:off x="190995" y="223757"/>
            <a:ext cx="2314209" cy="318345"/>
          </a:xfrm>
          <a:prstGeom prst="rect">
            <a:avLst/>
          </a:prstGeom>
          <a:noFill/>
          <a:ln>
            <a:noFill/>
          </a:ln>
        </p:spPr>
        <p:txBody>
          <a:bodyPr spcFirstLastPara="1" wrap="square" lIns="35713" tIns="35713" rIns="35713" bIns="35713" anchor="ctr" anchorCtr="0">
            <a:spAutoFit/>
          </a:bodyPr>
          <a:lstStyle/>
          <a:p>
            <a:pPr>
              <a:buClr>
                <a:srgbClr val="000000"/>
              </a:buClr>
              <a:buSzPts val="3200"/>
            </a:pPr>
            <a:r>
              <a:rPr lang="en-US" sz="1600" i="1" dirty="0">
                <a:solidFill>
                  <a:srgbClr val="000000"/>
                </a:solidFill>
                <a:latin typeface="Helvetica Neue"/>
                <a:ea typeface="Helvetica Neue"/>
                <a:cs typeface="Helvetica Neue"/>
                <a:sym typeface="Helvetica Neue"/>
              </a:rPr>
              <a:t>Singapore, Canada</a:t>
            </a:r>
            <a:endParaRPr sz="900" dirty="0"/>
          </a:p>
        </p:txBody>
      </p:sp>
      <p:sp>
        <p:nvSpPr>
          <p:cNvPr id="2" name="TextBox 1">
            <a:extLst>
              <a:ext uri="{FF2B5EF4-FFF2-40B4-BE49-F238E27FC236}">
                <a16:creationId xmlns:a16="http://schemas.microsoft.com/office/drawing/2014/main" id="{50B1FEA8-3551-3BC7-BA96-366814DD44D7}"/>
              </a:ext>
            </a:extLst>
          </p:cNvPr>
          <p:cNvSpPr txBox="1"/>
          <p:nvPr/>
        </p:nvSpPr>
        <p:spPr>
          <a:xfrm>
            <a:off x="10073620" y="6469385"/>
            <a:ext cx="1928733" cy="246221"/>
          </a:xfrm>
          <a:prstGeom prst="rect">
            <a:avLst/>
          </a:prstGeom>
          <a:noFill/>
        </p:spPr>
        <p:txBody>
          <a:bodyPr wrap="none" rtlCol="0">
            <a:spAutoFit/>
          </a:bodyPr>
          <a:lstStyle/>
          <a:p>
            <a:r>
              <a:rPr lang="en-US" sz="1000" dirty="0"/>
              <a:t>ISMRM abstract number: #3918</a:t>
            </a:r>
          </a:p>
        </p:txBody>
      </p:sp>
      <p:pic>
        <p:nvPicPr>
          <p:cNvPr id="3" name="Picture 2" descr="A picture containing text, tableware, dishware, clipart&#10;&#10;Description automatically generated">
            <a:extLst>
              <a:ext uri="{FF2B5EF4-FFF2-40B4-BE49-F238E27FC236}">
                <a16:creationId xmlns:a16="http://schemas.microsoft.com/office/drawing/2014/main" id="{782E8FBE-BC9E-F97A-D21A-8E59BA659CBE}"/>
              </a:ext>
            </a:extLst>
          </p:cNvPr>
          <p:cNvPicPr>
            <a:picLocks noChangeAspect="1"/>
          </p:cNvPicPr>
          <p:nvPr/>
        </p:nvPicPr>
        <p:blipFill>
          <a:blip r:embed="rId5">
            <a:alphaModFix/>
          </a:blip>
          <a:stretch>
            <a:fillRect/>
          </a:stretch>
        </p:blipFill>
        <p:spPr>
          <a:xfrm>
            <a:off x="2854085" y="878016"/>
            <a:ext cx="6483830" cy="2083254"/>
          </a:xfrm>
          <a:prstGeom prst="rect">
            <a:avLst/>
          </a:prstGeom>
          <a:noFill/>
        </p:spPr>
      </p:pic>
      <p:sp>
        <p:nvSpPr>
          <p:cNvPr id="4" name="Slide Number Placeholder 3">
            <a:extLst>
              <a:ext uri="{FF2B5EF4-FFF2-40B4-BE49-F238E27FC236}">
                <a16:creationId xmlns:a16="http://schemas.microsoft.com/office/drawing/2014/main" id="{62901B53-2FA0-0386-1E28-A87CCBE302DF}"/>
              </a:ext>
            </a:extLst>
          </p:cNvPr>
          <p:cNvSpPr>
            <a:spLocks noGrp="1"/>
          </p:cNvSpPr>
          <p:nvPr>
            <p:ph type="sldNum" idx="12"/>
          </p:nvPr>
        </p:nvSpPr>
        <p:spPr/>
        <p:txBody>
          <a:bodyPr/>
          <a:lstStyle/>
          <a:p>
            <a:fld id="{00000000-1234-1234-1234-123412341234}"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icture containing shape&#10;&#10;Description automatically generated">
            <a:extLst>
              <a:ext uri="{FF2B5EF4-FFF2-40B4-BE49-F238E27FC236}">
                <a16:creationId xmlns:a16="http://schemas.microsoft.com/office/drawing/2014/main" id="{C81B0424-1726-E256-0454-434138F4D748}"/>
              </a:ext>
            </a:extLst>
          </p:cNvPr>
          <p:cNvPicPr>
            <a:picLocks noChangeAspect="1"/>
          </p:cNvPicPr>
          <p:nvPr/>
        </p:nvPicPr>
        <p:blipFill rotWithShape="1">
          <a:blip r:embed="rId3"/>
          <a:srcRect t="347"/>
          <a:stretch/>
        </p:blipFill>
        <p:spPr>
          <a:xfrm>
            <a:off x="996738" y="1348162"/>
            <a:ext cx="4241371" cy="5287394"/>
          </a:xfrm>
          <a:prstGeom prst="rect">
            <a:avLst/>
          </a:prstGeom>
        </p:spPr>
      </p:pic>
      <mc:AlternateContent xmlns:mc="http://schemas.openxmlformats.org/markup-compatibility/2006" xmlns:a14="http://schemas.microsoft.com/office/drawing/2010/main">
        <mc:Choice Requires="a14">
          <p:sp>
            <p:nvSpPr>
              <p:cNvPr id="19" name="Text Placeholder 2">
                <a:extLst>
                  <a:ext uri="{FF2B5EF4-FFF2-40B4-BE49-F238E27FC236}">
                    <a16:creationId xmlns:a16="http://schemas.microsoft.com/office/drawing/2014/main" id="{3BE640B2-C81A-C545-C23D-C25EF64FB076}"/>
                  </a:ext>
                </a:extLst>
              </p:cNvPr>
              <p:cNvSpPr>
                <a:spLocks noGrp="1"/>
              </p:cNvSpPr>
              <p:nvPr>
                <p:ph type="body" idx="1"/>
              </p:nvPr>
            </p:nvSpPr>
            <p:spPr>
              <a:xfrm>
                <a:off x="5905983" y="1469507"/>
                <a:ext cx="5390628" cy="4840720"/>
              </a:xfrm>
            </p:spPr>
            <p:txBody>
              <a:bodyPr/>
              <a:lstStyle/>
              <a:p>
                <a:r>
                  <a:rPr lang="en-CA" u="sng" dirty="0"/>
                  <a:t>Where</a:t>
                </a:r>
                <a:r>
                  <a:rPr lang="en-CA" dirty="0"/>
                  <a:t>: MGH </a:t>
                </a:r>
                <a:r>
                  <a:rPr lang="en-CA" dirty="0" err="1"/>
                  <a:t>Martinos</a:t>
                </a:r>
                <a:r>
                  <a:rPr lang="en-CA" dirty="0"/>
                  <a:t> Center for Biomedical Imaging (7T Siemens Terra) </a:t>
                </a:r>
              </a:p>
              <a:p>
                <a:r>
                  <a:rPr lang="en-CA" u="sng" dirty="0"/>
                  <a:t>Coil</a:t>
                </a:r>
                <a:r>
                  <a:rPr lang="en-CA" dirty="0"/>
                  <a:t>: 31-channel custom AC/DC coil </a:t>
                </a:r>
              </a:p>
              <a:p>
                <a:r>
                  <a:rPr lang="en-CA" u="sng" dirty="0"/>
                  <a:t>Structure</a:t>
                </a:r>
                <a:r>
                  <a:rPr lang="en-CA" dirty="0"/>
                  <a:t>: Brain </a:t>
                </a:r>
              </a:p>
              <a:p>
                <a:r>
                  <a:rPr lang="en-CA" u="sng" dirty="0"/>
                  <a:t>Sequence</a:t>
                </a:r>
                <a:r>
                  <a:rPr lang="en-CA" dirty="0"/>
                  <a:t>: EPI and </a:t>
                </a:r>
                <a14:m>
                  <m:oMath xmlns:m="http://schemas.openxmlformats.org/officeDocument/2006/math">
                    <m:sSub>
                      <m:sSubPr>
                        <m:ctrlPr>
                          <a:rPr lang="fr-CA" sz="2667" i="1" dirty="0">
                            <a:latin typeface="Cambria Math" panose="02040503050406030204" pitchFamily="18" charset="0"/>
                          </a:rPr>
                        </m:ctrlPr>
                      </m:sSubPr>
                      <m:e>
                        <m:r>
                          <a:rPr lang="en-US" sz="2667" dirty="0">
                            <a:latin typeface="Cambria Math" panose="02040503050406030204" pitchFamily="18" charset="0"/>
                          </a:rPr>
                          <m:t>𝑩</m:t>
                        </m:r>
                      </m:e>
                      <m:sub>
                        <m:r>
                          <a:rPr lang="en-US" sz="2667" dirty="0">
                            <a:latin typeface="Cambria Math" panose="02040503050406030204" pitchFamily="18" charset="0"/>
                          </a:rPr>
                          <m:t>𝟎</m:t>
                        </m:r>
                      </m:sub>
                    </m:sSub>
                  </m:oMath>
                </a14:m>
                <a:r>
                  <a:rPr lang="en-CA" dirty="0"/>
                  <a:t> field map</a:t>
                </a:r>
              </a:p>
              <a:p>
                <a:endParaRPr lang="en-CA" dirty="0"/>
              </a:p>
            </p:txBody>
          </p:sp>
        </mc:Choice>
        <mc:Fallback xmlns="">
          <p:sp>
            <p:nvSpPr>
              <p:cNvPr id="19" name="Text Placeholder 2">
                <a:extLst>
                  <a:ext uri="{FF2B5EF4-FFF2-40B4-BE49-F238E27FC236}">
                    <a16:creationId xmlns:a16="http://schemas.microsoft.com/office/drawing/2014/main" id="{3BE640B2-C81A-C545-C23D-C25EF64FB076}"/>
                  </a:ext>
                </a:extLst>
              </p:cNvPr>
              <p:cNvSpPr>
                <a:spLocks noGrp="1" noRot="1" noChangeAspect="1" noMove="1" noResize="1" noEditPoints="1" noAdjustHandles="1" noChangeArrowheads="1" noChangeShapeType="1" noTextEdit="1"/>
              </p:cNvSpPr>
              <p:nvPr>
                <p:ph type="body" idx="1"/>
              </p:nvPr>
            </p:nvSpPr>
            <p:spPr>
              <a:xfrm>
                <a:off x="5905983" y="1469507"/>
                <a:ext cx="5390628" cy="4840720"/>
              </a:xfrm>
              <a:blipFill>
                <a:blip r:embed="rId4"/>
                <a:stretch>
                  <a:fillRect r="-1647"/>
                </a:stretch>
              </a:blipFill>
            </p:spPr>
            <p:txBody>
              <a:bodyPr/>
              <a:lstStyle/>
              <a:p>
                <a:r>
                  <a:rPr lang="en-US">
                    <a:noFill/>
                  </a:rPr>
                  <a:t> </a:t>
                </a:r>
              </a:p>
            </p:txBody>
          </p:sp>
        </mc:Fallback>
      </mc:AlternateContent>
      <p:sp>
        <p:nvSpPr>
          <p:cNvPr id="22" name="Down Arrow 21">
            <a:extLst>
              <a:ext uri="{FF2B5EF4-FFF2-40B4-BE49-F238E27FC236}">
                <a16:creationId xmlns:a16="http://schemas.microsoft.com/office/drawing/2014/main" id="{4605D9C7-0C92-C5CD-8E3D-52FA5F10A5C9}"/>
              </a:ext>
            </a:extLst>
          </p:cNvPr>
          <p:cNvSpPr/>
          <p:nvPr/>
        </p:nvSpPr>
        <p:spPr>
          <a:xfrm>
            <a:off x="10827579" y="5340865"/>
            <a:ext cx="367683" cy="384315"/>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3" name="TextBox 22">
            <a:extLst>
              <a:ext uri="{FF2B5EF4-FFF2-40B4-BE49-F238E27FC236}">
                <a16:creationId xmlns:a16="http://schemas.microsoft.com/office/drawing/2014/main" id="{5FA0FD6B-46C8-2556-145F-40D4BB26E3F4}"/>
              </a:ext>
            </a:extLst>
          </p:cNvPr>
          <p:cNvSpPr txBox="1"/>
          <p:nvPr/>
        </p:nvSpPr>
        <p:spPr>
          <a:xfrm>
            <a:off x="6505020" y="5232738"/>
            <a:ext cx="4109138" cy="954107"/>
          </a:xfrm>
          <a:prstGeom prst="rect">
            <a:avLst/>
          </a:prstGeom>
          <a:noFill/>
        </p:spPr>
        <p:txBody>
          <a:bodyPr wrap="none" rtlCol="0">
            <a:spAutoFit/>
          </a:bodyPr>
          <a:lstStyle/>
          <a:p>
            <a:r>
              <a:rPr lang="en-US" sz="2800" b="1" dirty="0"/>
              <a:t>47%</a:t>
            </a:r>
            <a:r>
              <a:rPr lang="en-US" sz="2800" dirty="0"/>
              <a:t> reduction of the </a:t>
            </a:r>
            <a:r>
              <a:rPr lang="en-US" sz="2800" b="1" dirty="0"/>
              <a:t>STD</a:t>
            </a:r>
          </a:p>
          <a:p>
            <a:endParaRPr lang="en-US" sz="2800" dirty="0"/>
          </a:p>
        </p:txBody>
      </p:sp>
      <p:sp>
        <p:nvSpPr>
          <p:cNvPr id="2" name="Google Shape;49;p2">
            <a:extLst>
              <a:ext uri="{FF2B5EF4-FFF2-40B4-BE49-F238E27FC236}">
                <a16:creationId xmlns:a16="http://schemas.microsoft.com/office/drawing/2014/main" id="{07B2B9F1-C778-8A9A-FEA8-104E6D5DB307}"/>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fld id="{00000000-1234-1234-1234-123412341234}" type="slidenum">
              <a:rPr lang="en-US"/>
              <a:pPr/>
              <a:t>10</a:t>
            </a:fld>
            <a:endParaRPr dirty="0"/>
          </a:p>
        </p:txBody>
      </p:sp>
      <p:sp>
        <p:nvSpPr>
          <p:cNvPr id="5" name="Google Shape;56;p3">
            <a:extLst>
              <a:ext uri="{FF2B5EF4-FFF2-40B4-BE49-F238E27FC236}">
                <a16:creationId xmlns:a16="http://schemas.microsoft.com/office/drawing/2014/main" id="{AF669A6C-174D-1F61-9FF6-5DCC28CC7FB3}"/>
              </a:ext>
            </a:extLst>
          </p:cNvPr>
          <p:cNvSpPr txBox="1">
            <a:spLocks noGrp="1"/>
          </p:cNvSpPr>
          <p:nvPr>
            <p:ph type="title"/>
          </p:nvPr>
        </p:nvSpPr>
        <p:spPr>
          <a:xfrm>
            <a:off x="131797" y="334061"/>
            <a:ext cx="11647797" cy="950036"/>
          </a:xfrm>
          <a:prstGeom prst="rect">
            <a:avLst/>
          </a:prstGeom>
          <a:solidFill>
            <a:srgbClr val="000000"/>
          </a:solidFill>
          <a:ln>
            <a:noFill/>
          </a:ln>
        </p:spPr>
        <p:txBody>
          <a:bodyPr spcFirstLastPara="1" vert="horz" wrap="square" lIns="35713" tIns="35713" rIns="35713" bIns="35713" rtlCol="0" anchor="ctr" anchorCtr="0">
            <a:normAutofit/>
          </a:bodyPr>
          <a:lstStyle/>
          <a:p>
            <a:pPr indent="158750">
              <a:buSzPts val="9800"/>
            </a:pPr>
            <a:r>
              <a:rPr lang="en-US" sz="4900" b="1" dirty="0">
                <a:solidFill>
                  <a:srgbClr val="FFFFFF"/>
                </a:solidFill>
                <a:latin typeface="Arial Rounded"/>
                <a:ea typeface="Arial Rounded"/>
                <a:cs typeface="Arial Rounded"/>
                <a:sym typeface="Arial Rounded"/>
              </a:rPr>
              <a:t>B</a:t>
            </a:r>
            <a:r>
              <a:rPr lang="en-US" sz="4900" b="1" baseline="-25000" dirty="0">
                <a:solidFill>
                  <a:srgbClr val="FFFFFF"/>
                </a:solidFill>
                <a:latin typeface="Arial Rounded"/>
                <a:ea typeface="Arial Rounded"/>
                <a:cs typeface="Arial Rounded"/>
                <a:sym typeface="Arial Rounded"/>
              </a:rPr>
              <a:t>0</a:t>
            </a:r>
            <a:r>
              <a:rPr lang="en-US" sz="4900" b="1" dirty="0">
                <a:solidFill>
                  <a:srgbClr val="FFFFFF"/>
                </a:solidFill>
                <a:latin typeface="Arial Rounded"/>
                <a:ea typeface="Arial Rounded"/>
                <a:cs typeface="Arial Rounded"/>
                <a:sym typeface="Arial Rounded"/>
              </a:rPr>
              <a:t> slice-wise shimming results</a:t>
            </a:r>
            <a:endParaRPr dirty="0"/>
          </a:p>
        </p:txBody>
      </p:sp>
      <p:pic>
        <p:nvPicPr>
          <p:cNvPr id="6" name="Picture 5" descr="A picture containing text, tableware, dishware, clipart&#10;&#10;Description automatically generated">
            <a:extLst>
              <a:ext uri="{FF2B5EF4-FFF2-40B4-BE49-F238E27FC236}">
                <a16:creationId xmlns:a16="http://schemas.microsoft.com/office/drawing/2014/main" id="{670A0368-A053-4A37-85C7-23585B0357D2}"/>
              </a:ext>
            </a:extLst>
          </p:cNvPr>
          <p:cNvPicPr>
            <a:picLocks noChangeAspect="1"/>
          </p:cNvPicPr>
          <p:nvPr/>
        </p:nvPicPr>
        <p:blipFill>
          <a:blip r:embed="rId5">
            <a:alphaModFix/>
          </a:blip>
          <a:stretch>
            <a:fillRect/>
          </a:stretch>
        </p:blipFill>
        <p:spPr>
          <a:xfrm>
            <a:off x="10273231" y="596768"/>
            <a:ext cx="1321572" cy="424621"/>
          </a:xfrm>
          <a:prstGeom prst="rect">
            <a:avLst/>
          </a:prstGeom>
          <a:noFill/>
        </p:spPr>
      </p:pic>
    </p:spTree>
    <p:extLst>
      <p:ext uri="{BB962C8B-B14F-4D97-AF65-F5344CB8AC3E}">
        <p14:creationId xmlns:p14="http://schemas.microsoft.com/office/powerpoint/2010/main" val="2168323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screenshot of a video game&#10;&#10;Description automatically generated with medium confidence">
            <a:extLst>
              <a:ext uri="{FF2B5EF4-FFF2-40B4-BE49-F238E27FC236}">
                <a16:creationId xmlns:a16="http://schemas.microsoft.com/office/drawing/2014/main" id="{58CC35D0-0F63-40E0-CE8A-B1C6410EFBF0}"/>
              </a:ext>
            </a:extLst>
          </p:cNvPr>
          <p:cNvPicPr>
            <a:picLocks noChangeAspect="1"/>
          </p:cNvPicPr>
          <p:nvPr/>
        </p:nvPicPr>
        <p:blipFill>
          <a:blip r:embed="rId3"/>
          <a:stretch>
            <a:fillRect/>
          </a:stretch>
        </p:blipFill>
        <p:spPr>
          <a:xfrm>
            <a:off x="5361914" y="1348162"/>
            <a:ext cx="6226525" cy="5131861"/>
          </a:xfrm>
          <a:prstGeom prst="rect">
            <a:avLst/>
          </a:prstGeom>
        </p:spPr>
      </p:pic>
      <p:sp>
        <p:nvSpPr>
          <p:cNvPr id="2" name="Google Shape;49;p2">
            <a:extLst>
              <a:ext uri="{FF2B5EF4-FFF2-40B4-BE49-F238E27FC236}">
                <a16:creationId xmlns:a16="http://schemas.microsoft.com/office/drawing/2014/main" id="{6BBD371C-1589-B458-9AC8-6F63C4FC7F98}"/>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fld id="{00000000-1234-1234-1234-123412341234}" type="slidenum">
              <a:rPr lang="en-US"/>
              <a:pPr/>
              <a:t>11</a:t>
            </a:fld>
            <a:endParaRPr dirty="0"/>
          </a:p>
        </p:txBody>
      </p:sp>
      <p:sp>
        <p:nvSpPr>
          <p:cNvPr id="3" name="Google Shape;56;p3">
            <a:extLst>
              <a:ext uri="{FF2B5EF4-FFF2-40B4-BE49-F238E27FC236}">
                <a16:creationId xmlns:a16="http://schemas.microsoft.com/office/drawing/2014/main" id="{FFDBE026-A5D3-F000-33E0-5C60575ED5C3}"/>
              </a:ext>
            </a:extLst>
          </p:cNvPr>
          <p:cNvSpPr txBox="1">
            <a:spLocks noGrp="1"/>
          </p:cNvSpPr>
          <p:nvPr>
            <p:ph type="title"/>
          </p:nvPr>
        </p:nvSpPr>
        <p:spPr>
          <a:xfrm>
            <a:off x="131797" y="334061"/>
            <a:ext cx="11647797" cy="950036"/>
          </a:xfrm>
          <a:prstGeom prst="rect">
            <a:avLst/>
          </a:prstGeom>
          <a:solidFill>
            <a:srgbClr val="000000"/>
          </a:solidFill>
          <a:ln>
            <a:noFill/>
          </a:ln>
        </p:spPr>
        <p:txBody>
          <a:bodyPr spcFirstLastPara="1" vert="horz" wrap="square" lIns="35713" tIns="35713" rIns="35713" bIns="35713" rtlCol="0" anchor="ctr" anchorCtr="0">
            <a:normAutofit/>
          </a:bodyPr>
          <a:lstStyle/>
          <a:p>
            <a:pPr indent="158750">
              <a:buSzPts val="9800"/>
            </a:pPr>
            <a:r>
              <a:rPr lang="en-US" sz="4900" b="1" dirty="0">
                <a:solidFill>
                  <a:srgbClr val="FFFFFF"/>
                </a:solidFill>
                <a:latin typeface="Arial Rounded"/>
                <a:ea typeface="Arial Rounded"/>
                <a:cs typeface="Arial Rounded"/>
                <a:sym typeface="Arial Rounded"/>
              </a:rPr>
              <a:t>B</a:t>
            </a:r>
            <a:r>
              <a:rPr lang="en-US" sz="4900" b="1" baseline="-25000" dirty="0">
                <a:solidFill>
                  <a:srgbClr val="FFFFFF"/>
                </a:solidFill>
                <a:latin typeface="Arial Rounded"/>
                <a:ea typeface="Arial Rounded"/>
                <a:cs typeface="Arial Rounded"/>
                <a:sym typeface="Arial Rounded"/>
              </a:rPr>
              <a:t>0</a:t>
            </a:r>
            <a:r>
              <a:rPr lang="en-US" sz="4900" b="1" dirty="0">
                <a:solidFill>
                  <a:srgbClr val="FFFFFF"/>
                </a:solidFill>
                <a:latin typeface="Arial Rounded"/>
                <a:ea typeface="Arial Rounded"/>
                <a:cs typeface="Arial Rounded"/>
                <a:sym typeface="Arial Rounded"/>
              </a:rPr>
              <a:t> dynamic shimming results</a:t>
            </a:r>
            <a:endParaRPr dirty="0"/>
          </a:p>
        </p:txBody>
      </p:sp>
      <p:pic>
        <p:nvPicPr>
          <p:cNvPr id="6" name="Picture 5" descr="A picture containing text, tableware, dishware, clipart&#10;&#10;Description automatically generated">
            <a:extLst>
              <a:ext uri="{FF2B5EF4-FFF2-40B4-BE49-F238E27FC236}">
                <a16:creationId xmlns:a16="http://schemas.microsoft.com/office/drawing/2014/main" id="{2A41662F-671D-25BA-0DC3-1027F97AC9D5}"/>
              </a:ext>
            </a:extLst>
          </p:cNvPr>
          <p:cNvPicPr>
            <a:picLocks noChangeAspect="1"/>
          </p:cNvPicPr>
          <p:nvPr/>
        </p:nvPicPr>
        <p:blipFill>
          <a:blip r:embed="rId4">
            <a:alphaModFix/>
          </a:blip>
          <a:stretch>
            <a:fillRect/>
          </a:stretch>
        </p:blipFill>
        <p:spPr>
          <a:xfrm>
            <a:off x="10273231" y="596768"/>
            <a:ext cx="1321572" cy="424621"/>
          </a:xfrm>
          <a:prstGeom prst="rect">
            <a:avLst/>
          </a:prstGeom>
          <a:noFill/>
        </p:spPr>
      </p:pic>
      <p:pic>
        <p:nvPicPr>
          <p:cNvPr id="8" name="Picture 7" descr="A picture containing shape&#10;&#10;Description automatically generated">
            <a:extLst>
              <a:ext uri="{FF2B5EF4-FFF2-40B4-BE49-F238E27FC236}">
                <a16:creationId xmlns:a16="http://schemas.microsoft.com/office/drawing/2014/main" id="{C9DB53D4-AF52-533E-B168-33D59BAF0533}"/>
              </a:ext>
            </a:extLst>
          </p:cNvPr>
          <p:cNvPicPr>
            <a:picLocks noChangeAspect="1"/>
          </p:cNvPicPr>
          <p:nvPr/>
        </p:nvPicPr>
        <p:blipFill rotWithShape="1">
          <a:blip r:embed="rId5"/>
          <a:srcRect t="347"/>
          <a:stretch/>
        </p:blipFill>
        <p:spPr>
          <a:xfrm>
            <a:off x="780164" y="1348162"/>
            <a:ext cx="4241371" cy="5287394"/>
          </a:xfrm>
          <a:prstGeom prst="rect">
            <a:avLst/>
          </a:prstGeom>
        </p:spPr>
      </p:pic>
    </p:spTree>
    <p:extLst>
      <p:ext uri="{BB962C8B-B14F-4D97-AF65-F5344CB8AC3E}">
        <p14:creationId xmlns:p14="http://schemas.microsoft.com/office/powerpoint/2010/main" val="3342757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3"/>
          <p:cNvSpPr txBox="1">
            <a:spLocks noGrp="1"/>
          </p:cNvSpPr>
          <p:nvPr>
            <p:ph type="title"/>
          </p:nvPr>
        </p:nvSpPr>
        <p:spPr>
          <a:xfrm>
            <a:off x="131797" y="334061"/>
            <a:ext cx="11647797" cy="950036"/>
          </a:xfrm>
          <a:prstGeom prst="rect">
            <a:avLst/>
          </a:prstGeom>
          <a:solidFill>
            <a:srgbClr val="000000"/>
          </a:solidFill>
          <a:ln>
            <a:noFill/>
          </a:ln>
        </p:spPr>
        <p:txBody>
          <a:bodyPr spcFirstLastPara="1" vert="horz" wrap="square" lIns="35713" tIns="35713" rIns="35713" bIns="35713" rtlCol="0" anchor="ctr" anchorCtr="0">
            <a:normAutofit/>
          </a:bodyPr>
          <a:lstStyle/>
          <a:p>
            <a:pPr indent="158750">
              <a:buSzPts val="9800"/>
            </a:pPr>
            <a:r>
              <a:rPr lang="en-US" sz="4900" b="1" dirty="0">
                <a:solidFill>
                  <a:srgbClr val="FFFFFF"/>
                </a:solidFill>
                <a:latin typeface="Arial Rounded"/>
                <a:ea typeface="Arial Rounded"/>
                <a:cs typeface="Arial Rounded"/>
                <a:sym typeface="Arial Rounded"/>
              </a:rPr>
              <a:t>Slice-wise z-shimming</a:t>
            </a:r>
            <a:endParaRPr dirty="0"/>
          </a:p>
        </p:txBody>
      </p:sp>
      <p:sp>
        <p:nvSpPr>
          <p:cNvPr id="59" name="Google Shape;59;p3"/>
          <p:cNvSpPr txBox="1">
            <a:spLocks noGrp="1"/>
          </p:cNvSpPr>
          <p:nvPr>
            <p:ph type="body" idx="2"/>
          </p:nvPr>
        </p:nvSpPr>
        <p:spPr>
          <a:xfrm>
            <a:off x="131797" y="6546421"/>
            <a:ext cx="5492922" cy="210623"/>
          </a:xfrm>
          <a:prstGeom prst="rect">
            <a:avLst/>
          </a:prstGeom>
          <a:solidFill>
            <a:srgbClr val="FFFFFF"/>
          </a:solidFill>
          <a:ln>
            <a:noFill/>
          </a:ln>
        </p:spPr>
        <p:txBody>
          <a:bodyPr spcFirstLastPara="1" vert="horz" wrap="square" lIns="35713" tIns="35713" rIns="35713" bIns="35713" rtlCol="0" anchor="b" anchorCtr="0">
            <a:spAutoFit/>
          </a:bodyPr>
          <a:lstStyle/>
          <a:p>
            <a:pPr marL="0" indent="0">
              <a:lnSpc>
                <a:spcPct val="100000"/>
              </a:lnSpc>
              <a:spcBef>
                <a:spcPts val="0"/>
              </a:spcBef>
              <a:buClr>
                <a:srgbClr val="0365C0"/>
              </a:buClr>
              <a:buSzPts val="2400"/>
            </a:pPr>
            <a:r>
              <a:rPr lang="fr-CA" sz="900" dirty="0">
                <a:solidFill>
                  <a:schemeClr val="bg2">
                    <a:lumMod val="50000"/>
                  </a:schemeClr>
                </a:solidFill>
                <a:ea typeface="Helvetica Neue Light"/>
                <a:cs typeface="Helvetica Neue Light"/>
                <a:sym typeface="Helvetica Neue Light"/>
              </a:rPr>
              <a:t>1. De </a:t>
            </a:r>
            <a:r>
              <a:rPr lang="fr-CA" sz="900" dirty="0" err="1">
                <a:solidFill>
                  <a:schemeClr val="bg2">
                    <a:lumMod val="50000"/>
                  </a:schemeClr>
                </a:solidFill>
                <a:ea typeface="Helvetica Neue Light"/>
                <a:cs typeface="Helvetica Neue Light"/>
                <a:sym typeface="Helvetica Neue Light"/>
              </a:rPr>
              <a:t>Leener</a:t>
            </a:r>
            <a:r>
              <a:rPr lang="fr-CA" sz="900" dirty="0">
                <a:solidFill>
                  <a:schemeClr val="bg2">
                    <a:lumMod val="50000"/>
                  </a:schemeClr>
                </a:solidFill>
                <a:ea typeface="Helvetica Neue Light"/>
                <a:cs typeface="Helvetica Neue Light"/>
                <a:sym typeface="Helvetica Neue Light"/>
              </a:rPr>
              <a:t> B., </a:t>
            </a:r>
            <a:r>
              <a:rPr lang="en-CA" sz="900" dirty="0">
                <a:solidFill>
                  <a:schemeClr val="bg2">
                    <a:lumMod val="50000"/>
                  </a:schemeClr>
                </a:solidFill>
              </a:rPr>
              <a:t>SCT: Spinal Cord Toolbox, an open-source software for processing spinal cord MRI data.</a:t>
            </a:r>
            <a:endParaRPr sz="900" dirty="0">
              <a:solidFill>
                <a:schemeClr val="bg2">
                  <a:lumMod val="50000"/>
                </a:schemeClr>
              </a:solidFill>
              <a:ea typeface="Helvetica Neue Light"/>
              <a:cs typeface="Helvetica Neue Light"/>
              <a:sym typeface="Helvetica Neue Light"/>
            </a:endParaRPr>
          </a:p>
        </p:txBody>
      </p:sp>
      <p:sp>
        <p:nvSpPr>
          <p:cNvPr id="3" name="Text Placeholder 2">
            <a:extLst>
              <a:ext uri="{FF2B5EF4-FFF2-40B4-BE49-F238E27FC236}">
                <a16:creationId xmlns:a16="http://schemas.microsoft.com/office/drawing/2014/main" id="{FB5885DD-D614-CD2E-A32F-7B6D985EA886}"/>
              </a:ext>
            </a:extLst>
          </p:cNvPr>
          <p:cNvSpPr>
            <a:spLocks noGrp="1"/>
          </p:cNvSpPr>
          <p:nvPr>
            <p:ph type="body" idx="1"/>
          </p:nvPr>
        </p:nvSpPr>
        <p:spPr>
          <a:xfrm>
            <a:off x="543698" y="1499406"/>
            <a:ext cx="4559643" cy="4751376"/>
          </a:xfrm>
        </p:spPr>
        <p:txBody>
          <a:bodyPr>
            <a:normAutofit fontScale="92500"/>
          </a:bodyPr>
          <a:lstStyle/>
          <a:p>
            <a:pPr marL="457200" indent="-342900">
              <a:buSzPct val="100000"/>
              <a:buFont typeface="Arial" panose="020B0604020202020204" pitchFamily="34" charset="0"/>
              <a:buChar char="•"/>
            </a:pPr>
            <a:r>
              <a:rPr lang="en-US" b="0" dirty="0">
                <a:latin typeface="+mn-lt"/>
              </a:rPr>
              <a:t>EPI acquisition using 21 different z-shim gradients, one for each volume</a:t>
            </a:r>
          </a:p>
          <a:p>
            <a:pPr marL="457200" indent="-342900">
              <a:buSzPct val="100000"/>
              <a:buFont typeface="Arial" panose="020B0604020202020204" pitchFamily="34" charset="0"/>
              <a:buChar char="•"/>
            </a:pPr>
            <a:r>
              <a:rPr lang="en-US" b="0" dirty="0">
                <a:latin typeface="+mn-lt"/>
              </a:rPr>
              <a:t>Mask is computed using the Spinal Cord Toolbox</a:t>
            </a:r>
            <a:r>
              <a:rPr lang="en-US" b="0" baseline="30000" dirty="0">
                <a:latin typeface="+mn-lt"/>
              </a:rPr>
              <a:t>1</a:t>
            </a:r>
          </a:p>
          <a:p>
            <a:pPr marL="457200" indent="-342900">
              <a:buSzPct val="100000"/>
              <a:buFont typeface="Arial" panose="020B0604020202020204" pitchFamily="34" charset="0"/>
              <a:buChar char="•"/>
            </a:pPr>
            <a:r>
              <a:rPr lang="en-US" b="0" dirty="0">
                <a:latin typeface="+mn-lt"/>
              </a:rPr>
              <a:t>Signal intensity matrix in the spinal cord for each slice and each shim gradient</a:t>
            </a:r>
          </a:p>
        </p:txBody>
      </p:sp>
      <p:pic>
        <p:nvPicPr>
          <p:cNvPr id="47" name="Picture 46" descr="Diagram&#10;&#10;Description automatically generated">
            <a:extLst>
              <a:ext uri="{FF2B5EF4-FFF2-40B4-BE49-F238E27FC236}">
                <a16:creationId xmlns:a16="http://schemas.microsoft.com/office/drawing/2014/main" id="{49953ACF-A903-866A-CD6B-4B71EE76BDF1}"/>
              </a:ext>
            </a:extLst>
          </p:cNvPr>
          <p:cNvPicPr>
            <a:picLocks noChangeAspect="1"/>
          </p:cNvPicPr>
          <p:nvPr/>
        </p:nvPicPr>
        <p:blipFill>
          <a:blip r:embed="rId3"/>
          <a:stretch>
            <a:fillRect/>
          </a:stretch>
        </p:blipFill>
        <p:spPr>
          <a:xfrm>
            <a:off x="5556422" y="1627115"/>
            <a:ext cx="5916976" cy="4751376"/>
          </a:xfrm>
          <a:prstGeom prst="rect">
            <a:avLst/>
          </a:prstGeom>
        </p:spPr>
      </p:pic>
      <p:pic>
        <p:nvPicPr>
          <p:cNvPr id="50" name="Picture 49" descr="A picture containing text, tableware, dishware, clipart&#10;&#10;Description automatically generated">
            <a:extLst>
              <a:ext uri="{FF2B5EF4-FFF2-40B4-BE49-F238E27FC236}">
                <a16:creationId xmlns:a16="http://schemas.microsoft.com/office/drawing/2014/main" id="{00C99FEC-3D44-4757-5F40-AD370FA469FA}"/>
              </a:ext>
            </a:extLst>
          </p:cNvPr>
          <p:cNvPicPr>
            <a:picLocks noChangeAspect="1"/>
          </p:cNvPicPr>
          <p:nvPr/>
        </p:nvPicPr>
        <p:blipFill>
          <a:blip r:embed="rId4">
            <a:alphaModFix/>
          </a:blip>
          <a:stretch>
            <a:fillRect/>
          </a:stretch>
        </p:blipFill>
        <p:spPr>
          <a:xfrm>
            <a:off x="10273231" y="596768"/>
            <a:ext cx="1321572" cy="424621"/>
          </a:xfrm>
          <a:prstGeom prst="rect">
            <a:avLst/>
          </a:prstGeom>
          <a:noFill/>
        </p:spPr>
      </p:pic>
      <p:sp>
        <p:nvSpPr>
          <p:cNvPr id="7" name="Google Shape;49;p2">
            <a:extLst>
              <a:ext uri="{FF2B5EF4-FFF2-40B4-BE49-F238E27FC236}">
                <a16:creationId xmlns:a16="http://schemas.microsoft.com/office/drawing/2014/main" id="{597B6952-0D2E-8570-ABF3-DC0C9539E565}"/>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pPr algn="r"/>
            <a:fld id="{00000000-1234-1234-1234-123412341234}" type="slidenum">
              <a:rPr lang="en-US">
                <a:latin typeface="+mn-lt"/>
              </a:rPr>
              <a:pPr algn="r"/>
              <a:t>12</a:t>
            </a:fld>
            <a:endParaRPr dirty="0">
              <a:latin typeface="+mn-lt"/>
            </a:endParaRPr>
          </a:p>
        </p:txBody>
      </p:sp>
    </p:spTree>
    <p:extLst>
      <p:ext uri="{BB962C8B-B14F-4D97-AF65-F5344CB8AC3E}">
        <p14:creationId xmlns:p14="http://schemas.microsoft.com/office/powerpoint/2010/main" val="19802283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5"/>
          <p:cNvSpPr txBox="1">
            <a:spLocks noGrp="1"/>
          </p:cNvSpPr>
          <p:nvPr>
            <p:ph type="title"/>
          </p:nvPr>
        </p:nvSpPr>
        <p:spPr>
          <a:xfrm>
            <a:off x="131797" y="334061"/>
            <a:ext cx="11647797" cy="950036"/>
          </a:xfrm>
          <a:prstGeom prst="rect">
            <a:avLst/>
          </a:prstGeom>
          <a:solidFill>
            <a:srgbClr val="000000"/>
          </a:solidFill>
          <a:ln>
            <a:noFill/>
          </a:ln>
        </p:spPr>
        <p:txBody>
          <a:bodyPr spcFirstLastPara="1" vert="horz" wrap="square" lIns="35713" tIns="35713" rIns="35713" bIns="35713" rtlCol="0" anchor="ctr" anchorCtr="0">
            <a:normAutofit/>
          </a:bodyPr>
          <a:lstStyle/>
          <a:p>
            <a:pPr indent="158750">
              <a:buSzPts val="9800"/>
            </a:pPr>
            <a:r>
              <a:rPr lang="en-US" sz="4900" b="1" dirty="0">
                <a:solidFill>
                  <a:srgbClr val="FFFFFF"/>
                </a:solidFill>
                <a:latin typeface="Arial Rounded"/>
                <a:ea typeface="Arial Rounded"/>
                <a:cs typeface="Arial Rounded"/>
                <a:sym typeface="Arial Rounded"/>
              </a:rPr>
              <a:t>Slice-wise z-shimming</a:t>
            </a:r>
            <a:endParaRPr dirty="0"/>
          </a:p>
        </p:txBody>
      </p:sp>
      <p:pic>
        <p:nvPicPr>
          <p:cNvPr id="4" name="Picture 3" descr="Graphical user interface, application, website&#10;&#10;Description automatically generated">
            <a:extLst>
              <a:ext uri="{FF2B5EF4-FFF2-40B4-BE49-F238E27FC236}">
                <a16:creationId xmlns:a16="http://schemas.microsoft.com/office/drawing/2014/main" id="{2E924156-2DF9-D19E-93BD-A008A8D6EAF0}"/>
              </a:ext>
            </a:extLst>
          </p:cNvPr>
          <p:cNvPicPr>
            <a:picLocks noChangeAspect="1"/>
          </p:cNvPicPr>
          <p:nvPr/>
        </p:nvPicPr>
        <p:blipFill>
          <a:blip r:embed="rId3"/>
          <a:stretch>
            <a:fillRect/>
          </a:stretch>
        </p:blipFill>
        <p:spPr>
          <a:xfrm>
            <a:off x="2216883" y="1605500"/>
            <a:ext cx="9542116" cy="4375147"/>
          </a:xfrm>
          <a:prstGeom prst="rect">
            <a:avLst/>
          </a:prstGeom>
        </p:spPr>
      </p:pic>
      <p:sp>
        <p:nvSpPr>
          <p:cNvPr id="3" name="TextBox 2">
            <a:extLst>
              <a:ext uri="{FF2B5EF4-FFF2-40B4-BE49-F238E27FC236}">
                <a16:creationId xmlns:a16="http://schemas.microsoft.com/office/drawing/2014/main" id="{887708F9-283D-F027-D4F8-B11D2CBAE2CE}"/>
              </a:ext>
            </a:extLst>
          </p:cNvPr>
          <p:cNvSpPr txBox="1"/>
          <p:nvPr/>
        </p:nvSpPr>
        <p:spPr>
          <a:xfrm>
            <a:off x="284205" y="1605500"/>
            <a:ext cx="2644347" cy="646331"/>
          </a:xfrm>
          <a:prstGeom prst="rect">
            <a:avLst/>
          </a:prstGeom>
          <a:noFill/>
        </p:spPr>
        <p:txBody>
          <a:bodyPr wrap="square" rtlCol="0">
            <a:spAutoFit/>
          </a:bodyPr>
          <a:lstStyle/>
          <a:p>
            <a:br>
              <a:rPr lang="en-CA" sz="1200" dirty="0"/>
            </a:br>
            <a:br>
              <a:rPr lang="en-CA" sz="1200" dirty="0"/>
            </a:br>
            <a:endParaRPr lang="en-US" sz="1200" dirty="0"/>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2FD3EAC1-C863-E0DA-983D-64CDF62D2392}"/>
                  </a:ext>
                </a:extLst>
              </p:cNvPr>
              <p:cNvSpPr txBox="1"/>
              <p:nvPr/>
            </p:nvSpPr>
            <p:spPr>
              <a:xfrm>
                <a:off x="8952782" y="6163104"/>
                <a:ext cx="2746265" cy="461665"/>
              </a:xfrm>
              <a:prstGeom prst="rect">
                <a:avLst/>
              </a:prstGeom>
              <a:noFill/>
            </p:spPr>
            <p:txBody>
              <a:bodyPr wrap="none" rtlCol="0">
                <a:spAutoFit/>
              </a:bodyPr>
              <a:lstStyle/>
              <a:p>
                <a:r>
                  <a:rPr lang="en-US" sz="2400" b="1" dirty="0">
                    <a:solidFill>
                      <a:srgbClr val="00B050"/>
                    </a:solidFill>
                  </a:rPr>
                  <a:t>Mean signal: 11%</a:t>
                </a:r>
                <a14:m>
                  <m:oMath xmlns:m="http://schemas.openxmlformats.org/officeDocument/2006/math">
                    <m:r>
                      <a:rPr lang="en-US" sz="2400" b="1" i="1">
                        <a:solidFill>
                          <a:srgbClr val="00B050"/>
                        </a:solidFill>
                        <a:latin typeface="Cambria Math" panose="02040503050406030204" pitchFamily="18" charset="0"/>
                        <a:ea typeface="Cambria Math" panose="02040503050406030204" pitchFamily="18" charset="0"/>
                      </a:rPr>
                      <m:t>↑</m:t>
                    </m:r>
                  </m:oMath>
                </a14:m>
                <a:endParaRPr lang="en-US" sz="900" b="1" dirty="0">
                  <a:solidFill>
                    <a:srgbClr val="00B050"/>
                  </a:solidFill>
                </a:endParaRPr>
              </a:p>
            </p:txBody>
          </p:sp>
        </mc:Choice>
        <mc:Fallback xmlns="">
          <p:sp>
            <p:nvSpPr>
              <p:cNvPr id="7" name="TextBox 6">
                <a:extLst>
                  <a:ext uri="{FF2B5EF4-FFF2-40B4-BE49-F238E27FC236}">
                    <a16:creationId xmlns:a16="http://schemas.microsoft.com/office/drawing/2014/main" id="{2FD3EAC1-C863-E0DA-983D-64CDF62D2392}"/>
                  </a:ext>
                </a:extLst>
              </p:cNvPr>
              <p:cNvSpPr txBox="1">
                <a:spLocks noRot="1" noChangeAspect="1" noMove="1" noResize="1" noEditPoints="1" noAdjustHandles="1" noChangeArrowheads="1" noChangeShapeType="1" noTextEdit="1"/>
              </p:cNvSpPr>
              <p:nvPr/>
            </p:nvSpPr>
            <p:spPr>
              <a:xfrm>
                <a:off x="8952782" y="6163104"/>
                <a:ext cx="2746265" cy="461665"/>
              </a:xfrm>
              <a:prstGeom prst="rect">
                <a:avLst/>
              </a:prstGeom>
              <a:blipFill>
                <a:blip r:embed="rId4"/>
                <a:stretch>
                  <a:fillRect l="-3687" t="-10811" b="-29730"/>
                </a:stretch>
              </a:blipFill>
            </p:spPr>
            <p:txBody>
              <a:bodyPr/>
              <a:lstStyle/>
              <a:p>
                <a:r>
                  <a:rPr lang="en-US">
                    <a:noFill/>
                  </a:rPr>
                  <a:t> </a:t>
                </a:r>
              </a:p>
            </p:txBody>
          </p:sp>
        </mc:Fallback>
      </mc:AlternateContent>
      <p:graphicFrame>
        <p:nvGraphicFramePr>
          <p:cNvPr id="8" name="Table 8">
            <a:extLst>
              <a:ext uri="{FF2B5EF4-FFF2-40B4-BE49-F238E27FC236}">
                <a16:creationId xmlns:a16="http://schemas.microsoft.com/office/drawing/2014/main" id="{65A65D12-8E20-ED68-F4F4-643F99427CFA}"/>
              </a:ext>
            </a:extLst>
          </p:cNvPr>
          <p:cNvGraphicFramePr>
            <a:graphicFrameLocks noGrp="1"/>
          </p:cNvGraphicFramePr>
          <p:nvPr/>
        </p:nvGraphicFramePr>
        <p:xfrm>
          <a:off x="284205" y="2205665"/>
          <a:ext cx="1919425" cy="3383280"/>
        </p:xfrm>
        <a:graphic>
          <a:graphicData uri="http://schemas.openxmlformats.org/drawingml/2006/table">
            <a:tbl>
              <a:tblPr firstRow="1" bandRow="1">
                <a:tableStyleId>{5202B0CA-FC54-4496-8BCA-5EF66A818D29}</a:tableStyleId>
              </a:tblPr>
              <a:tblGrid>
                <a:gridCol w="1919425">
                  <a:extLst>
                    <a:ext uri="{9D8B030D-6E8A-4147-A177-3AD203B41FA5}">
                      <a16:colId xmlns:a16="http://schemas.microsoft.com/office/drawing/2014/main" val="2608268377"/>
                    </a:ext>
                  </a:extLst>
                </a:gridCol>
              </a:tblGrid>
              <a:tr h="5334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CA" sz="1600" b="1" u="none" strike="noStrike" dirty="0">
                          <a:solidFill>
                            <a:schemeClr val="bg1"/>
                          </a:solidFill>
                          <a:effectLst/>
                        </a:rPr>
                        <a:t>EPI scan information</a:t>
                      </a:r>
                      <a:endParaRPr lang="en-CA" sz="1600" b="1" i="0" u="none" strike="noStrike" dirty="0">
                        <a:solidFill>
                          <a:schemeClr val="bg1"/>
                        </a:solidFill>
                        <a:effectLst/>
                        <a:latin typeface="Arial" panose="020B0604020202020204" pitchFamily="34" charset="0"/>
                      </a:endParaRPr>
                    </a:p>
                  </a:txBody>
                  <a:tcPr marL="45720" marR="45720" marT="22860" marB="22860"/>
                </a:tc>
                <a:extLst>
                  <a:ext uri="{0D108BD9-81ED-4DB2-BD59-A6C34878D82A}">
                    <a16:rowId xmlns:a16="http://schemas.microsoft.com/office/drawing/2014/main" val="2876889649"/>
                  </a:ext>
                </a:extLst>
              </a:tr>
              <a:tr h="28956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CA" sz="1600" b="0" u="none" strike="noStrike" dirty="0">
                          <a:solidFill>
                            <a:srgbClr val="000000"/>
                          </a:solidFill>
                          <a:effectLst/>
                        </a:rPr>
                        <a:t>100 volumes</a:t>
                      </a:r>
                      <a:endParaRPr lang="en-CA" sz="1600" b="0" i="0" u="none" strike="noStrike" dirty="0">
                        <a:solidFill>
                          <a:srgbClr val="000000"/>
                        </a:solidFill>
                        <a:effectLst/>
                        <a:latin typeface="Arial" panose="020B0604020202020204" pitchFamily="34" charset="0"/>
                      </a:endParaRPr>
                    </a:p>
                  </a:txBody>
                  <a:tcPr marL="45720" marR="45720" marT="22860" marB="22860"/>
                </a:tc>
                <a:extLst>
                  <a:ext uri="{0D108BD9-81ED-4DB2-BD59-A6C34878D82A}">
                    <a16:rowId xmlns:a16="http://schemas.microsoft.com/office/drawing/2014/main" val="1286537640"/>
                  </a:ext>
                </a:extLst>
              </a:tr>
              <a:tr h="28956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CA" sz="1600" b="0" u="none" strike="noStrike" dirty="0">
                          <a:solidFill>
                            <a:srgbClr val="000000"/>
                          </a:solidFill>
                          <a:effectLst/>
                        </a:rPr>
                        <a:t>24 slices (5mm)</a:t>
                      </a:r>
                      <a:endParaRPr lang="en-CA" sz="1600" b="0" i="0" u="none" strike="noStrike" dirty="0">
                        <a:solidFill>
                          <a:srgbClr val="000000"/>
                        </a:solidFill>
                        <a:effectLst/>
                        <a:latin typeface="Arial" panose="020B0604020202020204" pitchFamily="34" charset="0"/>
                      </a:endParaRPr>
                    </a:p>
                  </a:txBody>
                  <a:tcPr marL="45720" marR="45720" marT="22860" marB="22860"/>
                </a:tc>
                <a:extLst>
                  <a:ext uri="{0D108BD9-81ED-4DB2-BD59-A6C34878D82A}">
                    <a16:rowId xmlns:a16="http://schemas.microsoft.com/office/drawing/2014/main" val="5021322"/>
                  </a:ext>
                </a:extLst>
              </a:tr>
              <a:tr h="5334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CA" sz="1600" b="0" u="none" strike="noStrike" dirty="0">
                          <a:solidFill>
                            <a:srgbClr val="000000"/>
                          </a:solidFill>
                          <a:effectLst/>
                        </a:rPr>
                        <a:t>128 × 128 (1 × 1 mm</a:t>
                      </a:r>
                      <a:r>
                        <a:rPr lang="en-CA" sz="1600" b="0" u="none" strike="noStrike" baseline="30000" dirty="0">
                          <a:solidFill>
                            <a:srgbClr val="000000"/>
                          </a:solidFill>
                          <a:effectLst/>
                        </a:rPr>
                        <a:t>2</a:t>
                      </a:r>
                      <a:r>
                        <a:rPr lang="en-CA" sz="1600" b="0" u="none" strike="noStrike" baseline="0" dirty="0">
                          <a:solidFill>
                            <a:srgbClr val="000000"/>
                          </a:solidFill>
                          <a:effectLst/>
                        </a:rPr>
                        <a:t>)</a:t>
                      </a:r>
                      <a:endParaRPr lang="en-CA" sz="1600" baseline="0" dirty="0">
                        <a:latin typeface="Arial" panose="020B0604020202020204" pitchFamily="34" charset="0"/>
                      </a:endParaRPr>
                    </a:p>
                  </a:txBody>
                  <a:tcPr marL="45720" marR="45720" marT="22860" marB="22860"/>
                </a:tc>
                <a:extLst>
                  <a:ext uri="{0D108BD9-81ED-4DB2-BD59-A6C34878D82A}">
                    <a16:rowId xmlns:a16="http://schemas.microsoft.com/office/drawing/2014/main" val="3824094692"/>
                  </a:ext>
                </a:extLst>
              </a:tr>
              <a:tr h="28956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CA" sz="1600" b="0" u="none" strike="noStrike" dirty="0">
                          <a:solidFill>
                            <a:srgbClr val="000000"/>
                          </a:solidFill>
                          <a:effectLst/>
                        </a:rPr>
                        <a:t>TE: 40 </a:t>
                      </a:r>
                      <a:r>
                        <a:rPr lang="en-CA" sz="1600" b="0" u="none" strike="noStrike" dirty="0" err="1">
                          <a:solidFill>
                            <a:srgbClr val="000000"/>
                          </a:solidFill>
                          <a:effectLst/>
                        </a:rPr>
                        <a:t>ms</a:t>
                      </a:r>
                      <a:endParaRPr lang="en-CA" sz="1600" dirty="0">
                        <a:latin typeface="Arial" panose="020B0604020202020204" pitchFamily="34" charset="0"/>
                      </a:endParaRPr>
                    </a:p>
                  </a:txBody>
                  <a:tcPr marL="45720" marR="45720" marT="22860" marB="22860"/>
                </a:tc>
                <a:extLst>
                  <a:ext uri="{0D108BD9-81ED-4DB2-BD59-A6C34878D82A}">
                    <a16:rowId xmlns:a16="http://schemas.microsoft.com/office/drawing/2014/main" val="367263128"/>
                  </a:ext>
                </a:extLst>
              </a:tr>
              <a:tr h="28956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CA" sz="1600" b="0" u="none" strike="noStrike" dirty="0">
                          <a:solidFill>
                            <a:srgbClr val="000000"/>
                          </a:solidFill>
                          <a:effectLst/>
                        </a:rPr>
                        <a:t>TR: 2338 </a:t>
                      </a:r>
                      <a:r>
                        <a:rPr lang="en-CA" sz="1600" b="0" u="none" strike="noStrike" dirty="0" err="1">
                          <a:solidFill>
                            <a:srgbClr val="000000"/>
                          </a:solidFill>
                          <a:effectLst/>
                        </a:rPr>
                        <a:t>ms</a:t>
                      </a:r>
                      <a:endParaRPr lang="en-CA" sz="1600" dirty="0">
                        <a:latin typeface="Arial" panose="020B0604020202020204" pitchFamily="34" charset="0"/>
                      </a:endParaRPr>
                    </a:p>
                  </a:txBody>
                  <a:tcPr marL="45720" marR="45720" marT="22860" marB="22860"/>
                </a:tc>
                <a:extLst>
                  <a:ext uri="{0D108BD9-81ED-4DB2-BD59-A6C34878D82A}">
                    <a16:rowId xmlns:a16="http://schemas.microsoft.com/office/drawing/2014/main" val="685141795"/>
                  </a:ext>
                </a:extLst>
              </a:tr>
              <a:tr h="28956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CA" sz="1600" dirty="0"/>
                        <a:t>P</a:t>
                      </a:r>
                      <a:r>
                        <a:rPr lang="en-CA" sz="1600" b="0" u="none" strike="noStrike" dirty="0">
                          <a:solidFill>
                            <a:srgbClr val="000000"/>
                          </a:solidFill>
                          <a:effectLst/>
                        </a:rPr>
                        <a:t>artial </a:t>
                      </a:r>
                      <a:r>
                        <a:rPr lang="en-CA" sz="1600" b="0" u="none" strike="noStrike" dirty="0" err="1">
                          <a:solidFill>
                            <a:srgbClr val="000000"/>
                          </a:solidFill>
                          <a:effectLst/>
                        </a:rPr>
                        <a:t>fourier</a:t>
                      </a:r>
                      <a:r>
                        <a:rPr lang="en-CA" sz="1600" b="0" u="none" strike="noStrike" dirty="0">
                          <a:solidFill>
                            <a:srgbClr val="000000"/>
                          </a:solidFill>
                          <a:effectLst/>
                        </a:rPr>
                        <a:t>: 7/8</a:t>
                      </a:r>
                      <a:endParaRPr lang="en-CA" sz="1600" b="0" i="0" u="none" strike="noStrike" dirty="0">
                        <a:solidFill>
                          <a:srgbClr val="000000"/>
                        </a:solidFill>
                        <a:effectLst/>
                        <a:latin typeface="Arial" panose="020B0604020202020204" pitchFamily="34" charset="0"/>
                      </a:endParaRPr>
                    </a:p>
                  </a:txBody>
                  <a:tcPr marL="45720" marR="45720" marT="22860" marB="22860"/>
                </a:tc>
                <a:extLst>
                  <a:ext uri="{0D108BD9-81ED-4DB2-BD59-A6C34878D82A}">
                    <a16:rowId xmlns:a16="http://schemas.microsoft.com/office/drawing/2014/main" val="4106110627"/>
                  </a:ext>
                </a:extLst>
              </a:tr>
              <a:tr h="28956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CA" sz="1600" dirty="0"/>
                        <a:t>P</a:t>
                      </a:r>
                      <a:r>
                        <a:rPr lang="en-CA" sz="1600" b="0" u="none" strike="noStrike" dirty="0">
                          <a:solidFill>
                            <a:srgbClr val="000000"/>
                          </a:solidFill>
                          <a:effectLst/>
                        </a:rPr>
                        <a:t>hase encode: AP</a:t>
                      </a:r>
                      <a:endParaRPr lang="en-CA" sz="1600" b="0" i="0" u="none" strike="noStrike" dirty="0">
                        <a:solidFill>
                          <a:srgbClr val="000000"/>
                        </a:solidFill>
                        <a:effectLst/>
                        <a:latin typeface="Arial" panose="020B0604020202020204" pitchFamily="34" charset="0"/>
                      </a:endParaRPr>
                    </a:p>
                  </a:txBody>
                  <a:tcPr marL="45720" marR="45720" marT="22860" marB="22860"/>
                </a:tc>
                <a:extLst>
                  <a:ext uri="{0D108BD9-81ED-4DB2-BD59-A6C34878D82A}">
                    <a16:rowId xmlns:a16="http://schemas.microsoft.com/office/drawing/2014/main" val="3958509814"/>
                  </a:ext>
                </a:extLst>
              </a:tr>
              <a:tr h="28956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CA" sz="1600" b="0" u="none" strike="noStrike" dirty="0">
                          <a:solidFill>
                            <a:srgbClr val="000000"/>
                          </a:solidFill>
                          <a:effectLst/>
                        </a:rPr>
                        <a:t>GRAPPA factor: 2</a:t>
                      </a:r>
                      <a:endParaRPr lang="en-CA" sz="1600" b="0" i="0" u="none" strike="noStrike" dirty="0">
                        <a:solidFill>
                          <a:srgbClr val="000000"/>
                        </a:solidFill>
                        <a:effectLst/>
                        <a:latin typeface="Arial" panose="020B0604020202020204" pitchFamily="34" charset="0"/>
                      </a:endParaRPr>
                    </a:p>
                  </a:txBody>
                  <a:tcPr marL="45720" marR="45720" marT="22860" marB="22860"/>
                </a:tc>
                <a:extLst>
                  <a:ext uri="{0D108BD9-81ED-4DB2-BD59-A6C34878D82A}">
                    <a16:rowId xmlns:a16="http://schemas.microsoft.com/office/drawing/2014/main" val="1867296550"/>
                  </a:ext>
                </a:extLst>
              </a:tr>
              <a:tr h="28956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CA" sz="1600" b="0" u="none" strike="noStrike" dirty="0">
                          <a:solidFill>
                            <a:srgbClr val="000000"/>
                          </a:solidFill>
                          <a:effectLst/>
                        </a:rPr>
                        <a:t>BW: 1220 Hz/Pixel</a:t>
                      </a:r>
                      <a:endParaRPr lang="en-CA" sz="1200" b="0" i="0" u="none" strike="noStrike" dirty="0">
                        <a:solidFill>
                          <a:srgbClr val="000000"/>
                        </a:solidFill>
                        <a:effectLst/>
                      </a:endParaRPr>
                    </a:p>
                  </a:txBody>
                  <a:tcPr marL="45720" marR="45720" marT="22860" marB="22860"/>
                </a:tc>
                <a:extLst>
                  <a:ext uri="{0D108BD9-81ED-4DB2-BD59-A6C34878D82A}">
                    <a16:rowId xmlns:a16="http://schemas.microsoft.com/office/drawing/2014/main" val="3579281729"/>
                  </a:ext>
                </a:extLst>
              </a:tr>
            </a:tbl>
          </a:graphicData>
        </a:graphic>
      </p:graphicFrame>
      <p:pic>
        <p:nvPicPr>
          <p:cNvPr id="9" name="Picture 8" descr="A picture containing text, tableware, dishware, clipart&#10;&#10;Description automatically generated">
            <a:extLst>
              <a:ext uri="{FF2B5EF4-FFF2-40B4-BE49-F238E27FC236}">
                <a16:creationId xmlns:a16="http://schemas.microsoft.com/office/drawing/2014/main" id="{30CEBC70-52AD-E76A-EE73-5C20E4D69331}"/>
              </a:ext>
            </a:extLst>
          </p:cNvPr>
          <p:cNvPicPr>
            <a:picLocks noChangeAspect="1"/>
          </p:cNvPicPr>
          <p:nvPr/>
        </p:nvPicPr>
        <p:blipFill>
          <a:blip r:embed="rId5">
            <a:alphaModFix/>
          </a:blip>
          <a:stretch>
            <a:fillRect/>
          </a:stretch>
        </p:blipFill>
        <p:spPr>
          <a:xfrm>
            <a:off x="10273231" y="596768"/>
            <a:ext cx="1321572" cy="424621"/>
          </a:xfrm>
          <a:prstGeom prst="rect">
            <a:avLst/>
          </a:prstGeom>
          <a:noFill/>
        </p:spPr>
      </p:pic>
      <p:sp>
        <p:nvSpPr>
          <p:cNvPr id="10" name="Oval 9">
            <a:extLst>
              <a:ext uri="{FF2B5EF4-FFF2-40B4-BE49-F238E27FC236}">
                <a16:creationId xmlns:a16="http://schemas.microsoft.com/office/drawing/2014/main" id="{A3531C2E-8713-8955-C1D7-0BD8DAEBA985}"/>
              </a:ext>
            </a:extLst>
          </p:cNvPr>
          <p:cNvSpPr/>
          <p:nvPr/>
        </p:nvSpPr>
        <p:spPr>
          <a:xfrm>
            <a:off x="3598789" y="5103484"/>
            <a:ext cx="1075038" cy="671087"/>
          </a:xfrm>
          <a:prstGeom prst="ellipse">
            <a:avLst/>
          </a:prstGeom>
          <a:noFill/>
          <a:ln w="857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11" name="Oval 10">
            <a:extLst>
              <a:ext uri="{FF2B5EF4-FFF2-40B4-BE49-F238E27FC236}">
                <a16:creationId xmlns:a16="http://schemas.microsoft.com/office/drawing/2014/main" id="{8DF44215-6436-4B50-70DE-D714959BA9EA}"/>
              </a:ext>
            </a:extLst>
          </p:cNvPr>
          <p:cNvSpPr/>
          <p:nvPr/>
        </p:nvSpPr>
        <p:spPr>
          <a:xfrm>
            <a:off x="6621834" y="5103483"/>
            <a:ext cx="1075038" cy="671087"/>
          </a:xfrm>
          <a:prstGeom prst="ellipse">
            <a:avLst/>
          </a:prstGeom>
          <a:noFill/>
          <a:ln w="857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5E09AF9-9C25-316E-FA49-EE173426BF6B}"/>
                  </a:ext>
                </a:extLst>
              </p:cNvPr>
              <p:cNvSpPr txBox="1"/>
              <p:nvPr/>
            </p:nvSpPr>
            <p:spPr>
              <a:xfrm>
                <a:off x="3873779" y="6183717"/>
                <a:ext cx="4447261" cy="461665"/>
              </a:xfrm>
              <a:prstGeom prst="rect">
                <a:avLst/>
              </a:prstGeom>
              <a:noFill/>
            </p:spPr>
            <p:txBody>
              <a:bodyPr wrap="square">
                <a:spAutoFit/>
              </a:bodyPr>
              <a:lstStyle/>
              <a:p>
                <a:r>
                  <a:rPr lang="en-US" sz="2400" b="1" dirty="0">
                    <a:solidFill>
                      <a:schemeClr val="accent6">
                        <a:lumMod val="75000"/>
                      </a:schemeClr>
                    </a:solidFill>
                  </a:rPr>
                  <a:t>Signal in bottom slices: 80%</a:t>
                </a:r>
                <a14:m>
                  <m:oMath xmlns:m="http://schemas.openxmlformats.org/officeDocument/2006/math">
                    <m:r>
                      <a:rPr lang="en-US" sz="2400" b="1" i="1">
                        <a:solidFill>
                          <a:schemeClr val="accent6">
                            <a:lumMod val="75000"/>
                          </a:schemeClr>
                        </a:solidFill>
                        <a:latin typeface="Cambria Math" panose="02040503050406030204" pitchFamily="18" charset="0"/>
                        <a:ea typeface="Cambria Math" panose="02040503050406030204" pitchFamily="18" charset="0"/>
                      </a:rPr>
                      <m:t>↑</m:t>
                    </m:r>
                  </m:oMath>
                </a14:m>
                <a:endParaRPr lang="en-US" sz="2400" b="1" dirty="0">
                  <a:solidFill>
                    <a:schemeClr val="accent6">
                      <a:lumMod val="75000"/>
                    </a:schemeClr>
                  </a:solidFill>
                </a:endParaRPr>
              </a:p>
            </p:txBody>
          </p:sp>
        </mc:Choice>
        <mc:Fallback xmlns="">
          <p:sp>
            <p:nvSpPr>
              <p:cNvPr id="13" name="TextBox 12">
                <a:extLst>
                  <a:ext uri="{FF2B5EF4-FFF2-40B4-BE49-F238E27FC236}">
                    <a16:creationId xmlns:a16="http://schemas.microsoft.com/office/drawing/2014/main" id="{25E09AF9-9C25-316E-FA49-EE173426BF6B}"/>
                  </a:ext>
                </a:extLst>
              </p:cNvPr>
              <p:cNvSpPr txBox="1">
                <a:spLocks noRot="1" noChangeAspect="1" noMove="1" noResize="1" noEditPoints="1" noAdjustHandles="1" noChangeArrowheads="1" noChangeShapeType="1" noTextEdit="1"/>
              </p:cNvSpPr>
              <p:nvPr/>
            </p:nvSpPr>
            <p:spPr>
              <a:xfrm>
                <a:off x="3873779" y="6183717"/>
                <a:ext cx="4447261" cy="461665"/>
              </a:xfrm>
              <a:prstGeom prst="rect">
                <a:avLst/>
              </a:prstGeom>
              <a:blipFill>
                <a:blip r:embed="rId6"/>
                <a:stretch>
                  <a:fillRect l="-1989" t="-10526" b="-28947"/>
                </a:stretch>
              </a:blipFill>
            </p:spPr>
            <p:txBody>
              <a:bodyPr/>
              <a:lstStyle/>
              <a:p>
                <a:r>
                  <a:rPr lang="en-US">
                    <a:noFill/>
                  </a:rPr>
                  <a:t> </a:t>
                </a:r>
              </a:p>
            </p:txBody>
          </p:sp>
        </mc:Fallback>
      </mc:AlternateContent>
      <p:sp>
        <p:nvSpPr>
          <p:cNvPr id="12" name="Google Shape;49;p2">
            <a:extLst>
              <a:ext uri="{FF2B5EF4-FFF2-40B4-BE49-F238E27FC236}">
                <a16:creationId xmlns:a16="http://schemas.microsoft.com/office/drawing/2014/main" id="{F1812D79-482C-A04F-6260-BE9C0DD224FD}"/>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pPr algn="r"/>
            <a:fld id="{00000000-1234-1234-1234-123412341234}" type="slidenum">
              <a:rPr lang="en-US">
                <a:latin typeface="+mn-lt"/>
              </a:rPr>
              <a:pPr algn="r"/>
              <a:t>13</a:t>
            </a:fld>
            <a:endParaRPr dirty="0">
              <a:latin typeface="+mn-lt"/>
            </a:endParaRPr>
          </a:p>
        </p:txBody>
      </p:sp>
    </p:spTree>
    <p:extLst>
      <p:ext uri="{BB962C8B-B14F-4D97-AF65-F5344CB8AC3E}">
        <p14:creationId xmlns:p14="http://schemas.microsoft.com/office/powerpoint/2010/main" val="1273187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5"/>
          <p:cNvSpPr txBox="1">
            <a:spLocks noGrp="1"/>
          </p:cNvSpPr>
          <p:nvPr>
            <p:ph type="title"/>
          </p:nvPr>
        </p:nvSpPr>
        <p:spPr>
          <a:xfrm>
            <a:off x="131797" y="334061"/>
            <a:ext cx="11647797" cy="950036"/>
          </a:xfrm>
          <a:prstGeom prst="rect">
            <a:avLst/>
          </a:prstGeom>
          <a:solidFill>
            <a:srgbClr val="000000"/>
          </a:solidFill>
          <a:ln>
            <a:noFill/>
          </a:ln>
        </p:spPr>
        <p:txBody>
          <a:bodyPr spcFirstLastPara="1" vert="horz" wrap="square" lIns="35713" tIns="35713" rIns="35713" bIns="35713" rtlCol="0" anchor="ctr" anchorCtr="0">
            <a:normAutofit/>
          </a:bodyPr>
          <a:lstStyle/>
          <a:p>
            <a:pPr indent="158750">
              <a:buSzPts val="9800"/>
            </a:pPr>
            <a:r>
              <a:rPr lang="en-US" sz="4900" b="1" dirty="0">
                <a:solidFill>
                  <a:srgbClr val="FFFFFF"/>
                </a:solidFill>
                <a:latin typeface="Arial Rounded"/>
                <a:ea typeface="Arial Rounded"/>
                <a:cs typeface="Arial Rounded"/>
                <a:sym typeface="Arial Rounded"/>
              </a:rPr>
              <a:t>Slice-wise z-shimming</a:t>
            </a:r>
            <a:endParaRPr dirty="0"/>
          </a:p>
        </p:txBody>
      </p:sp>
      <p:pic>
        <p:nvPicPr>
          <p:cNvPr id="5" name="Picture 4" descr="Graphical user interface&#10;&#10;Description automatically generated">
            <a:extLst>
              <a:ext uri="{FF2B5EF4-FFF2-40B4-BE49-F238E27FC236}">
                <a16:creationId xmlns:a16="http://schemas.microsoft.com/office/drawing/2014/main" id="{73FEC8E7-4A67-72F6-3DE1-FF7ED5ED1884}"/>
              </a:ext>
            </a:extLst>
          </p:cNvPr>
          <p:cNvPicPr>
            <a:picLocks noChangeAspect="1"/>
          </p:cNvPicPr>
          <p:nvPr/>
        </p:nvPicPr>
        <p:blipFill>
          <a:blip r:embed="rId3"/>
          <a:stretch>
            <a:fillRect/>
          </a:stretch>
        </p:blipFill>
        <p:spPr>
          <a:xfrm>
            <a:off x="1125777" y="1521670"/>
            <a:ext cx="9931517" cy="4746034"/>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F97AEFDC-A2B4-1573-A44D-8D3751A21A40}"/>
                  </a:ext>
                </a:extLst>
              </p:cNvPr>
              <p:cNvSpPr txBox="1"/>
              <p:nvPr/>
            </p:nvSpPr>
            <p:spPr>
              <a:xfrm>
                <a:off x="8290498" y="6188396"/>
                <a:ext cx="1786066" cy="461665"/>
              </a:xfrm>
              <a:prstGeom prst="rect">
                <a:avLst/>
              </a:prstGeom>
              <a:noFill/>
            </p:spPr>
            <p:txBody>
              <a:bodyPr wrap="none" rtlCol="0">
                <a:spAutoFit/>
              </a:bodyPr>
              <a:lstStyle/>
              <a:p>
                <a:r>
                  <a:rPr lang="en-US" sz="2400" b="1" dirty="0" err="1">
                    <a:solidFill>
                      <a:srgbClr val="00B050"/>
                    </a:solidFill>
                  </a:rPr>
                  <a:t>tSNR</a:t>
                </a:r>
                <a:r>
                  <a:rPr lang="en-US" sz="2400" b="1" dirty="0">
                    <a:solidFill>
                      <a:srgbClr val="00B050"/>
                    </a:solidFill>
                  </a:rPr>
                  <a:t>: 21%</a:t>
                </a:r>
                <a14:m>
                  <m:oMath xmlns:m="http://schemas.openxmlformats.org/officeDocument/2006/math">
                    <m:r>
                      <a:rPr lang="en-US" sz="2400" b="1" i="1">
                        <a:solidFill>
                          <a:srgbClr val="00B050"/>
                        </a:solidFill>
                        <a:latin typeface="Cambria Math" panose="02040503050406030204" pitchFamily="18" charset="0"/>
                        <a:ea typeface="Cambria Math" panose="02040503050406030204" pitchFamily="18" charset="0"/>
                      </a:rPr>
                      <m:t>↑</m:t>
                    </m:r>
                  </m:oMath>
                </a14:m>
                <a:endParaRPr lang="en-US" sz="900" b="1" dirty="0">
                  <a:solidFill>
                    <a:srgbClr val="00B050"/>
                  </a:solidFill>
                </a:endParaRPr>
              </a:p>
            </p:txBody>
          </p:sp>
        </mc:Choice>
        <mc:Fallback xmlns="">
          <p:sp>
            <p:nvSpPr>
              <p:cNvPr id="8" name="TextBox 7">
                <a:extLst>
                  <a:ext uri="{FF2B5EF4-FFF2-40B4-BE49-F238E27FC236}">
                    <a16:creationId xmlns:a16="http://schemas.microsoft.com/office/drawing/2014/main" id="{F97AEFDC-A2B4-1573-A44D-8D3751A21A40}"/>
                  </a:ext>
                </a:extLst>
              </p:cNvPr>
              <p:cNvSpPr txBox="1">
                <a:spLocks noRot="1" noChangeAspect="1" noMove="1" noResize="1" noEditPoints="1" noAdjustHandles="1" noChangeArrowheads="1" noChangeShapeType="1" noTextEdit="1"/>
              </p:cNvSpPr>
              <p:nvPr/>
            </p:nvSpPr>
            <p:spPr>
              <a:xfrm>
                <a:off x="8290498" y="6188396"/>
                <a:ext cx="1786066" cy="461665"/>
              </a:xfrm>
              <a:prstGeom prst="rect">
                <a:avLst/>
              </a:prstGeom>
              <a:blipFill>
                <a:blip r:embed="rId4"/>
                <a:stretch>
                  <a:fillRect l="-4930" t="-10811" b="-29730"/>
                </a:stretch>
              </a:blipFill>
            </p:spPr>
            <p:txBody>
              <a:bodyPr/>
              <a:lstStyle/>
              <a:p>
                <a:r>
                  <a:rPr lang="en-US">
                    <a:noFill/>
                  </a:rPr>
                  <a:t> </a:t>
                </a:r>
              </a:p>
            </p:txBody>
          </p:sp>
        </mc:Fallback>
      </mc:AlternateContent>
      <p:pic>
        <p:nvPicPr>
          <p:cNvPr id="9" name="Picture 8" descr="A picture containing text, tableware, dishware, clipart&#10;&#10;Description automatically generated">
            <a:extLst>
              <a:ext uri="{FF2B5EF4-FFF2-40B4-BE49-F238E27FC236}">
                <a16:creationId xmlns:a16="http://schemas.microsoft.com/office/drawing/2014/main" id="{3C99D8AC-DF52-2F5E-EC70-EA411AD97C5B}"/>
              </a:ext>
            </a:extLst>
          </p:cNvPr>
          <p:cNvPicPr>
            <a:picLocks noChangeAspect="1"/>
          </p:cNvPicPr>
          <p:nvPr/>
        </p:nvPicPr>
        <p:blipFill>
          <a:blip r:embed="rId5">
            <a:alphaModFix/>
          </a:blip>
          <a:stretch>
            <a:fillRect/>
          </a:stretch>
        </p:blipFill>
        <p:spPr>
          <a:xfrm>
            <a:off x="10273231" y="596768"/>
            <a:ext cx="1321572" cy="424621"/>
          </a:xfrm>
          <a:prstGeom prst="rect">
            <a:avLst/>
          </a:prstGeom>
          <a:noFill/>
        </p:spPr>
      </p:pic>
      <p:sp>
        <p:nvSpPr>
          <p:cNvPr id="4" name="Google Shape;49;p2">
            <a:extLst>
              <a:ext uri="{FF2B5EF4-FFF2-40B4-BE49-F238E27FC236}">
                <a16:creationId xmlns:a16="http://schemas.microsoft.com/office/drawing/2014/main" id="{AE7C30FA-C05F-D970-DFCE-F6DEB7522320}"/>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pPr algn="r"/>
            <a:fld id="{00000000-1234-1234-1234-123412341234}" type="slidenum">
              <a:rPr lang="en-US">
                <a:latin typeface="+mn-lt"/>
              </a:rPr>
              <a:pPr algn="r"/>
              <a:t>14</a:t>
            </a:fld>
            <a:endParaRPr dirty="0">
              <a:latin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40" name="Text Placeholder 2">
            <a:extLst>
              <a:ext uri="{FF2B5EF4-FFF2-40B4-BE49-F238E27FC236}">
                <a16:creationId xmlns:a16="http://schemas.microsoft.com/office/drawing/2014/main" id="{105DC952-14C9-2947-B94D-895A346F0AC0}"/>
              </a:ext>
            </a:extLst>
          </p:cNvPr>
          <p:cNvSpPr txBox="1">
            <a:spLocks/>
          </p:cNvSpPr>
          <p:nvPr/>
        </p:nvSpPr>
        <p:spPr>
          <a:xfrm>
            <a:off x="6671220" y="5087300"/>
            <a:ext cx="4864801" cy="1640872"/>
          </a:xfrm>
          <a:prstGeom prst="roundRect">
            <a:avLst>
              <a:gd name="adj" fmla="val 5335"/>
            </a:avLst>
          </a:prstGeom>
          <a:noFill/>
          <a:ln w="19050" cap="flat" cmpd="sng">
            <a:noFill/>
            <a:round/>
          </a:ln>
        </p:spPr>
        <p:txBody>
          <a:bodyPr spcFirstLastPara="1" wrap="square" lIns="91433" tIns="45700" rIns="91433" bIns="45700" anchor="t" anchorCtr="0">
            <a:noAutofit/>
          </a:bodyPr>
          <a:lstStyle>
            <a:defPPr marR="0" lvl="0" algn="l" rtl="0">
              <a:lnSpc>
                <a:spcPct val="100000"/>
              </a:lnSpc>
              <a:spcBef>
                <a:spcPts val="0"/>
              </a:spcBef>
              <a:spcAft>
                <a:spcPts val="0"/>
              </a:spcAft>
            </a:defPPr>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pPr marL="126997" indent="0">
              <a:buNone/>
            </a:pPr>
            <a:r>
              <a:rPr lang="en-US" sz="2667" b="1" dirty="0"/>
              <a:t>Mean</a:t>
            </a:r>
            <a:r>
              <a:rPr lang="en-US" sz="2667" dirty="0"/>
              <a:t> signal increased by </a:t>
            </a:r>
            <a:r>
              <a:rPr lang="en-US" sz="2667" b="1" dirty="0">
                <a:solidFill>
                  <a:srgbClr val="00B050"/>
                </a:solidFill>
              </a:rPr>
              <a:t>16%</a:t>
            </a:r>
          </a:p>
          <a:p>
            <a:pPr marL="126997" indent="0">
              <a:buNone/>
            </a:pPr>
            <a:r>
              <a:rPr lang="en-US" sz="2667" b="1" dirty="0"/>
              <a:t>STD</a:t>
            </a:r>
            <a:r>
              <a:rPr lang="en-US" sz="2667" dirty="0"/>
              <a:t> decreased by </a:t>
            </a:r>
            <a:r>
              <a:rPr lang="en-US" sz="2667" b="1" dirty="0">
                <a:solidFill>
                  <a:srgbClr val="00B050"/>
                </a:solidFill>
              </a:rPr>
              <a:t>30%</a:t>
            </a:r>
          </a:p>
        </p:txBody>
      </p:sp>
      <p:sp>
        <p:nvSpPr>
          <p:cNvPr id="6" name="Rectangle 5">
            <a:extLst>
              <a:ext uri="{FF2B5EF4-FFF2-40B4-BE49-F238E27FC236}">
                <a16:creationId xmlns:a16="http://schemas.microsoft.com/office/drawing/2014/main" id="{0E7967BC-6C48-6849-8CF3-89FD81A6764B}"/>
              </a:ext>
            </a:extLst>
          </p:cNvPr>
          <p:cNvSpPr/>
          <p:nvPr/>
        </p:nvSpPr>
        <p:spPr>
          <a:xfrm>
            <a:off x="5684928" y="947490"/>
            <a:ext cx="65057" cy="609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i="1" dirty="0">
                <a:solidFill>
                  <a:schemeClr val="bg1">
                    <a:lumMod val="65000"/>
                  </a:schemeClr>
                </a:solidFill>
              </a:rPr>
              <a:t>Z</a:t>
            </a:r>
            <a:endParaRPr lang="en-US" sz="1067" i="1" dirty="0">
              <a:solidFill>
                <a:schemeClr val="bg1">
                  <a:lumMod val="65000"/>
                </a:schemeClr>
              </a:solidFill>
            </a:endParaRPr>
          </a:p>
        </p:txBody>
      </p:sp>
      <p:pic>
        <p:nvPicPr>
          <p:cNvPr id="15" name="Picture 14" descr="A picture containing diagram&#10;&#10;Description automatically generated">
            <a:extLst>
              <a:ext uri="{FF2B5EF4-FFF2-40B4-BE49-F238E27FC236}">
                <a16:creationId xmlns:a16="http://schemas.microsoft.com/office/drawing/2014/main" id="{DA567C85-AC06-004E-F6FB-773C5DCA8433}"/>
              </a:ext>
            </a:extLst>
          </p:cNvPr>
          <p:cNvPicPr>
            <a:picLocks noChangeAspect="1"/>
          </p:cNvPicPr>
          <p:nvPr/>
        </p:nvPicPr>
        <p:blipFill>
          <a:blip r:embed="rId4"/>
          <a:stretch>
            <a:fillRect/>
          </a:stretch>
        </p:blipFill>
        <p:spPr>
          <a:xfrm>
            <a:off x="500285" y="1206259"/>
            <a:ext cx="6259147" cy="5141731"/>
          </a:xfrm>
          <a:prstGeom prst="rect">
            <a:avLst/>
          </a:prstGeom>
        </p:spPr>
      </p:pic>
      <p:sp>
        <p:nvSpPr>
          <p:cNvPr id="19" name="TextBox 18">
            <a:extLst>
              <a:ext uri="{FF2B5EF4-FFF2-40B4-BE49-F238E27FC236}">
                <a16:creationId xmlns:a16="http://schemas.microsoft.com/office/drawing/2014/main" id="{2FAA94D3-AEBB-10E1-236A-27628D1C62E3}"/>
              </a:ext>
            </a:extLst>
          </p:cNvPr>
          <p:cNvSpPr txBox="1"/>
          <p:nvPr/>
        </p:nvSpPr>
        <p:spPr>
          <a:xfrm>
            <a:off x="6759432" y="1448796"/>
            <a:ext cx="5268779" cy="3375796"/>
          </a:xfrm>
          <a:prstGeom prst="rect">
            <a:avLst/>
          </a:prstGeom>
          <a:noFill/>
        </p:spPr>
        <p:txBody>
          <a:bodyPr wrap="square" rtlCol="0">
            <a:spAutoFit/>
          </a:bodyPr>
          <a:lstStyle/>
          <a:p>
            <a:pPr marL="457189" indent="-457189">
              <a:buFont typeface="Arial" panose="020B0604020202020204" pitchFamily="34" charset="0"/>
              <a:buChar char="•"/>
            </a:pPr>
            <a:r>
              <a:rPr lang="en-CA" sz="2667" u="sng" dirty="0">
                <a:latin typeface="Calibri" panose="020F0502020204030204" pitchFamily="34" charset="0"/>
                <a:cs typeface="Calibri" panose="020F0502020204030204" pitchFamily="34" charset="0"/>
              </a:rPr>
              <a:t>Where</a:t>
            </a:r>
            <a:r>
              <a:rPr lang="en-CA" sz="2667" dirty="0">
                <a:latin typeface="Calibri" panose="020F0502020204030204" pitchFamily="34" charset="0"/>
                <a:cs typeface="Calibri" panose="020F0502020204030204" pitchFamily="34" charset="0"/>
              </a:rPr>
              <a:t>: Neuroimaging Functional Unit (3T Siemens Prisma) </a:t>
            </a:r>
          </a:p>
          <a:p>
            <a:pPr marL="457189" indent="-457189">
              <a:buFont typeface="Arial" panose="020B0604020202020204" pitchFamily="34" charset="0"/>
              <a:buChar char="•"/>
            </a:pPr>
            <a:r>
              <a:rPr lang="en-CA" sz="2667" u="sng" dirty="0">
                <a:latin typeface="Calibri" panose="020F0502020204030204" pitchFamily="34" charset="0"/>
                <a:cs typeface="Calibri" panose="020F0502020204030204" pitchFamily="34" charset="0"/>
              </a:rPr>
              <a:t>Coil</a:t>
            </a:r>
            <a:r>
              <a:rPr lang="en-CA" sz="2667" dirty="0">
                <a:latin typeface="Calibri" panose="020F0502020204030204" pitchFamily="34" charset="0"/>
                <a:cs typeface="Calibri" panose="020F0502020204030204" pitchFamily="34" charset="0"/>
              </a:rPr>
              <a:t>: Manufacturer’s gradient coil (1st order for real-time dynamic-</a:t>
            </a:r>
            <a:r>
              <a:rPr lang="en-CA" sz="2667" dirty="0" err="1">
                <a:latin typeface="Calibri" panose="020F0502020204030204" pitchFamily="34" charset="0"/>
                <a:cs typeface="Calibri" panose="020F0502020204030204" pitchFamily="34" charset="0"/>
              </a:rPr>
              <a:t>xyz</a:t>
            </a:r>
            <a:r>
              <a:rPr lang="en-CA" sz="2667" dirty="0">
                <a:latin typeface="Calibri" panose="020F0502020204030204" pitchFamily="34" charset="0"/>
                <a:cs typeface="Calibri" panose="020F0502020204030204" pitchFamily="34" charset="0"/>
              </a:rPr>
              <a:t>) and 2nd order (for global static) </a:t>
            </a:r>
          </a:p>
          <a:p>
            <a:pPr marL="457189" indent="-457189">
              <a:buFont typeface="Arial" panose="020B0604020202020204" pitchFamily="34" charset="0"/>
              <a:buChar char="•"/>
            </a:pPr>
            <a:r>
              <a:rPr lang="en-CA" sz="2667" u="sng" dirty="0">
                <a:latin typeface="Calibri" panose="020F0502020204030204" pitchFamily="34" charset="0"/>
                <a:cs typeface="Calibri" panose="020F0502020204030204" pitchFamily="34" charset="0"/>
              </a:rPr>
              <a:t>Structure</a:t>
            </a:r>
            <a:r>
              <a:rPr lang="en-CA" sz="2667" dirty="0">
                <a:latin typeface="Calibri" panose="020F0502020204030204" pitchFamily="34" charset="0"/>
                <a:cs typeface="Calibri" panose="020F0502020204030204" pitchFamily="34" charset="0"/>
              </a:rPr>
              <a:t>: Spinal cord </a:t>
            </a:r>
          </a:p>
          <a:p>
            <a:pPr marL="457189" indent="-457189">
              <a:buFont typeface="Arial" panose="020B0604020202020204" pitchFamily="34" charset="0"/>
              <a:buChar char="•"/>
            </a:pPr>
            <a:r>
              <a:rPr lang="en-CA" sz="2667" u="sng" dirty="0">
                <a:latin typeface="Calibri" panose="020F0502020204030204" pitchFamily="34" charset="0"/>
                <a:cs typeface="Calibri" panose="020F0502020204030204" pitchFamily="34" charset="0"/>
              </a:rPr>
              <a:t>Sequence</a:t>
            </a:r>
            <a:r>
              <a:rPr lang="en-CA" sz="2667" dirty="0">
                <a:latin typeface="Calibri" panose="020F0502020204030204" pitchFamily="34" charset="0"/>
                <a:cs typeface="Calibri" panose="020F0502020204030204" pitchFamily="34" charset="0"/>
              </a:rPr>
              <a:t>: Custom GRE </a:t>
            </a:r>
          </a:p>
        </p:txBody>
      </p:sp>
      <p:sp>
        <p:nvSpPr>
          <p:cNvPr id="5" name="Google Shape;49;p2">
            <a:extLst>
              <a:ext uri="{FF2B5EF4-FFF2-40B4-BE49-F238E27FC236}">
                <a16:creationId xmlns:a16="http://schemas.microsoft.com/office/drawing/2014/main" id="{FFF4BAD3-64A2-F30A-018B-4B6B3FC67AE5}"/>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fld id="{00000000-1234-1234-1234-123412341234}" type="slidenum">
              <a:rPr lang="en-US"/>
              <a:pPr/>
              <a:t>15</a:t>
            </a:fld>
            <a:endParaRPr dirty="0"/>
          </a:p>
        </p:txBody>
      </p:sp>
      <p:sp>
        <p:nvSpPr>
          <p:cNvPr id="7" name="Google Shape;70;p5">
            <a:extLst>
              <a:ext uri="{FF2B5EF4-FFF2-40B4-BE49-F238E27FC236}">
                <a16:creationId xmlns:a16="http://schemas.microsoft.com/office/drawing/2014/main" id="{F2CBDEAA-86A2-7CB3-5D1E-1EB0FCD522B0}"/>
              </a:ext>
            </a:extLst>
          </p:cNvPr>
          <p:cNvSpPr txBox="1">
            <a:spLocks noGrp="1"/>
          </p:cNvSpPr>
          <p:nvPr>
            <p:ph type="title"/>
          </p:nvPr>
        </p:nvSpPr>
        <p:spPr>
          <a:xfrm>
            <a:off x="131797" y="334061"/>
            <a:ext cx="11647797" cy="950036"/>
          </a:xfrm>
          <a:prstGeom prst="rect">
            <a:avLst/>
          </a:prstGeom>
          <a:solidFill>
            <a:srgbClr val="000000"/>
          </a:solidFill>
          <a:ln>
            <a:noFill/>
          </a:ln>
        </p:spPr>
        <p:txBody>
          <a:bodyPr spcFirstLastPara="1" vert="horz" wrap="square" lIns="35713" tIns="35713" rIns="35713" bIns="35713" rtlCol="0" anchor="ctr" anchorCtr="0">
            <a:normAutofit/>
          </a:bodyPr>
          <a:lstStyle/>
          <a:p>
            <a:pPr indent="158750">
              <a:buSzPts val="9800"/>
            </a:pPr>
            <a:r>
              <a:rPr lang="en-US" b="1" dirty="0">
                <a:solidFill>
                  <a:srgbClr val="FFFFFF"/>
                </a:solidFill>
                <a:latin typeface="Arial Rounded"/>
                <a:ea typeface="Arial Rounded"/>
                <a:cs typeface="Arial Rounded"/>
                <a:sym typeface="Arial Rounded"/>
              </a:rPr>
              <a:t>𝑩</a:t>
            </a:r>
            <a:r>
              <a:rPr lang="en-US" b="1" baseline="-25000" dirty="0">
                <a:solidFill>
                  <a:srgbClr val="FFFFFF"/>
                </a:solidFill>
                <a:latin typeface="Arial Rounded"/>
                <a:ea typeface="Arial Rounded"/>
                <a:cs typeface="Arial Rounded"/>
                <a:sym typeface="Arial Rounded"/>
              </a:rPr>
              <a:t>𝟎</a:t>
            </a:r>
            <a:r>
              <a:rPr lang="en-US" b="1" dirty="0">
                <a:solidFill>
                  <a:srgbClr val="FFFFFF"/>
                </a:solidFill>
                <a:latin typeface="Arial Rounded"/>
                <a:ea typeface="Arial Rounded"/>
                <a:cs typeface="Arial Rounded"/>
                <a:sym typeface="Arial Rounded"/>
              </a:rPr>
              <a:t> real-time dynamic </a:t>
            </a:r>
            <a:r>
              <a:rPr lang="en-US" b="1" dirty="0" err="1">
                <a:solidFill>
                  <a:srgbClr val="FFFFFF"/>
                </a:solidFill>
                <a:latin typeface="Arial Rounded"/>
                <a:ea typeface="Arial Rounded"/>
                <a:cs typeface="Arial Rounded"/>
                <a:sym typeface="Arial Rounded"/>
              </a:rPr>
              <a:t>xyz</a:t>
            </a:r>
            <a:r>
              <a:rPr lang="en-US" b="1" dirty="0">
                <a:solidFill>
                  <a:srgbClr val="FFFFFF"/>
                </a:solidFill>
                <a:latin typeface="Arial Rounded"/>
                <a:ea typeface="Arial Rounded"/>
                <a:cs typeface="Arial Rounded"/>
                <a:sym typeface="Arial Rounded"/>
              </a:rPr>
              <a:t>-shimming</a:t>
            </a:r>
          </a:p>
        </p:txBody>
      </p:sp>
      <p:pic>
        <p:nvPicPr>
          <p:cNvPr id="8" name="Picture 7" descr="A picture containing text, tableware, dishware, clipart&#10;&#10;Description automatically generated">
            <a:extLst>
              <a:ext uri="{FF2B5EF4-FFF2-40B4-BE49-F238E27FC236}">
                <a16:creationId xmlns:a16="http://schemas.microsoft.com/office/drawing/2014/main" id="{A2F27478-6A96-2A2B-32B7-19EEE0EC0AA4}"/>
              </a:ext>
            </a:extLst>
          </p:cNvPr>
          <p:cNvPicPr>
            <a:picLocks noChangeAspect="1"/>
          </p:cNvPicPr>
          <p:nvPr/>
        </p:nvPicPr>
        <p:blipFill>
          <a:blip r:embed="rId5">
            <a:alphaModFix/>
          </a:blip>
          <a:stretch>
            <a:fillRect/>
          </a:stretch>
        </p:blipFill>
        <p:spPr>
          <a:xfrm>
            <a:off x="10273231" y="596768"/>
            <a:ext cx="1321572" cy="424621"/>
          </a:xfrm>
          <a:prstGeom prst="rect">
            <a:avLst/>
          </a:prstGeom>
          <a:noFill/>
        </p:spPr>
      </p:pic>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96B74B-5635-7B0A-B93E-5AB38005F462}"/>
              </a:ext>
            </a:extLst>
          </p:cNvPr>
          <p:cNvSpPr>
            <a:spLocks noGrp="1"/>
          </p:cNvSpPr>
          <p:nvPr>
            <p:ph type="body" idx="1"/>
          </p:nvPr>
        </p:nvSpPr>
        <p:spPr>
          <a:xfrm>
            <a:off x="164045" y="1293403"/>
            <a:ext cx="5355349" cy="5107397"/>
          </a:xfrm>
        </p:spPr>
        <p:txBody>
          <a:bodyPr/>
          <a:lstStyle/>
          <a:p>
            <a:r>
              <a:rPr lang="en-CA" u="sng" dirty="0"/>
              <a:t>Where</a:t>
            </a:r>
            <a:r>
              <a:rPr lang="en-CA" dirty="0"/>
              <a:t>: Montreal Neurological Institute (7T Siemens Terra) </a:t>
            </a:r>
          </a:p>
          <a:p>
            <a:r>
              <a:rPr lang="en-CA" u="sng" dirty="0"/>
              <a:t>Coil</a:t>
            </a:r>
            <a:r>
              <a:rPr lang="en-CA" dirty="0"/>
              <a:t>: 8Tx/20Rx channel custom coil</a:t>
            </a:r>
          </a:p>
          <a:p>
            <a:r>
              <a:rPr lang="en-CA" u="sng" dirty="0"/>
              <a:t>Structure</a:t>
            </a:r>
            <a:r>
              <a:rPr lang="en-CA" dirty="0"/>
              <a:t>: Spinal cord </a:t>
            </a:r>
          </a:p>
          <a:p>
            <a:r>
              <a:rPr lang="en-CA" u="sng" dirty="0"/>
              <a:t>Sequence</a:t>
            </a:r>
            <a:r>
              <a:rPr lang="en-CA" dirty="0"/>
              <a:t>: Pre-saturated </a:t>
            </a:r>
            <a:r>
              <a:rPr lang="en-CA" dirty="0" err="1"/>
              <a:t>TurboFLASH</a:t>
            </a:r>
            <a:r>
              <a:rPr lang="en-CA" dirty="0"/>
              <a:t> B1 mapping and MP2RAGE </a:t>
            </a:r>
          </a:p>
          <a:p>
            <a:r>
              <a:rPr lang="en-US" dirty="0"/>
              <a:t>UNI: </a:t>
            </a:r>
            <a:r>
              <a:rPr lang="en-US" b="1" dirty="0">
                <a:solidFill>
                  <a:srgbClr val="00B050"/>
                </a:solidFill>
              </a:rPr>
              <a:t>11%</a:t>
            </a:r>
            <a:r>
              <a:rPr lang="en-US" dirty="0"/>
              <a:t> reduction in the </a:t>
            </a:r>
            <a:r>
              <a:rPr lang="en-US" b="1" dirty="0"/>
              <a:t>CV</a:t>
            </a:r>
          </a:p>
          <a:p>
            <a:r>
              <a:rPr lang="en-US" dirty="0"/>
              <a:t>GRE: </a:t>
            </a:r>
            <a:r>
              <a:rPr lang="en-US" b="1" dirty="0">
                <a:solidFill>
                  <a:srgbClr val="00B050"/>
                </a:solidFill>
              </a:rPr>
              <a:t>40%</a:t>
            </a:r>
            <a:r>
              <a:rPr lang="en-US" dirty="0">
                <a:solidFill>
                  <a:srgbClr val="00B050"/>
                </a:solidFill>
              </a:rPr>
              <a:t> </a:t>
            </a:r>
            <a:r>
              <a:rPr lang="en-US" dirty="0"/>
              <a:t>reduction in the </a:t>
            </a:r>
            <a:r>
              <a:rPr lang="en-US" b="1" dirty="0"/>
              <a:t>CV</a:t>
            </a:r>
          </a:p>
          <a:p>
            <a:pPr marL="126997" indent="0">
              <a:buNone/>
            </a:pPr>
            <a:endParaRPr lang="en-CA" dirty="0"/>
          </a:p>
          <a:p>
            <a:endParaRPr lang="en-US" dirty="0"/>
          </a:p>
        </p:txBody>
      </p:sp>
      <p:pic>
        <p:nvPicPr>
          <p:cNvPr id="8" name="Picture 7" descr="Diagram&#10;&#10;Description automatically generated">
            <a:extLst>
              <a:ext uri="{FF2B5EF4-FFF2-40B4-BE49-F238E27FC236}">
                <a16:creationId xmlns:a16="http://schemas.microsoft.com/office/drawing/2014/main" id="{FFA30218-C511-E141-375A-996F1BA5AFCA}"/>
              </a:ext>
            </a:extLst>
          </p:cNvPr>
          <p:cNvPicPr>
            <a:picLocks noChangeAspect="1"/>
          </p:cNvPicPr>
          <p:nvPr/>
        </p:nvPicPr>
        <p:blipFill>
          <a:blip r:embed="rId3"/>
          <a:stretch>
            <a:fillRect/>
          </a:stretch>
        </p:blipFill>
        <p:spPr>
          <a:xfrm>
            <a:off x="6353894" y="1293403"/>
            <a:ext cx="5228969" cy="5495024"/>
          </a:xfrm>
          <a:prstGeom prst="rect">
            <a:avLst/>
          </a:prstGeom>
        </p:spPr>
      </p:pic>
      <p:sp>
        <p:nvSpPr>
          <p:cNvPr id="9" name="TextBox 8">
            <a:extLst>
              <a:ext uri="{FF2B5EF4-FFF2-40B4-BE49-F238E27FC236}">
                <a16:creationId xmlns:a16="http://schemas.microsoft.com/office/drawing/2014/main" id="{F7A39DEC-ECBC-22A0-95FC-F32EDC16EA62}"/>
              </a:ext>
            </a:extLst>
          </p:cNvPr>
          <p:cNvSpPr txBox="1"/>
          <p:nvPr/>
        </p:nvSpPr>
        <p:spPr>
          <a:xfrm>
            <a:off x="5590235" y="2220374"/>
            <a:ext cx="692818" cy="461665"/>
          </a:xfrm>
          <a:prstGeom prst="rect">
            <a:avLst/>
          </a:prstGeom>
          <a:noFill/>
        </p:spPr>
        <p:txBody>
          <a:bodyPr wrap="none" rtlCol="0">
            <a:spAutoFit/>
          </a:bodyPr>
          <a:lstStyle/>
          <a:p>
            <a:r>
              <a:rPr lang="en-US" sz="2400" dirty="0"/>
              <a:t>UNI</a:t>
            </a:r>
          </a:p>
        </p:txBody>
      </p:sp>
      <p:sp>
        <p:nvSpPr>
          <p:cNvPr id="10" name="TextBox 9">
            <a:extLst>
              <a:ext uri="{FF2B5EF4-FFF2-40B4-BE49-F238E27FC236}">
                <a16:creationId xmlns:a16="http://schemas.microsoft.com/office/drawing/2014/main" id="{482AA914-6073-6580-62B5-AC11AC37F765}"/>
              </a:ext>
            </a:extLst>
          </p:cNvPr>
          <p:cNvSpPr txBox="1"/>
          <p:nvPr/>
        </p:nvSpPr>
        <p:spPr>
          <a:xfrm>
            <a:off x="5536802" y="5102932"/>
            <a:ext cx="760144" cy="461665"/>
          </a:xfrm>
          <a:prstGeom prst="rect">
            <a:avLst/>
          </a:prstGeom>
          <a:noFill/>
        </p:spPr>
        <p:txBody>
          <a:bodyPr wrap="none" rtlCol="0">
            <a:spAutoFit/>
          </a:bodyPr>
          <a:lstStyle/>
          <a:p>
            <a:r>
              <a:rPr lang="en-US" sz="2400" dirty="0"/>
              <a:t>GRE</a:t>
            </a:r>
          </a:p>
        </p:txBody>
      </p:sp>
      <p:sp>
        <p:nvSpPr>
          <p:cNvPr id="11" name="Down Arrow 10">
            <a:extLst>
              <a:ext uri="{FF2B5EF4-FFF2-40B4-BE49-F238E27FC236}">
                <a16:creationId xmlns:a16="http://schemas.microsoft.com/office/drawing/2014/main" id="{7F073F22-0AA3-7C40-7534-15421323F500}"/>
              </a:ext>
            </a:extLst>
          </p:cNvPr>
          <p:cNvSpPr/>
          <p:nvPr/>
        </p:nvSpPr>
        <p:spPr>
          <a:xfrm>
            <a:off x="9603317" y="6445081"/>
            <a:ext cx="367683" cy="384315"/>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05FECB1F-680E-1DCF-12AF-334FD627FD43}"/>
                  </a:ext>
                </a:extLst>
              </p:cNvPr>
              <p:cNvSpPr txBox="1"/>
              <p:nvPr/>
            </p:nvSpPr>
            <p:spPr>
              <a:xfrm>
                <a:off x="4260426" y="6162358"/>
                <a:ext cx="1695269" cy="626069"/>
              </a:xfrm>
              <a:prstGeom prst="rect">
                <a:avLst/>
              </a:prstGeom>
              <a:noFill/>
            </p:spPr>
            <p:txBody>
              <a:bodyPr wrap="square" rtlCol="0">
                <a:spAutoFit/>
              </a:bodyPr>
              <a:lstStyle/>
              <a:p>
                <a:r>
                  <a:rPr lang="en-US" sz="2400" dirty="0"/>
                  <a:t>*</a:t>
                </a:r>
                <a14:m>
                  <m:oMath xmlns:m="http://schemas.openxmlformats.org/officeDocument/2006/math">
                    <m:r>
                      <a:rPr lang="en-US" sz="2400" i="1">
                        <a:latin typeface="Cambria Math" panose="02040503050406030204" pitchFamily="18" charset="0"/>
                      </a:rPr>
                      <m:t>𝐶𝑉</m:t>
                    </m:r>
                    <m:r>
                      <a:rPr lang="en-US" sz="2400" i="1">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𝜎</m:t>
                        </m:r>
                      </m:num>
                      <m:den>
                        <m:r>
                          <a:rPr lang="en-US" sz="2400" i="1">
                            <a:latin typeface="Cambria Math" panose="02040503050406030204" pitchFamily="18" charset="0"/>
                          </a:rPr>
                          <m:t>𝜇</m:t>
                        </m:r>
                      </m:den>
                    </m:f>
                  </m:oMath>
                </a14:m>
                <a:endParaRPr lang="en-CA" sz="2400" dirty="0"/>
              </a:p>
            </p:txBody>
          </p:sp>
        </mc:Choice>
        <mc:Fallback xmlns="">
          <p:sp>
            <p:nvSpPr>
              <p:cNvPr id="13" name="TextBox 12">
                <a:extLst>
                  <a:ext uri="{FF2B5EF4-FFF2-40B4-BE49-F238E27FC236}">
                    <a16:creationId xmlns:a16="http://schemas.microsoft.com/office/drawing/2014/main" id="{05FECB1F-680E-1DCF-12AF-334FD627FD43}"/>
                  </a:ext>
                </a:extLst>
              </p:cNvPr>
              <p:cNvSpPr txBox="1">
                <a:spLocks noRot="1" noChangeAspect="1" noMove="1" noResize="1" noEditPoints="1" noAdjustHandles="1" noChangeArrowheads="1" noChangeShapeType="1" noTextEdit="1"/>
              </p:cNvSpPr>
              <p:nvPr/>
            </p:nvSpPr>
            <p:spPr>
              <a:xfrm>
                <a:off x="4260426" y="6162358"/>
                <a:ext cx="1695269" cy="626069"/>
              </a:xfrm>
              <a:prstGeom prst="rect">
                <a:avLst/>
              </a:prstGeom>
              <a:blipFill>
                <a:blip r:embed="rId4"/>
                <a:stretch>
                  <a:fillRect l="-5970" b="-4000"/>
                </a:stretch>
              </a:blipFill>
            </p:spPr>
            <p:txBody>
              <a:bodyPr/>
              <a:lstStyle/>
              <a:p>
                <a:r>
                  <a:rPr lang="en-US">
                    <a:noFill/>
                  </a:rPr>
                  <a:t> </a:t>
                </a:r>
              </a:p>
            </p:txBody>
          </p:sp>
        </mc:Fallback>
      </mc:AlternateContent>
      <p:sp>
        <p:nvSpPr>
          <p:cNvPr id="2" name="Google Shape;49;p2">
            <a:extLst>
              <a:ext uri="{FF2B5EF4-FFF2-40B4-BE49-F238E27FC236}">
                <a16:creationId xmlns:a16="http://schemas.microsoft.com/office/drawing/2014/main" id="{9A2D19CE-102B-264E-9B79-9B0DDAE0027F}"/>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fld id="{00000000-1234-1234-1234-123412341234}" type="slidenum">
              <a:rPr lang="en-US"/>
              <a:pPr/>
              <a:t>16</a:t>
            </a:fld>
            <a:endParaRPr dirty="0"/>
          </a:p>
        </p:txBody>
      </p:sp>
      <p:sp>
        <p:nvSpPr>
          <p:cNvPr id="5" name="Google Shape;70;p5">
            <a:extLst>
              <a:ext uri="{FF2B5EF4-FFF2-40B4-BE49-F238E27FC236}">
                <a16:creationId xmlns:a16="http://schemas.microsoft.com/office/drawing/2014/main" id="{63F03D41-4B2B-24D1-CA58-98F8062E31CB}"/>
              </a:ext>
            </a:extLst>
          </p:cNvPr>
          <p:cNvSpPr txBox="1">
            <a:spLocks noGrp="1"/>
          </p:cNvSpPr>
          <p:nvPr>
            <p:ph type="title"/>
          </p:nvPr>
        </p:nvSpPr>
        <p:spPr>
          <a:xfrm>
            <a:off x="131797" y="334061"/>
            <a:ext cx="11647797" cy="950036"/>
          </a:xfrm>
          <a:prstGeom prst="rect">
            <a:avLst/>
          </a:prstGeom>
          <a:solidFill>
            <a:srgbClr val="000000"/>
          </a:solidFill>
          <a:ln>
            <a:noFill/>
          </a:ln>
        </p:spPr>
        <p:txBody>
          <a:bodyPr spcFirstLastPara="1" vert="horz" wrap="square" lIns="35713" tIns="35713" rIns="35713" bIns="35713" rtlCol="0" anchor="ctr" anchorCtr="0">
            <a:normAutofit/>
          </a:bodyPr>
          <a:lstStyle/>
          <a:p>
            <a:pPr indent="158750">
              <a:buSzPts val="9800"/>
            </a:pPr>
            <a:r>
              <a:rPr lang="en-US" b="1" dirty="0">
                <a:solidFill>
                  <a:srgbClr val="FFFFFF"/>
                </a:solidFill>
                <a:latin typeface="Arial Rounded"/>
                <a:ea typeface="Arial Rounded"/>
                <a:cs typeface="Arial Rounded"/>
                <a:sym typeface="Arial Rounded"/>
              </a:rPr>
              <a:t>Static 𝑩</a:t>
            </a:r>
            <a:r>
              <a:rPr lang="en-US" b="1" baseline="-25000" dirty="0">
                <a:solidFill>
                  <a:srgbClr val="FFFFFF"/>
                </a:solidFill>
                <a:latin typeface="Arial Rounded"/>
                <a:ea typeface="Arial Rounded"/>
                <a:cs typeface="Arial Rounded"/>
                <a:sym typeface="Arial Rounded"/>
              </a:rPr>
              <a:t>𝟏</a:t>
            </a:r>
            <a:r>
              <a:rPr lang="en-US" b="1" dirty="0">
                <a:solidFill>
                  <a:srgbClr val="FFFFFF"/>
                </a:solidFill>
                <a:latin typeface="Arial Rounded"/>
                <a:ea typeface="Arial Rounded"/>
                <a:cs typeface="Arial Rounded"/>
                <a:sym typeface="Arial Rounded"/>
              </a:rPr>
              <a:t>+ shimming</a:t>
            </a:r>
          </a:p>
        </p:txBody>
      </p:sp>
      <p:sp>
        <p:nvSpPr>
          <p:cNvPr id="6" name="Down Arrow 5">
            <a:extLst>
              <a:ext uri="{FF2B5EF4-FFF2-40B4-BE49-F238E27FC236}">
                <a16:creationId xmlns:a16="http://schemas.microsoft.com/office/drawing/2014/main" id="{CB7C3F67-ECF1-5289-DEC9-56A0F6FBD03E}"/>
              </a:ext>
            </a:extLst>
          </p:cNvPr>
          <p:cNvSpPr/>
          <p:nvPr/>
        </p:nvSpPr>
        <p:spPr>
          <a:xfrm>
            <a:off x="9603317" y="3677085"/>
            <a:ext cx="367683" cy="384315"/>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14" name="Picture 13" descr="A picture containing text, tableware, dishware, clipart&#10;&#10;Description automatically generated">
            <a:extLst>
              <a:ext uri="{FF2B5EF4-FFF2-40B4-BE49-F238E27FC236}">
                <a16:creationId xmlns:a16="http://schemas.microsoft.com/office/drawing/2014/main" id="{2B0C9F25-B787-3333-CF93-F83E957DA46F}"/>
              </a:ext>
            </a:extLst>
          </p:cNvPr>
          <p:cNvPicPr>
            <a:picLocks noChangeAspect="1"/>
          </p:cNvPicPr>
          <p:nvPr/>
        </p:nvPicPr>
        <p:blipFill>
          <a:blip r:embed="rId5">
            <a:alphaModFix/>
          </a:blip>
          <a:stretch>
            <a:fillRect/>
          </a:stretch>
        </p:blipFill>
        <p:spPr>
          <a:xfrm>
            <a:off x="10273231" y="596768"/>
            <a:ext cx="1321572" cy="424621"/>
          </a:xfrm>
          <a:prstGeom prst="rect">
            <a:avLst/>
          </a:prstGeom>
          <a:noFill/>
        </p:spPr>
      </p:pic>
    </p:spTree>
    <p:extLst>
      <p:ext uri="{BB962C8B-B14F-4D97-AF65-F5344CB8AC3E}">
        <p14:creationId xmlns:p14="http://schemas.microsoft.com/office/powerpoint/2010/main" val="18141828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pic>
        <p:nvPicPr>
          <p:cNvPr id="15" name="Picture 14" descr="Graphical user interface&#10;&#10;Description automatically generated">
            <a:extLst>
              <a:ext uri="{FF2B5EF4-FFF2-40B4-BE49-F238E27FC236}">
                <a16:creationId xmlns:a16="http://schemas.microsoft.com/office/drawing/2014/main" id="{5A860D32-3D40-1476-C9BF-3FFC8FE640A4}"/>
              </a:ext>
            </a:extLst>
          </p:cNvPr>
          <p:cNvPicPr>
            <a:picLocks noChangeAspect="1"/>
          </p:cNvPicPr>
          <p:nvPr/>
        </p:nvPicPr>
        <p:blipFill>
          <a:blip r:embed="rId3"/>
          <a:stretch>
            <a:fillRect/>
          </a:stretch>
        </p:blipFill>
        <p:spPr>
          <a:xfrm>
            <a:off x="7395966" y="2882309"/>
            <a:ext cx="4520777" cy="2165311"/>
          </a:xfrm>
          <a:prstGeom prst="rect">
            <a:avLst/>
          </a:prstGeom>
        </p:spPr>
      </p:pic>
      <p:sp>
        <p:nvSpPr>
          <p:cNvPr id="79" name="Google Shape;79;p6"/>
          <p:cNvSpPr txBox="1">
            <a:spLocks noGrp="1"/>
          </p:cNvSpPr>
          <p:nvPr>
            <p:ph type="title"/>
          </p:nvPr>
        </p:nvSpPr>
        <p:spPr>
          <a:xfrm>
            <a:off x="131797" y="334061"/>
            <a:ext cx="11647797" cy="950036"/>
          </a:xfrm>
          <a:prstGeom prst="rect">
            <a:avLst/>
          </a:prstGeom>
          <a:solidFill>
            <a:srgbClr val="000000"/>
          </a:solidFill>
          <a:ln>
            <a:noFill/>
          </a:ln>
        </p:spPr>
        <p:txBody>
          <a:bodyPr spcFirstLastPara="1" vert="horz" wrap="square" lIns="35713" tIns="35713" rIns="35713" bIns="35713" rtlCol="0" anchor="ctr" anchorCtr="0">
            <a:normAutofit/>
          </a:bodyPr>
          <a:lstStyle/>
          <a:p>
            <a:pPr indent="158750">
              <a:buSzPts val="9800"/>
            </a:pPr>
            <a:r>
              <a:rPr lang="en-US" sz="4900" b="1">
                <a:solidFill>
                  <a:srgbClr val="FFFFFF"/>
                </a:solidFill>
                <a:latin typeface="Arial Rounded"/>
                <a:ea typeface="Arial Rounded"/>
                <a:cs typeface="Arial Rounded"/>
                <a:sym typeface="Arial Rounded"/>
              </a:rPr>
              <a:t>Conclusion</a:t>
            </a:r>
            <a:endParaRPr/>
          </a:p>
        </p:txBody>
      </p:sp>
      <p:pic>
        <p:nvPicPr>
          <p:cNvPr id="3" name="Picture 2" descr="A picture containing text, tableware, dishware, clipart&#10;&#10;Description automatically generated">
            <a:extLst>
              <a:ext uri="{FF2B5EF4-FFF2-40B4-BE49-F238E27FC236}">
                <a16:creationId xmlns:a16="http://schemas.microsoft.com/office/drawing/2014/main" id="{79EA62C6-A3A8-4DE7-C19B-95B00D585126}"/>
              </a:ext>
            </a:extLst>
          </p:cNvPr>
          <p:cNvPicPr>
            <a:picLocks noChangeAspect="1"/>
          </p:cNvPicPr>
          <p:nvPr/>
        </p:nvPicPr>
        <p:blipFill>
          <a:blip r:embed="rId4">
            <a:alphaModFix/>
          </a:blip>
          <a:stretch>
            <a:fillRect/>
          </a:stretch>
        </p:blipFill>
        <p:spPr>
          <a:xfrm>
            <a:off x="10273231" y="596768"/>
            <a:ext cx="1321572" cy="424621"/>
          </a:xfrm>
          <a:prstGeom prst="rect">
            <a:avLst/>
          </a:prstGeom>
          <a:noFill/>
        </p:spPr>
      </p:pic>
      <p:sp>
        <p:nvSpPr>
          <p:cNvPr id="8" name="Google Shape;49;p2">
            <a:extLst>
              <a:ext uri="{FF2B5EF4-FFF2-40B4-BE49-F238E27FC236}">
                <a16:creationId xmlns:a16="http://schemas.microsoft.com/office/drawing/2014/main" id="{F69A2F17-3FB2-95A2-35E6-5F644C960314}"/>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pPr algn="r"/>
            <a:fld id="{00000000-1234-1234-1234-123412341234}" type="slidenum">
              <a:rPr lang="en-US">
                <a:latin typeface="+mn-lt"/>
              </a:rPr>
              <a:pPr algn="r"/>
              <a:t>17</a:t>
            </a:fld>
            <a:endParaRPr dirty="0">
              <a:latin typeface="+mn-lt"/>
            </a:endParaRPr>
          </a:p>
        </p:txBody>
      </p:sp>
      <p:sp>
        <p:nvSpPr>
          <p:cNvPr id="13" name="Text Placeholder 2">
            <a:extLst>
              <a:ext uri="{FF2B5EF4-FFF2-40B4-BE49-F238E27FC236}">
                <a16:creationId xmlns:a16="http://schemas.microsoft.com/office/drawing/2014/main" id="{AA9B4039-29CE-1BC1-F424-E2A8C4818DD9}"/>
              </a:ext>
            </a:extLst>
          </p:cNvPr>
          <p:cNvSpPr>
            <a:spLocks noGrp="1"/>
          </p:cNvSpPr>
          <p:nvPr>
            <p:ph type="body" idx="1"/>
          </p:nvPr>
        </p:nvSpPr>
        <p:spPr>
          <a:xfrm>
            <a:off x="283834" y="1397401"/>
            <a:ext cx="8090145" cy="4929340"/>
          </a:xfrm>
        </p:spPr>
        <p:txBody>
          <a:bodyPr>
            <a:normAutofit/>
          </a:bodyPr>
          <a:lstStyle/>
          <a:p>
            <a:pPr marL="571500" indent="-457200">
              <a:buFont typeface="Arial" panose="020B0604020202020204" pitchFamily="34" charset="0"/>
              <a:buChar char="•"/>
            </a:pPr>
            <a:r>
              <a:rPr lang="en-US" dirty="0"/>
              <a:t>Open-source software for B</a:t>
            </a:r>
            <a:r>
              <a:rPr lang="en-US" baseline="-25000" dirty="0"/>
              <a:t>0</a:t>
            </a:r>
            <a:r>
              <a:rPr lang="en-US" dirty="0"/>
              <a:t> and B</a:t>
            </a:r>
            <a:r>
              <a:rPr lang="en-US" baseline="-25000" dirty="0"/>
              <a:t>1</a:t>
            </a:r>
            <a:r>
              <a:rPr lang="en-US" dirty="0"/>
              <a:t>+ shimming</a:t>
            </a:r>
          </a:p>
          <a:p>
            <a:pPr marL="800100" lvl="1" indent="-457200"/>
            <a:r>
              <a:rPr lang="en-US" dirty="0"/>
              <a:t>Available for the command line and a Graphical User Interface</a:t>
            </a:r>
          </a:p>
          <a:p>
            <a:pPr marL="800100" lvl="1" indent="-457200"/>
            <a:r>
              <a:rPr lang="en-US" dirty="0"/>
              <a:t>Foster collaboration</a:t>
            </a:r>
          </a:p>
          <a:p>
            <a:pPr marL="800100" lvl="1" indent="-457200"/>
            <a:r>
              <a:rPr lang="en-US" dirty="0"/>
              <a:t>Make advanced shimming accessible and reproducible </a:t>
            </a:r>
          </a:p>
          <a:p>
            <a:pPr marL="800100" lvl="1" indent="-457200"/>
            <a:endParaRPr lang="en-US" dirty="0"/>
          </a:p>
          <a:p>
            <a:pPr marL="571500" indent="-457200">
              <a:buFont typeface="Arial" panose="020B0604020202020204" pitchFamily="34" charset="0"/>
              <a:buChar char="•"/>
            </a:pPr>
            <a:r>
              <a:rPr lang="en-US" dirty="0"/>
              <a:t>Website: </a:t>
            </a:r>
            <a:r>
              <a:rPr lang="en-CA" sz="3600" dirty="0">
                <a:hlinkClick r:id="rId5"/>
              </a:rPr>
              <a:t>https://shimming-toolbox.org/</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7"/>
          <p:cNvSpPr txBox="1">
            <a:spLocks noGrp="1"/>
          </p:cNvSpPr>
          <p:nvPr>
            <p:ph type="title"/>
          </p:nvPr>
        </p:nvSpPr>
        <p:spPr>
          <a:xfrm>
            <a:off x="131797" y="334061"/>
            <a:ext cx="11647797" cy="950036"/>
          </a:xfrm>
          <a:prstGeom prst="rect">
            <a:avLst/>
          </a:prstGeom>
          <a:solidFill>
            <a:srgbClr val="000000"/>
          </a:solidFill>
          <a:ln>
            <a:noFill/>
          </a:ln>
        </p:spPr>
        <p:txBody>
          <a:bodyPr spcFirstLastPara="1" vert="horz" wrap="square" lIns="35713" tIns="35713" rIns="35713" bIns="35713" rtlCol="0" anchor="ctr" anchorCtr="0">
            <a:normAutofit/>
          </a:bodyPr>
          <a:lstStyle/>
          <a:p>
            <a:pPr indent="158750">
              <a:buSzPts val="9800"/>
            </a:pPr>
            <a:r>
              <a:rPr lang="en-US" sz="4900" b="1" dirty="0">
                <a:solidFill>
                  <a:srgbClr val="FFFFFF"/>
                </a:solidFill>
                <a:latin typeface="Arial Rounded"/>
                <a:ea typeface="Arial Rounded"/>
                <a:cs typeface="Arial Rounded"/>
                <a:sym typeface="Arial Rounded"/>
              </a:rPr>
              <a:t>Acknowledgements</a:t>
            </a:r>
            <a:endParaRPr dirty="0"/>
          </a:p>
        </p:txBody>
      </p:sp>
      <p:sp>
        <p:nvSpPr>
          <p:cNvPr id="89" name="Google Shape;89;p7"/>
          <p:cNvSpPr txBox="1">
            <a:spLocks noGrp="1"/>
          </p:cNvSpPr>
          <p:nvPr>
            <p:ph type="sldNum" idx="12"/>
          </p:nvPr>
        </p:nvSpPr>
        <p:spPr>
          <a:xfrm>
            <a:off x="6010274" y="6505277"/>
            <a:ext cx="162523" cy="256789"/>
          </a:xfrm>
          <a:prstGeom prst="rect">
            <a:avLst/>
          </a:prstGeom>
          <a:noFill/>
          <a:ln>
            <a:noFill/>
          </a:ln>
        </p:spPr>
        <p:txBody>
          <a:bodyPr spcFirstLastPara="1" vert="horz" wrap="square" lIns="35713" tIns="35713" rIns="35713" bIns="35713" rtlCol="0" anchor="t" anchorCtr="0">
            <a:spAutoFit/>
          </a:bodyPr>
          <a:lstStyle/>
          <a:p>
            <a:fld id="{00000000-1234-1234-1234-123412341234}" type="slidenum">
              <a:rPr lang="en-US"/>
              <a:pPr/>
              <a:t>18</a:t>
            </a:fld>
            <a:endParaRPr/>
          </a:p>
        </p:txBody>
      </p:sp>
      <p:pic>
        <p:nvPicPr>
          <p:cNvPr id="92" name="Google Shape;92;p7" descr="polytechnique_promo_cmykPrint.png"/>
          <p:cNvPicPr preferRelativeResize="0"/>
          <p:nvPr/>
        </p:nvPicPr>
        <p:blipFill rotWithShape="1">
          <a:blip r:embed="rId3">
            <a:alphaModFix/>
          </a:blip>
          <a:srcRect/>
          <a:stretch/>
        </p:blipFill>
        <p:spPr>
          <a:xfrm>
            <a:off x="2193673" y="1547031"/>
            <a:ext cx="2829077" cy="655671"/>
          </a:xfrm>
          <a:prstGeom prst="rect">
            <a:avLst/>
          </a:prstGeom>
          <a:noFill/>
          <a:ln>
            <a:noFill/>
          </a:ln>
        </p:spPr>
      </p:pic>
      <p:pic>
        <p:nvPicPr>
          <p:cNvPr id="93" name="Google Shape;93;p7" descr="neuropoly.png"/>
          <p:cNvPicPr preferRelativeResize="0"/>
          <p:nvPr/>
        </p:nvPicPr>
        <p:blipFill rotWithShape="1">
          <a:blip r:embed="rId4">
            <a:alphaModFix/>
          </a:blip>
          <a:srcRect/>
          <a:stretch/>
        </p:blipFill>
        <p:spPr>
          <a:xfrm>
            <a:off x="932393" y="1402166"/>
            <a:ext cx="1006891" cy="1006891"/>
          </a:xfrm>
          <a:prstGeom prst="rect">
            <a:avLst/>
          </a:prstGeom>
          <a:noFill/>
          <a:ln>
            <a:noFill/>
          </a:ln>
        </p:spPr>
      </p:pic>
      <p:sp>
        <p:nvSpPr>
          <p:cNvPr id="95" name="Google Shape;95;p7"/>
          <p:cNvSpPr txBox="1"/>
          <p:nvPr/>
        </p:nvSpPr>
        <p:spPr>
          <a:xfrm>
            <a:off x="10056283" y="3572066"/>
            <a:ext cx="115888" cy="164456"/>
          </a:xfrm>
          <a:prstGeom prst="rect">
            <a:avLst/>
          </a:prstGeom>
          <a:noFill/>
          <a:ln>
            <a:noFill/>
          </a:ln>
        </p:spPr>
        <p:txBody>
          <a:bodyPr spcFirstLastPara="1" wrap="square" lIns="35713" tIns="35713" rIns="35713" bIns="35713" anchor="ctr" anchorCtr="0">
            <a:spAutoFit/>
          </a:bodyPr>
          <a:lstStyle/>
          <a:p>
            <a:pPr>
              <a:buClr>
                <a:srgbClr val="000000"/>
              </a:buClr>
              <a:buSzPts val="1200"/>
            </a:pPr>
            <a:r>
              <a:rPr lang="en-US" sz="600">
                <a:solidFill>
                  <a:srgbClr val="000000"/>
                </a:solidFill>
                <a:latin typeface="Times"/>
                <a:ea typeface="Times"/>
                <a:cs typeface="Times"/>
                <a:sym typeface="Times"/>
              </a:rPr>
              <a:t> </a:t>
            </a:r>
            <a:endParaRPr sz="900"/>
          </a:p>
        </p:txBody>
      </p:sp>
      <p:cxnSp>
        <p:nvCxnSpPr>
          <p:cNvPr id="96" name="Google Shape;96;p7"/>
          <p:cNvCxnSpPr/>
          <p:nvPr/>
        </p:nvCxnSpPr>
        <p:spPr>
          <a:xfrm>
            <a:off x="-11040" y="6127457"/>
            <a:ext cx="12205150" cy="1"/>
          </a:xfrm>
          <a:prstGeom prst="straightConnector1">
            <a:avLst/>
          </a:prstGeom>
          <a:noFill/>
          <a:ln w="25400" cap="flat" cmpd="sng">
            <a:solidFill>
              <a:srgbClr val="000000"/>
            </a:solidFill>
            <a:prstDash val="solid"/>
            <a:miter lim="400000"/>
            <a:headEnd type="none" w="sm" len="sm"/>
            <a:tailEnd type="none" w="sm" len="sm"/>
          </a:ln>
        </p:spPr>
      </p:cxnSp>
      <p:pic>
        <p:nvPicPr>
          <p:cNvPr id="97" name="Google Shape;97;p7" descr="cihr.png"/>
          <p:cNvPicPr preferRelativeResize="0"/>
          <p:nvPr/>
        </p:nvPicPr>
        <p:blipFill rotWithShape="1">
          <a:blip r:embed="rId5">
            <a:alphaModFix/>
          </a:blip>
          <a:srcRect l="18276" t="6764" r="18645" b="25140"/>
          <a:stretch/>
        </p:blipFill>
        <p:spPr>
          <a:xfrm>
            <a:off x="1374534" y="6285206"/>
            <a:ext cx="673645" cy="436338"/>
          </a:xfrm>
          <a:prstGeom prst="rect">
            <a:avLst/>
          </a:prstGeom>
          <a:noFill/>
          <a:ln>
            <a:noFill/>
          </a:ln>
        </p:spPr>
      </p:pic>
      <p:pic>
        <p:nvPicPr>
          <p:cNvPr id="98" name="Google Shape;98;p7" descr="frsq.jpg"/>
          <p:cNvPicPr preferRelativeResize="0"/>
          <p:nvPr/>
        </p:nvPicPr>
        <p:blipFill rotWithShape="1">
          <a:blip r:embed="rId6">
            <a:alphaModFix/>
          </a:blip>
          <a:srcRect/>
          <a:stretch/>
        </p:blipFill>
        <p:spPr>
          <a:xfrm>
            <a:off x="2213835" y="6383408"/>
            <a:ext cx="1044051" cy="317755"/>
          </a:xfrm>
          <a:prstGeom prst="rect">
            <a:avLst/>
          </a:prstGeom>
          <a:noFill/>
          <a:ln>
            <a:noFill/>
          </a:ln>
        </p:spPr>
      </p:pic>
      <p:pic>
        <p:nvPicPr>
          <p:cNvPr id="99" name="Google Shape;99;p7" descr="frqnt.jpg"/>
          <p:cNvPicPr preferRelativeResize="0"/>
          <p:nvPr/>
        </p:nvPicPr>
        <p:blipFill rotWithShape="1">
          <a:blip r:embed="rId7">
            <a:alphaModFix/>
          </a:blip>
          <a:srcRect/>
          <a:stretch/>
        </p:blipFill>
        <p:spPr>
          <a:xfrm>
            <a:off x="3433638" y="6315686"/>
            <a:ext cx="1074485" cy="382694"/>
          </a:xfrm>
          <a:prstGeom prst="rect">
            <a:avLst/>
          </a:prstGeom>
          <a:noFill/>
          <a:ln>
            <a:noFill/>
          </a:ln>
        </p:spPr>
      </p:pic>
      <p:pic>
        <p:nvPicPr>
          <p:cNvPr id="100" name="Google Shape;100;p7" descr="crc.png"/>
          <p:cNvPicPr preferRelativeResize="0"/>
          <p:nvPr/>
        </p:nvPicPr>
        <p:blipFill rotWithShape="1">
          <a:blip r:embed="rId8">
            <a:alphaModFix/>
          </a:blip>
          <a:srcRect/>
          <a:stretch/>
        </p:blipFill>
        <p:spPr>
          <a:xfrm>
            <a:off x="4637623" y="6312707"/>
            <a:ext cx="1089703" cy="434145"/>
          </a:xfrm>
          <a:prstGeom prst="rect">
            <a:avLst/>
          </a:prstGeom>
          <a:noFill/>
          <a:ln>
            <a:noFill/>
          </a:ln>
        </p:spPr>
      </p:pic>
      <p:pic>
        <p:nvPicPr>
          <p:cNvPr id="101" name="Google Shape;101;p7" descr="nserc_logo.jpg"/>
          <p:cNvPicPr preferRelativeResize="0"/>
          <p:nvPr/>
        </p:nvPicPr>
        <p:blipFill rotWithShape="1">
          <a:blip r:embed="rId9">
            <a:alphaModFix/>
          </a:blip>
          <a:srcRect/>
          <a:stretch/>
        </p:blipFill>
        <p:spPr>
          <a:xfrm>
            <a:off x="257981" y="6340964"/>
            <a:ext cx="916754" cy="369784"/>
          </a:xfrm>
          <a:prstGeom prst="rect">
            <a:avLst/>
          </a:prstGeom>
          <a:noFill/>
          <a:ln>
            <a:noFill/>
          </a:ln>
        </p:spPr>
      </p:pic>
      <p:pic>
        <p:nvPicPr>
          <p:cNvPr id="102" name="Google Shape;102;p7" descr="rbiq_1.jpg"/>
          <p:cNvPicPr preferRelativeResize="0"/>
          <p:nvPr/>
        </p:nvPicPr>
        <p:blipFill rotWithShape="1">
          <a:blip r:embed="rId10">
            <a:alphaModFix/>
          </a:blip>
          <a:srcRect/>
          <a:stretch/>
        </p:blipFill>
        <p:spPr>
          <a:xfrm>
            <a:off x="8905992" y="6305285"/>
            <a:ext cx="907270" cy="397471"/>
          </a:xfrm>
          <a:prstGeom prst="rect">
            <a:avLst/>
          </a:prstGeom>
          <a:noFill/>
          <a:ln>
            <a:noFill/>
          </a:ln>
        </p:spPr>
      </p:pic>
      <p:pic>
        <p:nvPicPr>
          <p:cNvPr id="103" name="Google Shape;103;p7" descr="cfi.jpeg"/>
          <p:cNvPicPr preferRelativeResize="0"/>
          <p:nvPr/>
        </p:nvPicPr>
        <p:blipFill rotWithShape="1">
          <a:blip r:embed="rId11">
            <a:alphaModFix/>
          </a:blip>
          <a:srcRect/>
          <a:stretch/>
        </p:blipFill>
        <p:spPr>
          <a:xfrm>
            <a:off x="7691302" y="6323333"/>
            <a:ext cx="1135871" cy="381464"/>
          </a:xfrm>
          <a:prstGeom prst="rect">
            <a:avLst/>
          </a:prstGeom>
          <a:noFill/>
          <a:ln>
            <a:noFill/>
          </a:ln>
        </p:spPr>
      </p:pic>
      <p:pic>
        <p:nvPicPr>
          <p:cNvPr id="104" name="Google Shape;104;p7" descr="spinal-research-uk-logo.png"/>
          <p:cNvPicPr preferRelativeResize="0"/>
          <p:nvPr/>
        </p:nvPicPr>
        <p:blipFill rotWithShape="1">
          <a:blip r:embed="rId12">
            <a:alphaModFix/>
          </a:blip>
          <a:srcRect/>
          <a:stretch/>
        </p:blipFill>
        <p:spPr>
          <a:xfrm>
            <a:off x="9893440" y="6370480"/>
            <a:ext cx="953954" cy="251988"/>
          </a:xfrm>
          <a:prstGeom prst="rect">
            <a:avLst/>
          </a:prstGeom>
          <a:noFill/>
          <a:ln>
            <a:noFill/>
          </a:ln>
        </p:spPr>
      </p:pic>
      <p:pic>
        <p:nvPicPr>
          <p:cNvPr id="105" name="Google Shape;105;p7" descr="wingsforlife.jpeg"/>
          <p:cNvPicPr preferRelativeResize="0"/>
          <p:nvPr/>
        </p:nvPicPr>
        <p:blipFill rotWithShape="1">
          <a:blip r:embed="rId13">
            <a:alphaModFix/>
          </a:blip>
          <a:srcRect/>
          <a:stretch/>
        </p:blipFill>
        <p:spPr>
          <a:xfrm>
            <a:off x="10895985" y="6249406"/>
            <a:ext cx="1101867" cy="382899"/>
          </a:xfrm>
          <a:prstGeom prst="rect">
            <a:avLst/>
          </a:prstGeom>
          <a:noFill/>
          <a:ln>
            <a:noFill/>
          </a:ln>
        </p:spPr>
      </p:pic>
      <p:pic>
        <p:nvPicPr>
          <p:cNvPr id="106" name="Google Shape;106;p7" descr="ivado3_0.jpeg"/>
          <p:cNvPicPr preferRelativeResize="0"/>
          <p:nvPr/>
        </p:nvPicPr>
        <p:blipFill rotWithShape="1">
          <a:blip r:embed="rId14">
            <a:alphaModFix/>
          </a:blip>
          <a:srcRect l="15334" t="11387" r="20341" b="26612"/>
          <a:stretch/>
        </p:blipFill>
        <p:spPr>
          <a:xfrm>
            <a:off x="5782162" y="6309320"/>
            <a:ext cx="1070837" cy="425018"/>
          </a:xfrm>
          <a:prstGeom prst="rect">
            <a:avLst/>
          </a:prstGeom>
          <a:noFill/>
          <a:ln>
            <a:noFill/>
          </a:ln>
        </p:spPr>
      </p:pic>
      <p:pic>
        <p:nvPicPr>
          <p:cNvPr id="107" name="Google Shape;107;p7" descr="transmedtech.png"/>
          <p:cNvPicPr preferRelativeResize="0"/>
          <p:nvPr/>
        </p:nvPicPr>
        <p:blipFill rotWithShape="1">
          <a:blip r:embed="rId15">
            <a:alphaModFix/>
          </a:blip>
          <a:srcRect/>
          <a:stretch/>
        </p:blipFill>
        <p:spPr>
          <a:xfrm>
            <a:off x="6872157" y="6207196"/>
            <a:ext cx="795971" cy="530648"/>
          </a:xfrm>
          <a:prstGeom prst="rect">
            <a:avLst/>
          </a:prstGeom>
          <a:noFill/>
          <a:ln>
            <a:noFill/>
          </a:ln>
        </p:spPr>
      </p:pic>
      <p:pic>
        <p:nvPicPr>
          <p:cNvPr id="7" name="Picture 6" descr="A picture containing text, tableware, dishware, clipart&#10;&#10;Description automatically generated">
            <a:extLst>
              <a:ext uri="{FF2B5EF4-FFF2-40B4-BE49-F238E27FC236}">
                <a16:creationId xmlns:a16="http://schemas.microsoft.com/office/drawing/2014/main" id="{3BB92331-00D6-151E-3B73-467CE944CB02}"/>
              </a:ext>
            </a:extLst>
          </p:cNvPr>
          <p:cNvPicPr>
            <a:picLocks noChangeAspect="1"/>
          </p:cNvPicPr>
          <p:nvPr/>
        </p:nvPicPr>
        <p:blipFill>
          <a:blip r:embed="rId16">
            <a:alphaModFix/>
          </a:blip>
          <a:stretch>
            <a:fillRect/>
          </a:stretch>
        </p:blipFill>
        <p:spPr>
          <a:xfrm>
            <a:off x="10273231" y="596768"/>
            <a:ext cx="1321572" cy="424621"/>
          </a:xfrm>
          <a:prstGeom prst="rect">
            <a:avLst/>
          </a:prstGeom>
          <a:noFill/>
        </p:spPr>
      </p:pic>
      <p:sp>
        <p:nvSpPr>
          <p:cNvPr id="2" name="TextBox 1">
            <a:extLst>
              <a:ext uri="{FF2B5EF4-FFF2-40B4-BE49-F238E27FC236}">
                <a16:creationId xmlns:a16="http://schemas.microsoft.com/office/drawing/2014/main" id="{9299C1D5-5B5E-90CC-0C30-6A93FD58F168}"/>
              </a:ext>
            </a:extLst>
          </p:cNvPr>
          <p:cNvSpPr txBox="1"/>
          <p:nvPr/>
        </p:nvSpPr>
        <p:spPr>
          <a:xfrm>
            <a:off x="1794922" y="4151959"/>
            <a:ext cx="3960505" cy="1477328"/>
          </a:xfrm>
          <a:prstGeom prst="rect">
            <a:avLst/>
          </a:prstGeom>
          <a:noFill/>
        </p:spPr>
        <p:txBody>
          <a:bodyPr wrap="square" rtlCol="0">
            <a:spAutoFit/>
          </a:bodyPr>
          <a:lstStyle/>
          <a:p>
            <a:r>
              <a:rPr lang="en-US" dirty="0">
                <a:solidFill>
                  <a:srgbClr val="C00000"/>
                </a:solidFill>
              </a:rPr>
              <a:t>A</a:t>
            </a:r>
            <a:r>
              <a:rPr lang="en-US" sz="1800" dirty="0">
                <a:solidFill>
                  <a:srgbClr val="C00000"/>
                </a:solidFill>
              </a:rPr>
              <a:t>bstract number: #3918</a:t>
            </a:r>
          </a:p>
          <a:p>
            <a:r>
              <a:rPr lang="en-US" dirty="0">
                <a:solidFill>
                  <a:srgbClr val="C00000"/>
                </a:solidFill>
              </a:rPr>
              <a:t>When: Wednesday 15h45</a:t>
            </a:r>
          </a:p>
          <a:p>
            <a:r>
              <a:rPr lang="en-US" sz="1800" dirty="0">
                <a:solidFill>
                  <a:srgbClr val="C00000"/>
                </a:solidFill>
              </a:rPr>
              <a:t>Session: Targeted Applications of Magnets, Shims &amp; Gradient Design</a:t>
            </a:r>
          </a:p>
          <a:p>
            <a:r>
              <a:rPr lang="en-US" dirty="0">
                <a:solidFill>
                  <a:srgbClr val="C00000"/>
                </a:solidFill>
              </a:rPr>
              <a:t>Location: Exhibition hall</a:t>
            </a:r>
            <a:endParaRPr lang="en-US" sz="1800" dirty="0">
              <a:solidFill>
                <a:srgbClr val="C00000"/>
              </a:solidFill>
            </a:endParaRPr>
          </a:p>
        </p:txBody>
      </p:sp>
      <p:sp>
        <p:nvSpPr>
          <p:cNvPr id="3" name="Google Shape;49;p2">
            <a:extLst>
              <a:ext uri="{FF2B5EF4-FFF2-40B4-BE49-F238E27FC236}">
                <a16:creationId xmlns:a16="http://schemas.microsoft.com/office/drawing/2014/main" id="{530B57C6-9ED3-2CA4-82CD-372163A8BF65}"/>
              </a:ext>
            </a:extLst>
          </p:cNvPr>
          <p:cNvSpPr txBox="1">
            <a:spLocks/>
          </p:cNvSpPr>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defPPr>
              <a:defRPr lang="en-US"/>
            </a:defPPr>
            <a:lvl1pPr marL="0" lvl="0" indent="0" algn="ctr" defTabSz="914400" rtl="0" eaLnBrk="1" latinLnBrk="0" hangingPunct="1">
              <a:lnSpc>
                <a:spcPct val="100000"/>
              </a:lnSpc>
              <a:spcBef>
                <a:spcPts val="0"/>
              </a:spcBef>
              <a:spcAft>
                <a:spcPts val="0"/>
              </a:spcAft>
              <a:buClr>
                <a:srgbClr val="000000"/>
              </a:buClr>
              <a:buSzPts val="2400"/>
              <a:buFont typeface="Helvetica Neue Light"/>
              <a:buNone/>
              <a:defRPr sz="1200" b="0" kern="1200">
                <a:solidFill>
                  <a:schemeClr val="tx1">
                    <a:tint val="82000"/>
                  </a:schemeClr>
                </a:solidFill>
                <a:latin typeface="Helvetica Neue Light"/>
                <a:ea typeface="Helvetica Neue Light"/>
                <a:cs typeface="Helvetica Neue Light"/>
                <a:sym typeface="Helvetica Neue Light"/>
              </a:defRPr>
            </a:lvl1pPr>
            <a:lvl2pPr marL="0" lvl="1" indent="0" algn="ctr" defTabSz="914400" rtl="0" eaLnBrk="1" latinLnBrk="0" hangingPunct="1">
              <a:lnSpc>
                <a:spcPct val="100000"/>
              </a:lnSpc>
              <a:spcBef>
                <a:spcPts val="0"/>
              </a:spcBef>
              <a:spcAft>
                <a:spcPts val="0"/>
              </a:spcAft>
              <a:buClr>
                <a:srgbClr val="000000"/>
              </a:buClr>
              <a:buSzPts val="2400"/>
              <a:buFont typeface="Helvetica Neue Light"/>
              <a:buNone/>
              <a:defRPr sz="1200" b="0" kern="1200">
                <a:solidFill>
                  <a:schemeClr val="tx1"/>
                </a:solidFill>
                <a:latin typeface="Helvetica Neue Light"/>
                <a:ea typeface="Helvetica Neue Light"/>
                <a:cs typeface="Helvetica Neue Light"/>
                <a:sym typeface="Helvetica Neue Light"/>
              </a:defRPr>
            </a:lvl2pPr>
            <a:lvl3pPr marL="0" lvl="2" indent="0" algn="ctr" defTabSz="914400" rtl="0" eaLnBrk="1" latinLnBrk="0" hangingPunct="1">
              <a:lnSpc>
                <a:spcPct val="100000"/>
              </a:lnSpc>
              <a:spcBef>
                <a:spcPts val="0"/>
              </a:spcBef>
              <a:spcAft>
                <a:spcPts val="0"/>
              </a:spcAft>
              <a:buClr>
                <a:srgbClr val="000000"/>
              </a:buClr>
              <a:buSzPts val="2400"/>
              <a:buFont typeface="Helvetica Neue Light"/>
              <a:buNone/>
              <a:defRPr sz="1200" b="0" kern="1200">
                <a:solidFill>
                  <a:schemeClr val="tx1"/>
                </a:solidFill>
                <a:latin typeface="Helvetica Neue Light"/>
                <a:ea typeface="Helvetica Neue Light"/>
                <a:cs typeface="Helvetica Neue Light"/>
                <a:sym typeface="Helvetica Neue Light"/>
              </a:defRPr>
            </a:lvl3pPr>
            <a:lvl4pPr marL="0" lvl="3" indent="0" algn="ctr" defTabSz="914400" rtl="0" eaLnBrk="1" latinLnBrk="0" hangingPunct="1">
              <a:lnSpc>
                <a:spcPct val="100000"/>
              </a:lnSpc>
              <a:spcBef>
                <a:spcPts val="0"/>
              </a:spcBef>
              <a:spcAft>
                <a:spcPts val="0"/>
              </a:spcAft>
              <a:buClr>
                <a:srgbClr val="000000"/>
              </a:buClr>
              <a:buSzPts val="2400"/>
              <a:buFont typeface="Helvetica Neue Light"/>
              <a:buNone/>
              <a:defRPr sz="1200" b="0" kern="1200">
                <a:solidFill>
                  <a:schemeClr val="tx1"/>
                </a:solidFill>
                <a:latin typeface="Helvetica Neue Light"/>
                <a:ea typeface="Helvetica Neue Light"/>
                <a:cs typeface="Helvetica Neue Light"/>
                <a:sym typeface="Helvetica Neue Light"/>
              </a:defRPr>
            </a:lvl4pPr>
            <a:lvl5pPr marL="0" lvl="4" indent="0" algn="ctr" defTabSz="914400" rtl="0" eaLnBrk="1" latinLnBrk="0" hangingPunct="1">
              <a:lnSpc>
                <a:spcPct val="100000"/>
              </a:lnSpc>
              <a:spcBef>
                <a:spcPts val="0"/>
              </a:spcBef>
              <a:spcAft>
                <a:spcPts val="0"/>
              </a:spcAft>
              <a:buClr>
                <a:srgbClr val="000000"/>
              </a:buClr>
              <a:buSzPts val="2400"/>
              <a:buFont typeface="Helvetica Neue Light"/>
              <a:buNone/>
              <a:defRPr sz="1200" b="0" kern="1200">
                <a:solidFill>
                  <a:schemeClr val="tx1"/>
                </a:solidFill>
                <a:latin typeface="Helvetica Neue Light"/>
                <a:ea typeface="Helvetica Neue Light"/>
                <a:cs typeface="Helvetica Neue Light"/>
                <a:sym typeface="Helvetica Neue Light"/>
              </a:defRPr>
            </a:lvl5pPr>
            <a:lvl6pPr marL="0" lvl="5" indent="0" algn="ctr" defTabSz="914400" rtl="0" eaLnBrk="1" latinLnBrk="0" hangingPunct="1">
              <a:lnSpc>
                <a:spcPct val="100000"/>
              </a:lnSpc>
              <a:spcBef>
                <a:spcPts val="0"/>
              </a:spcBef>
              <a:spcAft>
                <a:spcPts val="0"/>
              </a:spcAft>
              <a:buClr>
                <a:srgbClr val="000000"/>
              </a:buClr>
              <a:buSzPts val="2400"/>
              <a:buFont typeface="Helvetica Neue Light"/>
              <a:buNone/>
              <a:defRPr sz="1200" b="0" kern="1200">
                <a:solidFill>
                  <a:schemeClr val="tx1"/>
                </a:solidFill>
                <a:latin typeface="Helvetica Neue Light"/>
                <a:ea typeface="Helvetica Neue Light"/>
                <a:cs typeface="Helvetica Neue Light"/>
                <a:sym typeface="Helvetica Neue Light"/>
              </a:defRPr>
            </a:lvl6pPr>
            <a:lvl7pPr marL="0" lvl="6" indent="0" algn="ctr" defTabSz="914400" rtl="0" eaLnBrk="1" latinLnBrk="0" hangingPunct="1">
              <a:lnSpc>
                <a:spcPct val="100000"/>
              </a:lnSpc>
              <a:spcBef>
                <a:spcPts val="0"/>
              </a:spcBef>
              <a:spcAft>
                <a:spcPts val="0"/>
              </a:spcAft>
              <a:buClr>
                <a:srgbClr val="000000"/>
              </a:buClr>
              <a:buSzPts val="2400"/>
              <a:buFont typeface="Helvetica Neue Light"/>
              <a:buNone/>
              <a:defRPr sz="1200" b="0" kern="1200">
                <a:solidFill>
                  <a:schemeClr val="tx1"/>
                </a:solidFill>
                <a:latin typeface="Helvetica Neue Light"/>
                <a:ea typeface="Helvetica Neue Light"/>
                <a:cs typeface="Helvetica Neue Light"/>
                <a:sym typeface="Helvetica Neue Light"/>
              </a:defRPr>
            </a:lvl7pPr>
            <a:lvl8pPr marL="0" lvl="7" indent="0" algn="ctr" defTabSz="914400" rtl="0" eaLnBrk="1" latinLnBrk="0" hangingPunct="1">
              <a:lnSpc>
                <a:spcPct val="100000"/>
              </a:lnSpc>
              <a:spcBef>
                <a:spcPts val="0"/>
              </a:spcBef>
              <a:spcAft>
                <a:spcPts val="0"/>
              </a:spcAft>
              <a:buClr>
                <a:srgbClr val="000000"/>
              </a:buClr>
              <a:buSzPts val="2400"/>
              <a:buFont typeface="Helvetica Neue Light"/>
              <a:buNone/>
              <a:defRPr sz="1200" b="0" kern="1200">
                <a:solidFill>
                  <a:schemeClr val="tx1"/>
                </a:solidFill>
                <a:latin typeface="Helvetica Neue Light"/>
                <a:ea typeface="Helvetica Neue Light"/>
                <a:cs typeface="Helvetica Neue Light"/>
                <a:sym typeface="Helvetica Neue Light"/>
              </a:defRPr>
            </a:lvl8pPr>
            <a:lvl9pPr marL="0" lvl="8" indent="0" algn="ctr" defTabSz="914400" rtl="0" eaLnBrk="1" latinLnBrk="0" hangingPunct="1">
              <a:lnSpc>
                <a:spcPct val="100000"/>
              </a:lnSpc>
              <a:spcBef>
                <a:spcPts val="0"/>
              </a:spcBef>
              <a:spcAft>
                <a:spcPts val="0"/>
              </a:spcAft>
              <a:buClr>
                <a:srgbClr val="000000"/>
              </a:buClr>
              <a:buSzPts val="2400"/>
              <a:buFont typeface="Helvetica Neue Light"/>
              <a:buNone/>
              <a:defRPr sz="1200" b="0" kern="1200">
                <a:solidFill>
                  <a:schemeClr val="tx1"/>
                </a:solidFill>
                <a:latin typeface="Helvetica Neue Light"/>
                <a:ea typeface="Helvetica Neue Light"/>
                <a:cs typeface="Helvetica Neue Light"/>
                <a:sym typeface="Helvetica Neue Light"/>
              </a:defRPr>
            </a:lvl9pPr>
          </a:lstStyle>
          <a:p>
            <a:fld id="{00000000-1234-1234-1234-123412341234}" type="slidenum">
              <a:rPr lang="en-US" smtClean="0"/>
              <a:pPr/>
              <a:t>18</a:t>
            </a:fld>
            <a:endParaRPr lang="en-US" dirty="0"/>
          </a:p>
        </p:txBody>
      </p:sp>
      <p:pic>
        <p:nvPicPr>
          <p:cNvPr id="9" name="Picture 8" descr="A group of people posing for a photo&#10;&#10;Description automatically generated">
            <a:extLst>
              <a:ext uri="{FF2B5EF4-FFF2-40B4-BE49-F238E27FC236}">
                <a16:creationId xmlns:a16="http://schemas.microsoft.com/office/drawing/2014/main" id="{86E4D7BE-FD3A-31CA-91C3-4C25CAFF70D5}"/>
              </a:ext>
            </a:extLst>
          </p:cNvPr>
          <p:cNvPicPr>
            <a:picLocks noChangeAspect="1"/>
          </p:cNvPicPr>
          <p:nvPr/>
        </p:nvPicPr>
        <p:blipFill>
          <a:blip r:embed="rId17"/>
          <a:stretch>
            <a:fillRect/>
          </a:stretch>
        </p:blipFill>
        <p:spPr>
          <a:xfrm>
            <a:off x="6806526" y="1940918"/>
            <a:ext cx="4788277" cy="3591208"/>
          </a:xfrm>
          <a:prstGeom prst="rect">
            <a:avLst/>
          </a:prstGeom>
        </p:spPr>
      </p:pic>
      <p:sp>
        <p:nvSpPr>
          <p:cNvPr id="11" name="TextBox 10">
            <a:extLst>
              <a:ext uri="{FF2B5EF4-FFF2-40B4-BE49-F238E27FC236}">
                <a16:creationId xmlns:a16="http://schemas.microsoft.com/office/drawing/2014/main" id="{6EAE6DD2-D9D0-E262-1AC3-ED9B1902A088}"/>
              </a:ext>
            </a:extLst>
          </p:cNvPr>
          <p:cNvSpPr txBox="1"/>
          <p:nvPr/>
        </p:nvSpPr>
        <p:spPr>
          <a:xfrm>
            <a:off x="645782" y="2791238"/>
            <a:ext cx="5701561" cy="1077218"/>
          </a:xfrm>
          <a:prstGeom prst="rect">
            <a:avLst/>
          </a:prstGeom>
          <a:noFill/>
        </p:spPr>
        <p:txBody>
          <a:bodyPr wrap="none" rtlCol="0">
            <a:spAutoFit/>
          </a:bodyPr>
          <a:lstStyle/>
          <a:p>
            <a:r>
              <a:rPr lang="en-US" sz="3200" dirty="0"/>
              <a:t>Thanks to all Shimming Toolbox</a:t>
            </a:r>
          </a:p>
          <a:p>
            <a:pPr algn="ctr"/>
            <a:r>
              <a:rPr lang="en-US" sz="3200" dirty="0"/>
              <a:t> contributors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47537" y="3276600"/>
            <a:ext cx="11296929" cy="2489200"/>
          </a:xfrm>
        </p:spPr>
        <p:txBody>
          <a:bodyPr>
            <a:normAutofit/>
          </a:bodyPr>
          <a:lstStyle/>
          <a:p>
            <a:pPr marL="0" indent="0">
              <a:buNone/>
            </a:pPr>
            <a:r>
              <a:rPr lang="en-US" sz="2533" dirty="0">
                <a:solidFill>
                  <a:srgbClr val="19305C"/>
                </a:solidFill>
              </a:rPr>
              <a:t>Speaker Name: Alexandre </a:t>
            </a:r>
            <a:r>
              <a:rPr lang="en-US" sz="2533" dirty="0" err="1">
                <a:solidFill>
                  <a:srgbClr val="19305C"/>
                </a:solidFill>
              </a:rPr>
              <a:t>D’Astous</a:t>
            </a:r>
            <a:endParaRPr lang="en-US" sz="2533" dirty="0">
              <a:solidFill>
                <a:srgbClr val="19305C"/>
              </a:solidFill>
            </a:endParaRPr>
          </a:p>
          <a:p>
            <a:pPr marL="0" indent="0">
              <a:buNone/>
            </a:pPr>
            <a:endParaRPr lang="en-US" sz="2533" dirty="0">
              <a:solidFill>
                <a:srgbClr val="19305C"/>
              </a:solidFill>
            </a:endParaRPr>
          </a:p>
          <a:p>
            <a:pPr marL="0" indent="0">
              <a:buNone/>
            </a:pPr>
            <a:r>
              <a:rPr lang="en-US" sz="2533" dirty="0">
                <a:solidFill>
                  <a:srgbClr val="19305C"/>
                </a:solidFill>
              </a:rPr>
              <a:t>I have no financial interests or relationships to disclose with regard to the subject matter of this presentation.</a:t>
            </a:r>
          </a:p>
        </p:txBody>
      </p:sp>
      <p:sp>
        <p:nvSpPr>
          <p:cNvPr id="3" name="Rectangle 2"/>
          <p:cNvSpPr/>
          <p:nvPr/>
        </p:nvSpPr>
        <p:spPr>
          <a:xfrm>
            <a:off x="1676402" y="1752601"/>
            <a:ext cx="8839199" cy="1323439"/>
          </a:xfrm>
          <a:prstGeom prst="rect">
            <a:avLst/>
          </a:prstGeom>
          <a:solidFill>
            <a:schemeClr val="bg1"/>
          </a:solidFill>
        </p:spPr>
        <p:txBody>
          <a:bodyPr wrap="square">
            <a:spAutoFit/>
          </a:bodyPr>
          <a:lstStyle/>
          <a:p>
            <a:pPr algn="ctr"/>
            <a:r>
              <a:rPr lang="en-US" sz="4000" b="1" dirty="0">
                <a:solidFill>
                  <a:srgbClr val="19305C"/>
                </a:solidFill>
                <a:latin typeface="Arial" panose="020B0604020202020204" pitchFamily="34" charset="0"/>
                <a:cs typeface="Arial" panose="020B0604020202020204" pitchFamily="34" charset="0"/>
              </a:rPr>
              <a:t>Declaration of</a:t>
            </a:r>
            <a:br>
              <a:rPr lang="en-US" sz="4000" b="1" dirty="0">
                <a:solidFill>
                  <a:srgbClr val="19305C"/>
                </a:solidFill>
                <a:latin typeface="Arial" panose="020B0604020202020204" pitchFamily="34" charset="0"/>
                <a:cs typeface="Arial" panose="020B0604020202020204" pitchFamily="34" charset="0"/>
              </a:rPr>
            </a:br>
            <a:r>
              <a:rPr lang="en-US" sz="4000" b="1" dirty="0">
                <a:solidFill>
                  <a:srgbClr val="19305C"/>
                </a:solidFill>
                <a:latin typeface="Arial" panose="020B0604020202020204" pitchFamily="34" charset="0"/>
                <a:cs typeface="Arial" panose="020B0604020202020204" pitchFamily="34" charset="0"/>
              </a:rPr>
              <a:t>Financial Interests or Relationships</a:t>
            </a:r>
            <a:endParaRPr lang="en-US" sz="4000" dirty="0">
              <a:solidFill>
                <a:srgbClr val="19305C"/>
              </a:solidFill>
              <a:latin typeface="Arial" panose="020B0604020202020204" pitchFamily="34" charset="0"/>
              <a:cs typeface="Arial" panose="020B0604020202020204" pitchFamily="34" charset="0"/>
            </a:endParaRPr>
          </a:p>
        </p:txBody>
      </p:sp>
      <p:sp>
        <p:nvSpPr>
          <p:cNvPr id="10" name="Rectangle 9"/>
          <p:cNvSpPr/>
          <p:nvPr/>
        </p:nvSpPr>
        <p:spPr>
          <a:xfrm>
            <a:off x="0" y="1195319"/>
            <a:ext cx="12192000" cy="5558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7">
              <a:solidFill>
                <a:srgbClr val="FFFFFF"/>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400"/>
            <a:ext cx="12192000" cy="1219200"/>
          </a:xfrm>
          <a:prstGeom prst="rect">
            <a:avLst/>
          </a:prstGeom>
        </p:spPr>
      </p:pic>
      <p:sp>
        <p:nvSpPr>
          <p:cNvPr id="8" name="Google Shape;49;p2">
            <a:extLst>
              <a:ext uri="{FF2B5EF4-FFF2-40B4-BE49-F238E27FC236}">
                <a16:creationId xmlns:a16="http://schemas.microsoft.com/office/drawing/2014/main" id="{8AA81886-5B73-80A0-CA6F-CD5DB657A067}"/>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pPr algn="r"/>
            <a:fld id="{00000000-1234-1234-1234-123412341234}" type="slidenum">
              <a:rPr lang="en-US">
                <a:latin typeface="+mn-lt"/>
              </a:rPr>
              <a:pPr algn="r"/>
              <a:t>2</a:t>
            </a:fld>
            <a:endParaRPr dirty="0">
              <a:latin typeface="+mn-lt"/>
            </a:endParaRPr>
          </a:p>
        </p:txBody>
      </p:sp>
    </p:spTree>
    <p:extLst>
      <p:ext uri="{BB962C8B-B14F-4D97-AF65-F5344CB8AC3E}">
        <p14:creationId xmlns:p14="http://schemas.microsoft.com/office/powerpoint/2010/main" val="11035065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3DDBD-7DA9-8010-5EBA-812D02B0D5B1}"/>
              </a:ext>
            </a:extLst>
          </p:cNvPr>
          <p:cNvSpPr>
            <a:spLocks noGrp="1"/>
          </p:cNvSpPr>
          <p:nvPr>
            <p:ph type="title"/>
          </p:nvPr>
        </p:nvSpPr>
        <p:spPr/>
        <p:txBody>
          <a:bodyPr/>
          <a:lstStyle/>
          <a:p>
            <a:r>
              <a:rPr lang="en-US" sz="4900" b="1" dirty="0">
                <a:solidFill>
                  <a:srgbClr val="FFFFFF"/>
                </a:solidFill>
                <a:latin typeface="Arial Rounded"/>
              </a:rPr>
              <a:t>What is Shimming?</a:t>
            </a:r>
          </a:p>
        </p:txBody>
      </p:sp>
      <p:sp>
        <p:nvSpPr>
          <p:cNvPr id="3" name="Text Placeholder 2">
            <a:extLst>
              <a:ext uri="{FF2B5EF4-FFF2-40B4-BE49-F238E27FC236}">
                <a16:creationId xmlns:a16="http://schemas.microsoft.com/office/drawing/2014/main" id="{C2B5D10A-2126-C568-CCEE-E59A547147D0}"/>
              </a:ext>
            </a:extLst>
          </p:cNvPr>
          <p:cNvSpPr>
            <a:spLocks noGrp="1"/>
          </p:cNvSpPr>
          <p:nvPr>
            <p:ph type="body" idx="1"/>
          </p:nvPr>
        </p:nvSpPr>
        <p:spPr>
          <a:xfrm>
            <a:off x="1958619" y="1355846"/>
            <a:ext cx="7628440" cy="611989"/>
          </a:xfrm>
        </p:spPr>
        <p:txBody>
          <a:bodyPr>
            <a:normAutofit fontScale="85000" lnSpcReduction="20000"/>
          </a:bodyPr>
          <a:lstStyle/>
          <a:p>
            <a:r>
              <a:rPr lang="en-US" dirty="0"/>
              <a:t>Making the field as close to the desired field as possible</a:t>
            </a:r>
          </a:p>
        </p:txBody>
      </p:sp>
      <p:pic>
        <p:nvPicPr>
          <p:cNvPr id="7" name="Picture 6" descr="A picture containing text, tableware, dishware, clipart&#10;&#10;Description automatically generated">
            <a:extLst>
              <a:ext uri="{FF2B5EF4-FFF2-40B4-BE49-F238E27FC236}">
                <a16:creationId xmlns:a16="http://schemas.microsoft.com/office/drawing/2014/main" id="{C31A17DE-A6FA-3DE8-A360-DEBF6D1FDABA}"/>
              </a:ext>
            </a:extLst>
          </p:cNvPr>
          <p:cNvPicPr>
            <a:picLocks noChangeAspect="1"/>
          </p:cNvPicPr>
          <p:nvPr/>
        </p:nvPicPr>
        <p:blipFill>
          <a:blip r:embed="rId3">
            <a:alphaModFix/>
          </a:blip>
          <a:stretch>
            <a:fillRect/>
          </a:stretch>
        </p:blipFill>
        <p:spPr>
          <a:xfrm>
            <a:off x="10273231" y="596768"/>
            <a:ext cx="1321572" cy="424621"/>
          </a:xfrm>
          <a:prstGeom prst="rect">
            <a:avLst/>
          </a:prstGeom>
          <a:noFill/>
        </p:spPr>
      </p:pic>
      <p:grpSp>
        <p:nvGrpSpPr>
          <p:cNvPr id="29" name="Group 28">
            <a:extLst>
              <a:ext uri="{FF2B5EF4-FFF2-40B4-BE49-F238E27FC236}">
                <a16:creationId xmlns:a16="http://schemas.microsoft.com/office/drawing/2014/main" id="{D4462389-F764-E0FF-E72F-EA736E80AD28}"/>
              </a:ext>
            </a:extLst>
          </p:cNvPr>
          <p:cNvGrpSpPr/>
          <p:nvPr/>
        </p:nvGrpSpPr>
        <p:grpSpPr>
          <a:xfrm>
            <a:off x="1700270" y="2128188"/>
            <a:ext cx="8791460" cy="4502614"/>
            <a:chOff x="1377109" y="2021325"/>
            <a:chExt cx="8791460" cy="4502614"/>
          </a:xfrm>
        </p:grpSpPr>
        <p:grpSp>
          <p:nvGrpSpPr>
            <p:cNvPr id="20" name="Group 19">
              <a:extLst>
                <a:ext uri="{FF2B5EF4-FFF2-40B4-BE49-F238E27FC236}">
                  <a16:creationId xmlns:a16="http://schemas.microsoft.com/office/drawing/2014/main" id="{1F464359-8417-D405-8DA2-192FF10A78A3}"/>
                </a:ext>
              </a:extLst>
            </p:cNvPr>
            <p:cNvGrpSpPr/>
            <p:nvPr/>
          </p:nvGrpSpPr>
          <p:grpSpPr>
            <a:xfrm>
              <a:off x="1377109" y="2021325"/>
              <a:ext cx="8791460" cy="4502614"/>
              <a:chOff x="1795750" y="2517084"/>
              <a:chExt cx="7392318" cy="3872699"/>
            </a:xfrm>
          </p:grpSpPr>
          <p:pic>
            <p:nvPicPr>
              <p:cNvPr id="17" name="Picture 16" descr="A comparison of a brain scan&#10;&#10;Description automatically generated">
                <a:extLst>
                  <a:ext uri="{FF2B5EF4-FFF2-40B4-BE49-F238E27FC236}">
                    <a16:creationId xmlns:a16="http://schemas.microsoft.com/office/drawing/2014/main" id="{3D49CF47-9880-F3C5-31AB-A7FC6863AEB2}"/>
                  </a:ext>
                </a:extLst>
              </p:cNvPr>
              <p:cNvPicPr>
                <a:picLocks noChangeAspect="1"/>
              </p:cNvPicPr>
              <p:nvPr/>
            </p:nvPicPr>
            <p:blipFill rotWithShape="1">
              <a:blip r:embed="rId4"/>
              <a:srcRect l="11456" t="6483" r="3012" b="9501"/>
              <a:stretch/>
            </p:blipFill>
            <p:spPr>
              <a:xfrm>
                <a:off x="1795750" y="2517084"/>
                <a:ext cx="7392318" cy="3872699"/>
              </a:xfrm>
              <a:prstGeom prst="rect">
                <a:avLst/>
              </a:prstGeom>
            </p:spPr>
          </p:pic>
          <p:sp>
            <p:nvSpPr>
              <p:cNvPr id="19" name="Rectangle 18">
                <a:extLst>
                  <a:ext uri="{FF2B5EF4-FFF2-40B4-BE49-F238E27FC236}">
                    <a16:creationId xmlns:a16="http://schemas.microsoft.com/office/drawing/2014/main" id="{D04C6F23-5D0E-881B-A806-A00D64D2D0E5}"/>
                  </a:ext>
                </a:extLst>
              </p:cNvPr>
              <p:cNvSpPr/>
              <p:nvPr/>
            </p:nvSpPr>
            <p:spPr>
              <a:xfrm>
                <a:off x="2522863" y="2517084"/>
                <a:ext cx="5299114" cy="3693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25181CF5-2385-9A9B-C9F3-C2662BDBABA3}"/>
                </a:ext>
              </a:extLst>
            </p:cNvPr>
            <p:cNvSpPr txBox="1"/>
            <p:nvPr/>
          </p:nvSpPr>
          <p:spPr>
            <a:xfrm>
              <a:off x="2502653" y="2144020"/>
              <a:ext cx="1861728" cy="369332"/>
            </a:xfrm>
            <a:prstGeom prst="rect">
              <a:avLst/>
            </a:prstGeom>
            <a:noFill/>
          </p:spPr>
          <p:txBody>
            <a:bodyPr wrap="none" rtlCol="0">
              <a:spAutoFit/>
            </a:bodyPr>
            <a:lstStyle/>
            <a:p>
              <a:r>
                <a:rPr lang="en-US" dirty="0"/>
                <a:t>Before shimming</a:t>
              </a:r>
            </a:p>
          </p:txBody>
        </p:sp>
        <p:sp>
          <p:nvSpPr>
            <p:cNvPr id="22" name="TextBox 21">
              <a:extLst>
                <a:ext uri="{FF2B5EF4-FFF2-40B4-BE49-F238E27FC236}">
                  <a16:creationId xmlns:a16="http://schemas.microsoft.com/office/drawing/2014/main" id="{90A7565F-05C2-1138-CB86-E5765468CB8A}"/>
                </a:ext>
              </a:extLst>
            </p:cNvPr>
            <p:cNvSpPr txBox="1"/>
            <p:nvPr/>
          </p:nvSpPr>
          <p:spPr>
            <a:xfrm>
              <a:off x="6411818" y="2128304"/>
              <a:ext cx="1709314" cy="369332"/>
            </a:xfrm>
            <a:prstGeom prst="rect">
              <a:avLst/>
            </a:prstGeom>
            <a:noFill/>
          </p:spPr>
          <p:txBody>
            <a:bodyPr wrap="none" rtlCol="0">
              <a:spAutoFit/>
            </a:bodyPr>
            <a:lstStyle/>
            <a:p>
              <a:r>
                <a:rPr lang="en-US" dirty="0"/>
                <a:t>After Shimming</a:t>
              </a:r>
            </a:p>
          </p:txBody>
        </p:sp>
      </p:grpSp>
      <p:cxnSp>
        <p:nvCxnSpPr>
          <p:cNvPr id="24" name="Straight Arrow Connector 23">
            <a:extLst>
              <a:ext uri="{FF2B5EF4-FFF2-40B4-BE49-F238E27FC236}">
                <a16:creationId xmlns:a16="http://schemas.microsoft.com/office/drawing/2014/main" id="{13B719B7-3BA0-5FF1-EE9E-36BFC10AC090}"/>
              </a:ext>
            </a:extLst>
          </p:cNvPr>
          <p:cNvCxnSpPr>
            <a:cxnSpLocks/>
          </p:cNvCxnSpPr>
          <p:nvPr/>
        </p:nvCxnSpPr>
        <p:spPr>
          <a:xfrm>
            <a:off x="5290755" y="4379495"/>
            <a:ext cx="851727" cy="0"/>
          </a:xfrm>
          <a:prstGeom prst="straightConnector1">
            <a:avLst/>
          </a:prstGeom>
          <a:ln w="120650">
            <a:solidFill>
              <a:schemeClr val="accent6"/>
            </a:solidFill>
            <a:tailEnd type="triangle"/>
          </a:ln>
        </p:spPr>
        <p:style>
          <a:lnRef idx="2">
            <a:schemeClr val="accent1"/>
          </a:lnRef>
          <a:fillRef idx="0">
            <a:schemeClr val="accent1"/>
          </a:fillRef>
          <a:effectRef idx="1">
            <a:schemeClr val="accent1"/>
          </a:effectRef>
          <a:fontRef idx="minor">
            <a:schemeClr val="tx1"/>
          </a:fontRef>
        </p:style>
      </p:cxnSp>
      <p:sp>
        <p:nvSpPr>
          <p:cNvPr id="28" name="Google Shape;49;p2">
            <a:extLst>
              <a:ext uri="{FF2B5EF4-FFF2-40B4-BE49-F238E27FC236}">
                <a16:creationId xmlns:a16="http://schemas.microsoft.com/office/drawing/2014/main" id="{1255B920-1FD3-351B-C91C-1D392413D483}"/>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pPr algn="r"/>
            <a:fld id="{00000000-1234-1234-1234-123412341234}" type="slidenum">
              <a:rPr lang="en-US">
                <a:latin typeface="+mn-lt"/>
              </a:rPr>
              <a:pPr algn="r"/>
              <a:t>3</a:t>
            </a:fld>
            <a:endParaRPr dirty="0">
              <a:latin typeface="+mn-lt"/>
            </a:endParaRPr>
          </a:p>
        </p:txBody>
      </p:sp>
    </p:spTree>
    <p:extLst>
      <p:ext uri="{BB962C8B-B14F-4D97-AF65-F5344CB8AC3E}">
        <p14:creationId xmlns:p14="http://schemas.microsoft.com/office/powerpoint/2010/main" val="4079756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7B41EE1-FFBC-80D2-7016-5B9C7E76EE6C}"/>
              </a:ext>
            </a:extLst>
          </p:cNvPr>
          <p:cNvSpPr>
            <a:spLocks noGrp="1"/>
          </p:cNvSpPr>
          <p:nvPr>
            <p:ph type="body" idx="1"/>
          </p:nvPr>
        </p:nvSpPr>
        <p:spPr>
          <a:xfrm>
            <a:off x="297090" y="1869733"/>
            <a:ext cx="7319839" cy="4555200"/>
          </a:xfrm>
        </p:spPr>
        <p:txBody>
          <a:bodyPr/>
          <a:lstStyle/>
          <a:p>
            <a:r>
              <a:rPr lang="en-CA" dirty="0"/>
              <a:t>Loss of signal from T2</a:t>
            </a:r>
            <a:r>
              <a:rPr lang="en-CA" baseline="30000" dirty="0"/>
              <a:t>*</a:t>
            </a:r>
            <a:r>
              <a:rPr lang="en-CA" dirty="0"/>
              <a:t> dephasing</a:t>
            </a:r>
          </a:p>
          <a:p>
            <a:r>
              <a:rPr lang="en-CA" dirty="0"/>
              <a:t>Geometric distortions </a:t>
            </a:r>
          </a:p>
          <a:p>
            <a:r>
              <a:rPr lang="en-CA" dirty="0"/>
              <a:t>Warped slice profiles</a:t>
            </a:r>
          </a:p>
          <a:p>
            <a:r>
              <a:rPr lang="en-CA" dirty="0"/>
              <a:t>Disruption of frequency selective RF pulses </a:t>
            </a:r>
          </a:p>
          <a:p>
            <a:r>
              <a:rPr lang="en-CA" dirty="0"/>
              <a:t>Ghosting, blurring and ringing artefacts </a:t>
            </a:r>
          </a:p>
          <a:p>
            <a:r>
              <a:rPr lang="en-CA" dirty="0"/>
              <a:t>Widening of spectral linewidths in MRS</a:t>
            </a:r>
          </a:p>
          <a:p>
            <a:pPr marL="126997" indent="0">
              <a:buNone/>
            </a:pPr>
            <a:endParaRPr lang="en-CA" dirty="0"/>
          </a:p>
        </p:txBody>
      </p:sp>
      <p:grpSp>
        <p:nvGrpSpPr>
          <p:cNvPr id="47" name="Group 46">
            <a:extLst>
              <a:ext uri="{FF2B5EF4-FFF2-40B4-BE49-F238E27FC236}">
                <a16:creationId xmlns:a16="http://schemas.microsoft.com/office/drawing/2014/main" id="{BB895A0E-FA39-A913-8FED-6156CD3AB914}"/>
              </a:ext>
            </a:extLst>
          </p:cNvPr>
          <p:cNvGrpSpPr/>
          <p:nvPr/>
        </p:nvGrpSpPr>
        <p:grpSpPr>
          <a:xfrm>
            <a:off x="7340777" y="2103430"/>
            <a:ext cx="4217226" cy="2651139"/>
            <a:chOff x="5443570" y="844626"/>
            <a:chExt cx="3162919" cy="1988354"/>
          </a:xfrm>
        </p:grpSpPr>
        <p:grpSp>
          <p:nvGrpSpPr>
            <p:cNvPr id="46" name="Group 45">
              <a:extLst>
                <a:ext uri="{FF2B5EF4-FFF2-40B4-BE49-F238E27FC236}">
                  <a16:creationId xmlns:a16="http://schemas.microsoft.com/office/drawing/2014/main" id="{CB91B620-AB22-8E30-3FF3-DE910D736072}"/>
                </a:ext>
              </a:extLst>
            </p:cNvPr>
            <p:cNvGrpSpPr/>
            <p:nvPr/>
          </p:nvGrpSpPr>
          <p:grpSpPr>
            <a:xfrm>
              <a:off x="5443570" y="844626"/>
              <a:ext cx="3162919" cy="1788333"/>
              <a:chOff x="5443570" y="844626"/>
              <a:chExt cx="3162919" cy="1788333"/>
            </a:xfrm>
          </p:grpSpPr>
          <p:grpSp>
            <p:nvGrpSpPr>
              <p:cNvPr id="42" name="Group 41">
                <a:extLst>
                  <a:ext uri="{FF2B5EF4-FFF2-40B4-BE49-F238E27FC236}">
                    <a16:creationId xmlns:a16="http://schemas.microsoft.com/office/drawing/2014/main" id="{CEDA77E5-9E18-5A59-B825-0C1B8E2DDBA7}"/>
                  </a:ext>
                </a:extLst>
              </p:cNvPr>
              <p:cNvGrpSpPr/>
              <p:nvPr/>
            </p:nvGrpSpPr>
            <p:grpSpPr>
              <a:xfrm>
                <a:off x="5443570" y="1148064"/>
                <a:ext cx="3162919" cy="1484895"/>
                <a:chOff x="5858239" y="1439058"/>
                <a:chExt cx="2614219" cy="1132692"/>
              </a:xfrm>
            </p:grpSpPr>
            <p:sp>
              <p:nvSpPr>
                <p:cNvPr id="11" name="Rounded Rectangle 10">
                  <a:extLst>
                    <a:ext uri="{FF2B5EF4-FFF2-40B4-BE49-F238E27FC236}">
                      <a16:creationId xmlns:a16="http://schemas.microsoft.com/office/drawing/2014/main" id="{419747B8-F44F-6860-629F-9314C9A2B53D}"/>
                    </a:ext>
                  </a:extLst>
                </p:cNvPr>
                <p:cNvSpPr/>
                <p:nvPr/>
              </p:nvSpPr>
              <p:spPr>
                <a:xfrm>
                  <a:off x="5858242" y="1439058"/>
                  <a:ext cx="1230283" cy="27731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Magnet</a:t>
                  </a:r>
                </a:p>
              </p:txBody>
            </p:sp>
            <p:cxnSp>
              <p:nvCxnSpPr>
                <p:cNvPr id="15" name="Straight Arrow Connector 14">
                  <a:extLst>
                    <a:ext uri="{FF2B5EF4-FFF2-40B4-BE49-F238E27FC236}">
                      <a16:creationId xmlns:a16="http://schemas.microsoft.com/office/drawing/2014/main" id="{603D634F-0261-5B92-BD39-8F43354651B9}"/>
                    </a:ext>
                  </a:extLst>
                </p:cNvPr>
                <p:cNvCxnSpPr/>
                <p:nvPr/>
              </p:nvCxnSpPr>
              <p:spPr>
                <a:xfrm>
                  <a:off x="5858240" y="1842649"/>
                  <a:ext cx="1230283" cy="0"/>
                </a:xfrm>
                <a:prstGeom prst="straightConnector1">
                  <a:avLst/>
                </a:prstGeom>
                <a:ln w="2222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9" name="Rounded Rectangle 18">
                  <a:extLst>
                    <a:ext uri="{FF2B5EF4-FFF2-40B4-BE49-F238E27FC236}">
                      <a16:creationId xmlns:a16="http://schemas.microsoft.com/office/drawing/2014/main" id="{144DC4CE-13CB-500D-DC01-CC73C77C93A3}"/>
                    </a:ext>
                  </a:extLst>
                </p:cNvPr>
                <p:cNvSpPr/>
                <p:nvPr/>
              </p:nvSpPr>
              <p:spPr>
                <a:xfrm>
                  <a:off x="5858241" y="2294436"/>
                  <a:ext cx="1230283" cy="27731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20" name="Straight Arrow Connector 19">
                  <a:extLst>
                    <a:ext uri="{FF2B5EF4-FFF2-40B4-BE49-F238E27FC236}">
                      <a16:creationId xmlns:a16="http://schemas.microsoft.com/office/drawing/2014/main" id="{AE5725F2-C64D-D06A-0B60-50C5CED40833}"/>
                    </a:ext>
                  </a:extLst>
                </p:cNvPr>
                <p:cNvCxnSpPr/>
                <p:nvPr/>
              </p:nvCxnSpPr>
              <p:spPr>
                <a:xfrm>
                  <a:off x="5858239" y="1953352"/>
                  <a:ext cx="1230283" cy="0"/>
                </a:xfrm>
                <a:prstGeom prst="straightConnector1">
                  <a:avLst/>
                </a:prstGeom>
                <a:ln w="2222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D3103BB0-2F15-E6BF-CE4C-902B6268BCC3}"/>
                    </a:ext>
                  </a:extLst>
                </p:cNvPr>
                <p:cNvCxnSpPr/>
                <p:nvPr/>
              </p:nvCxnSpPr>
              <p:spPr>
                <a:xfrm>
                  <a:off x="5858239" y="2064055"/>
                  <a:ext cx="1230283" cy="0"/>
                </a:xfrm>
                <a:prstGeom prst="straightConnector1">
                  <a:avLst/>
                </a:prstGeom>
                <a:ln w="2222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3D229C4-E678-6F5B-6886-5A8DFC76D17D}"/>
                    </a:ext>
                  </a:extLst>
                </p:cNvPr>
                <p:cNvCxnSpPr/>
                <p:nvPr/>
              </p:nvCxnSpPr>
              <p:spPr>
                <a:xfrm>
                  <a:off x="5858239" y="2174758"/>
                  <a:ext cx="1230283" cy="0"/>
                </a:xfrm>
                <a:prstGeom prst="straightConnector1">
                  <a:avLst/>
                </a:prstGeom>
                <a:ln w="2222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3" name="Rounded Rectangle 22">
                  <a:extLst>
                    <a:ext uri="{FF2B5EF4-FFF2-40B4-BE49-F238E27FC236}">
                      <a16:creationId xmlns:a16="http://schemas.microsoft.com/office/drawing/2014/main" id="{D56C429D-9F17-AE7F-F8CA-C4A4CC91F273}"/>
                    </a:ext>
                  </a:extLst>
                </p:cNvPr>
                <p:cNvSpPr/>
                <p:nvPr/>
              </p:nvSpPr>
              <p:spPr>
                <a:xfrm>
                  <a:off x="7242175" y="1439058"/>
                  <a:ext cx="1230283" cy="27731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Magnet</a:t>
                  </a:r>
                </a:p>
              </p:txBody>
            </p:sp>
            <p:sp>
              <p:nvSpPr>
                <p:cNvPr id="25" name="Rounded Rectangle 24">
                  <a:extLst>
                    <a:ext uri="{FF2B5EF4-FFF2-40B4-BE49-F238E27FC236}">
                      <a16:creationId xmlns:a16="http://schemas.microsoft.com/office/drawing/2014/main" id="{A5C00675-A1BA-F874-0A65-463797BCBD7D}"/>
                    </a:ext>
                  </a:extLst>
                </p:cNvPr>
                <p:cNvSpPr/>
                <p:nvPr/>
              </p:nvSpPr>
              <p:spPr>
                <a:xfrm>
                  <a:off x="7242174" y="2294436"/>
                  <a:ext cx="1230283" cy="27731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7" name="Freeform 36">
                  <a:extLst>
                    <a:ext uri="{FF2B5EF4-FFF2-40B4-BE49-F238E27FC236}">
                      <a16:creationId xmlns:a16="http://schemas.microsoft.com/office/drawing/2014/main" id="{BD951E28-79C5-EC2F-1BFB-C629FB5D3C47}"/>
                    </a:ext>
                  </a:extLst>
                </p:cNvPr>
                <p:cNvSpPr/>
                <p:nvPr/>
              </p:nvSpPr>
              <p:spPr>
                <a:xfrm>
                  <a:off x="7242172" y="1808822"/>
                  <a:ext cx="1230283" cy="58400"/>
                </a:xfrm>
                <a:custGeom>
                  <a:avLst/>
                  <a:gdLst>
                    <a:gd name="connsiteX0" fmla="*/ 0 w 1173392"/>
                    <a:gd name="connsiteY0" fmla="*/ 31713 h 36999"/>
                    <a:gd name="connsiteX1" fmla="*/ 380560 w 1173392"/>
                    <a:gd name="connsiteY1" fmla="*/ 31713 h 36999"/>
                    <a:gd name="connsiteX2" fmla="*/ 496842 w 1173392"/>
                    <a:gd name="connsiteY2" fmla="*/ 0 h 36999"/>
                    <a:gd name="connsiteX3" fmla="*/ 623695 w 1173392"/>
                    <a:gd name="connsiteY3" fmla="*/ 10571 h 36999"/>
                    <a:gd name="connsiteX4" fmla="*/ 898544 w 1173392"/>
                    <a:gd name="connsiteY4" fmla="*/ 31713 h 36999"/>
                    <a:gd name="connsiteX5" fmla="*/ 1173392 w 1173392"/>
                    <a:gd name="connsiteY5" fmla="*/ 36999 h 36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3392" h="36999">
                      <a:moveTo>
                        <a:pt x="0" y="31713"/>
                      </a:moveTo>
                      <a:cubicBezTo>
                        <a:pt x="148876" y="34356"/>
                        <a:pt x="297753" y="36999"/>
                        <a:pt x="380560" y="31713"/>
                      </a:cubicBezTo>
                      <a:cubicBezTo>
                        <a:pt x="463367" y="26427"/>
                        <a:pt x="456320" y="3524"/>
                        <a:pt x="496842" y="0"/>
                      </a:cubicBezTo>
                      <a:lnTo>
                        <a:pt x="623695" y="10571"/>
                      </a:lnTo>
                      <a:cubicBezTo>
                        <a:pt x="690645" y="15857"/>
                        <a:pt x="806928" y="27308"/>
                        <a:pt x="898544" y="31713"/>
                      </a:cubicBezTo>
                      <a:cubicBezTo>
                        <a:pt x="990160" y="36118"/>
                        <a:pt x="1045658" y="21142"/>
                        <a:pt x="1173392" y="36999"/>
                      </a:cubicBezTo>
                    </a:path>
                  </a:pathLst>
                </a:custGeom>
                <a:noFill/>
                <a:ln>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9" name="Freeform 38">
                  <a:extLst>
                    <a:ext uri="{FF2B5EF4-FFF2-40B4-BE49-F238E27FC236}">
                      <a16:creationId xmlns:a16="http://schemas.microsoft.com/office/drawing/2014/main" id="{4B76D22C-B7AA-7ACD-75E9-1EC8AE66686E}"/>
                    </a:ext>
                  </a:extLst>
                </p:cNvPr>
                <p:cNvSpPr/>
                <p:nvPr/>
              </p:nvSpPr>
              <p:spPr>
                <a:xfrm>
                  <a:off x="7242171" y="1940663"/>
                  <a:ext cx="1230283" cy="58389"/>
                </a:xfrm>
                <a:custGeom>
                  <a:avLst/>
                  <a:gdLst>
                    <a:gd name="connsiteX0" fmla="*/ 0 w 1173392"/>
                    <a:gd name="connsiteY0" fmla="*/ 10868 h 32161"/>
                    <a:gd name="connsiteX1" fmla="*/ 295991 w 1173392"/>
                    <a:gd name="connsiteY1" fmla="*/ 16154 h 32161"/>
                    <a:gd name="connsiteX2" fmla="*/ 412273 w 1173392"/>
                    <a:gd name="connsiteY2" fmla="*/ 32010 h 32161"/>
                    <a:gd name="connsiteX3" fmla="*/ 496842 w 1173392"/>
                    <a:gd name="connsiteY3" fmla="*/ 5582 h 32161"/>
                    <a:gd name="connsiteX4" fmla="*/ 618409 w 1173392"/>
                    <a:gd name="connsiteY4" fmla="*/ 297 h 32161"/>
                    <a:gd name="connsiteX5" fmla="*/ 766405 w 1173392"/>
                    <a:gd name="connsiteY5" fmla="*/ 10868 h 32161"/>
                    <a:gd name="connsiteX6" fmla="*/ 993683 w 1173392"/>
                    <a:gd name="connsiteY6" fmla="*/ 5582 h 32161"/>
                    <a:gd name="connsiteX7" fmla="*/ 1072967 w 1173392"/>
                    <a:gd name="connsiteY7" fmla="*/ 16154 h 32161"/>
                    <a:gd name="connsiteX8" fmla="*/ 1173392 w 1173392"/>
                    <a:gd name="connsiteY8" fmla="*/ 16154 h 3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3392" h="32161">
                      <a:moveTo>
                        <a:pt x="0" y="10868"/>
                      </a:moveTo>
                      <a:cubicBezTo>
                        <a:pt x="113639" y="11749"/>
                        <a:pt x="227279" y="12630"/>
                        <a:pt x="295991" y="16154"/>
                      </a:cubicBezTo>
                      <a:cubicBezTo>
                        <a:pt x="364703" y="19678"/>
                        <a:pt x="378798" y="33772"/>
                        <a:pt x="412273" y="32010"/>
                      </a:cubicBezTo>
                      <a:cubicBezTo>
                        <a:pt x="445748" y="30248"/>
                        <a:pt x="462486" y="10867"/>
                        <a:pt x="496842" y="5582"/>
                      </a:cubicBezTo>
                      <a:cubicBezTo>
                        <a:pt x="531198" y="296"/>
                        <a:pt x="573482" y="-584"/>
                        <a:pt x="618409" y="297"/>
                      </a:cubicBezTo>
                      <a:cubicBezTo>
                        <a:pt x="663336" y="1178"/>
                        <a:pt x="766405" y="10868"/>
                        <a:pt x="766405" y="10868"/>
                      </a:cubicBezTo>
                      <a:cubicBezTo>
                        <a:pt x="828951" y="11749"/>
                        <a:pt x="942589" y="4701"/>
                        <a:pt x="993683" y="5582"/>
                      </a:cubicBezTo>
                      <a:cubicBezTo>
                        <a:pt x="1044777" y="6463"/>
                        <a:pt x="1043016" y="14392"/>
                        <a:pt x="1072967" y="16154"/>
                      </a:cubicBezTo>
                      <a:cubicBezTo>
                        <a:pt x="1102918" y="17916"/>
                        <a:pt x="1138155" y="17035"/>
                        <a:pt x="1173392" y="16154"/>
                      </a:cubicBezTo>
                    </a:path>
                  </a:pathLst>
                </a:custGeom>
                <a:noFill/>
                <a:ln>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0" name="Freeform 39">
                  <a:extLst>
                    <a:ext uri="{FF2B5EF4-FFF2-40B4-BE49-F238E27FC236}">
                      <a16:creationId xmlns:a16="http://schemas.microsoft.com/office/drawing/2014/main" id="{EC3AA91A-011E-C9A2-9614-A39F6FF62E6A}"/>
                    </a:ext>
                  </a:extLst>
                </p:cNvPr>
                <p:cNvSpPr/>
                <p:nvPr/>
              </p:nvSpPr>
              <p:spPr>
                <a:xfrm>
                  <a:off x="7242170" y="2044028"/>
                  <a:ext cx="1230283" cy="47485"/>
                </a:xfrm>
                <a:custGeom>
                  <a:avLst/>
                  <a:gdLst>
                    <a:gd name="connsiteX0" fmla="*/ 0 w 1173392"/>
                    <a:gd name="connsiteY0" fmla="*/ 18500 h 25565"/>
                    <a:gd name="connsiteX1" fmla="*/ 422844 w 1173392"/>
                    <a:gd name="connsiteY1" fmla="*/ 23785 h 25565"/>
                    <a:gd name="connsiteX2" fmla="*/ 507413 w 1173392"/>
                    <a:gd name="connsiteY2" fmla="*/ 2643 h 25565"/>
                    <a:gd name="connsiteX3" fmla="*/ 591982 w 1173392"/>
                    <a:gd name="connsiteY3" fmla="*/ 2643 h 25565"/>
                    <a:gd name="connsiteX4" fmla="*/ 734692 w 1173392"/>
                    <a:gd name="connsiteY4" fmla="*/ 23785 h 25565"/>
                    <a:gd name="connsiteX5" fmla="*/ 983112 w 1173392"/>
                    <a:gd name="connsiteY5" fmla="*/ 23785 h 25565"/>
                    <a:gd name="connsiteX6" fmla="*/ 1173392 w 1173392"/>
                    <a:gd name="connsiteY6" fmla="*/ 18500 h 2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392" h="25565">
                      <a:moveTo>
                        <a:pt x="0" y="18500"/>
                      </a:moveTo>
                      <a:cubicBezTo>
                        <a:pt x="169137" y="22464"/>
                        <a:pt x="338275" y="26428"/>
                        <a:pt x="422844" y="23785"/>
                      </a:cubicBezTo>
                      <a:cubicBezTo>
                        <a:pt x="507413" y="21142"/>
                        <a:pt x="479223" y="6167"/>
                        <a:pt x="507413" y="2643"/>
                      </a:cubicBezTo>
                      <a:cubicBezTo>
                        <a:pt x="535603" y="-881"/>
                        <a:pt x="554102" y="-881"/>
                        <a:pt x="591982" y="2643"/>
                      </a:cubicBezTo>
                      <a:cubicBezTo>
                        <a:pt x="629862" y="6167"/>
                        <a:pt x="669504" y="20261"/>
                        <a:pt x="734692" y="23785"/>
                      </a:cubicBezTo>
                      <a:cubicBezTo>
                        <a:pt x="799880" y="27309"/>
                        <a:pt x="909995" y="24666"/>
                        <a:pt x="983112" y="23785"/>
                      </a:cubicBezTo>
                      <a:cubicBezTo>
                        <a:pt x="1056229" y="22904"/>
                        <a:pt x="1114810" y="20702"/>
                        <a:pt x="1173392" y="18500"/>
                      </a:cubicBezTo>
                    </a:path>
                  </a:pathLst>
                </a:custGeom>
                <a:noFill/>
                <a:ln>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1" name="Freeform 40">
                  <a:extLst>
                    <a:ext uri="{FF2B5EF4-FFF2-40B4-BE49-F238E27FC236}">
                      <a16:creationId xmlns:a16="http://schemas.microsoft.com/office/drawing/2014/main" id="{B311866D-E8C2-C23D-2B77-0F60231C8BCB}"/>
                    </a:ext>
                  </a:extLst>
                </p:cNvPr>
                <p:cNvSpPr/>
                <p:nvPr/>
              </p:nvSpPr>
              <p:spPr>
                <a:xfrm>
                  <a:off x="7242170" y="2157667"/>
                  <a:ext cx="1230283" cy="45719"/>
                </a:xfrm>
                <a:custGeom>
                  <a:avLst/>
                  <a:gdLst>
                    <a:gd name="connsiteX0" fmla="*/ 0 w 1189249"/>
                    <a:gd name="connsiteY0" fmla="*/ 15857 h 17031"/>
                    <a:gd name="connsiteX1" fmla="*/ 428130 w 1189249"/>
                    <a:gd name="connsiteY1" fmla="*/ 0 h 17031"/>
                    <a:gd name="connsiteX2" fmla="*/ 581411 w 1189249"/>
                    <a:gd name="connsiteY2" fmla="*/ 15857 h 17031"/>
                    <a:gd name="connsiteX3" fmla="*/ 803404 w 1189249"/>
                    <a:gd name="connsiteY3" fmla="*/ 15857 h 17031"/>
                    <a:gd name="connsiteX4" fmla="*/ 1051824 w 1189249"/>
                    <a:gd name="connsiteY4" fmla="*/ 15857 h 17031"/>
                    <a:gd name="connsiteX5" fmla="*/ 1189249 w 1189249"/>
                    <a:gd name="connsiteY5" fmla="*/ 15857 h 17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9249" h="17031">
                      <a:moveTo>
                        <a:pt x="0" y="15857"/>
                      </a:moveTo>
                      <a:cubicBezTo>
                        <a:pt x="165614" y="7928"/>
                        <a:pt x="331228" y="0"/>
                        <a:pt x="428130" y="0"/>
                      </a:cubicBezTo>
                      <a:cubicBezTo>
                        <a:pt x="525032" y="0"/>
                        <a:pt x="518866" y="13214"/>
                        <a:pt x="581411" y="15857"/>
                      </a:cubicBezTo>
                      <a:cubicBezTo>
                        <a:pt x="643956" y="18500"/>
                        <a:pt x="803404" y="15857"/>
                        <a:pt x="803404" y="15857"/>
                      </a:cubicBezTo>
                      <a:lnTo>
                        <a:pt x="1051824" y="15857"/>
                      </a:lnTo>
                      <a:lnTo>
                        <a:pt x="1189249" y="15857"/>
                      </a:lnTo>
                    </a:path>
                  </a:pathLst>
                </a:custGeom>
                <a:noFill/>
                <a:ln>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43" name="TextBox 42">
                <a:extLst>
                  <a:ext uri="{FF2B5EF4-FFF2-40B4-BE49-F238E27FC236}">
                    <a16:creationId xmlns:a16="http://schemas.microsoft.com/office/drawing/2014/main" id="{2EC1F52C-D541-9B7B-CE09-D8B41AC589F0}"/>
                  </a:ext>
                </a:extLst>
              </p:cNvPr>
              <p:cNvSpPr txBox="1"/>
              <p:nvPr/>
            </p:nvSpPr>
            <p:spPr>
              <a:xfrm>
                <a:off x="6424547" y="844626"/>
                <a:ext cx="1408078" cy="346249"/>
              </a:xfrm>
              <a:prstGeom prst="rect">
                <a:avLst/>
              </a:prstGeom>
              <a:noFill/>
            </p:spPr>
            <p:txBody>
              <a:bodyPr wrap="none" rtlCol="0">
                <a:spAutoFit/>
              </a:bodyPr>
              <a:lstStyle/>
              <a:p>
                <a:r>
                  <a:rPr lang="en-US" sz="2400" dirty="0"/>
                  <a:t>B0 field lines</a:t>
                </a:r>
              </a:p>
            </p:txBody>
          </p:sp>
        </p:grpSp>
        <p:sp>
          <p:nvSpPr>
            <p:cNvPr id="44" name="TextBox 43">
              <a:extLst>
                <a:ext uri="{FF2B5EF4-FFF2-40B4-BE49-F238E27FC236}">
                  <a16:creationId xmlns:a16="http://schemas.microsoft.com/office/drawing/2014/main" id="{51391BC3-241E-8D1E-40AC-009FFC9E2032}"/>
                </a:ext>
              </a:extLst>
            </p:cNvPr>
            <p:cNvSpPr txBox="1"/>
            <p:nvPr/>
          </p:nvSpPr>
          <p:spPr>
            <a:xfrm>
              <a:off x="5639613" y="2594405"/>
              <a:ext cx="1035572" cy="238575"/>
            </a:xfrm>
            <a:prstGeom prst="rect">
              <a:avLst/>
            </a:prstGeom>
            <a:noFill/>
          </p:spPr>
          <p:txBody>
            <a:bodyPr wrap="none" rtlCol="0">
              <a:spAutoFit/>
            </a:bodyPr>
            <a:lstStyle/>
            <a:p>
              <a:r>
                <a:rPr lang="en-US" sz="1467" dirty="0"/>
                <a:t>Homogeneous</a:t>
              </a:r>
            </a:p>
          </p:txBody>
        </p:sp>
        <p:sp>
          <p:nvSpPr>
            <p:cNvPr id="45" name="TextBox 44">
              <a:extLst>
                <a:ext uri="{FF2B5EF4-FFF2-40B4-BE49-F238E27FC236}">
                  <a16:creationId xmlns:a16="http://schemas.microsoft.com/office/drawing/2014/main" id="{60567D7A-6ECF-FF10-928B-C3E1E8E104D6}"/>
                </a:ext>
              </a:extLst>
            </p:cNvPr>
            <p:cNvSpPr txBox="1"/>
            <p:nvPr/>
          </p:nvSpPr>
          <p:spPr>
            <a:xfrm>
              <a:off x="7254707" y="2589436"/>
              <a:ext cx="1129348" cy="238575"/>
            </a:xfrm>
            <a:prstGeom prst="rect">
              <a:avLst/>
            </a:prstGeom>
            <a:noFill/>
          </p:spPr>
          <p:txBody>
            <a:bodyPr wrap="none" rtlCol="0">
              <a:spAutoFit/>
            </a:bodyPr>
            <a:lstStyle/>
            <a:p>
              <a:r>
                <a:rPr lang="en-US" sz="1467" dirty="0"/>
                <a:t>Inhomogeneous</a:t>
              </a:r>
            </a:p>
          </p:txBody>
        </p:sp>
      </p:grpSp>
      <p:sp>
        <p:nvSpPr>
          <p:cNvPr id="10" name="Title 1">
            <a:extLst>
              <a:ext uri="{FF2B5EF4-FFF2-40B4-BE49-F238E27FC236}">
                <a16:creationId xmlns:a16="http://schemas.microsoft.com/office/drawing/2014/main" id="{DD9C7088-4F3B-6637-9FF9-B40BF901C2F2}"/>
              </a:ext>
            </a:extLst>
          </p:cNvPr>
          <p:cNvSpPr txBox="1">
            <a:spLocks/>
          </p:cNvSpPr>
          <p:nvPr/>
        </p:nvSpPr>
        <p:spPr>
          <a:xfrm>
            <a:off x="131797" y="334061"/>
            <a:ext cx="11647797" cy="950036"/>
          </a:xfrm>
          <a:prstGeom prst="rect">
            <a:avLst/>
          </a:prstGeom>
          <a:solidFill>
            <a:schemeClr val="tx1"/>
          </a:solidFill>
        </p:spPr>
        <p:txBody>
          <a:bodyPr spcFirstLastPara="1" vert="horz" wrap="square" lIns="68575" tIns="34275" rIns="68575" bIns="34275" rtlCol="0" anchor="ctr" anchorCtr="0">
            <a:noAutofit/>
          </a:bodyPr>
          <a:lstStyle>
            <a:lvl1pPr lvl="0" algn="l" defTabSz="914400" rtl="0" eaLnBrk="1" latinLnBrk="0" hangingPunct="1">
              <a:lnSpc>
                <a:spcPct val="90000"/>
              </a:lnSpc>
              <a:spcBef>
                <a:spcPts val="0"/>
              </a:spcBef>
              <a:spcAft>
                <a:spcPts val="0"/>
              </a:spcAft>
              <a:buSzPts val="3300"/>
              <a:buNone/>
              <a:defRPr sz="4400" kern="1200">
                <a:solidFill>
                  <a:schemeClr val="tx1"/>
                </a:solidFill>
                <a:latin typeface="+mj-lt"/>
                <a:ea typeface="+mj-ea"/>
                <a:cs typeface="+mj-c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r>
              <a:rPr lang="en-US" sz="4900" b="1" dirty="0">
                <a:solidFill>
                  <a:srgbClr val="FFFFFF"/>
                </a:solidFill>
                <a:latin typeface="Arial Rounded"/>
              </a:rPr>
              <a:t>B</a:t>
            </a:r>
            <a:r>
              <a:rPr lang="en-US" sz="4900" b="1" baseline="-25000" dirty="0">
                <a:solidFill>
                  <a:srgbClr val="FFFFFF"/>
                </a:solidFill>
                <a:latin typeface="Arial Rounded"/>
              </a:rPr>
              <a:t>0</a:t>
            </a:r>
            <a:r>
              <a:rPr lang="en-US" sz="4900" b="1" dirty="0">
                <a:solidFill>
                  <a:srgbClr val="FFFFFF"/>
                </a:solidFill>
                <a:latin typeface="Arial Rounded"/>
              </a:rPr>
              <a:t> inhomogeneity effects</a:t>
            </a:r>
          </a:p>
        </p:txBody>
      </p:sp>
      <p:pic>
        <p:nvPicPr>
          <p:cNvPr id="13" name="Picture 12" descr="A picture containing text, tableware, dishware, clipart&#10;&#10;Description automatically generated">
            <a:extLst>
              <a:ext uri="{FF2B5EF4-FFF2-40B4-BE49-F238E27FC236}">
                <a16:creationId xmlns:a16="http://schemas.microsoft.com/office/drawing/2014/main" id="{8CE98AF7-51EE-26F9-F107-8099BBFA7242}"/>
              </a:ext>
            </a:extLst>
          </p:cNvPr>
          <p:cNvPicPr>
            <a:picLocks noChangeAspect="1"/>
          </p:cNvPicPr>
          <p:nvPr/>
        </p:nvPicPr>
        <p:blipFill>
          <a:blip r:embed="rId3">
            <a:alphaModFix/>
          </a:blip>
          <a:stretch>
            <a:fillRect/>
          </a:stretch>
        </p:blipFill>
        <p:spPr>
          <a:xfrm>
            <a:off x="10273231" y="596768"/>
            <a:ext cx="1321572" cy="424621"/>
          </a:xfrm>
          <a:prstGeom prst="rect">
            <a:avLst/>
          </a:prstGeom>
          <a:noFill/>
        </p:spPr>
      </p:pic>
      <p:sp>
        <p:nvSpPr>
          <p:cNvPr id="16" name="Google Shape;49;p2">
            <a:extLst>
              <a:ext uri="{FF2B5EF4-FFF2-40B4-BE49-F238E27FC236}">
                <a16:creationId xmlns:a16="http://schemas.microsoft.com/office/drawing/2014/main" id="{7B78682A-9B59-E353-AA62-E9DD0EC34F3C}"/>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pPr algn="r"/>
            <a:fld id="{00000000-1234-1234-1234-123412341234}" type="slidenum">
              <a:rPr lang="en-US">
                <a:latin typeface="+mn-lt"/>
              </a:rPr>
              <a:pPr algn="r"/>
              <a:t>4</a:t>
            </a:fld>
            <a:endParaRPr dirty="0">
              <a:latin typeface="+mn-lt"/>
            </a:endParaRPr>
          </a:p>
        </p:txBody>
      </p:sp>
    </p:spTree>
    <p:extLst>
      <p:ext uri="{BB962C8B-B14F-4D97-AF65-F5344CB8AC3E}">
        <p14:creationId xmlns:p14="http://schemas.microsoft.com/office/powerpoint/2010/main" val="287823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BBDE4A1-BFAB-8C29-220B-181A7F9CE2EA}"/>
              </a:ext>
            </a:extLst>
          </p:cNvPr>
          <p:cNvSpPr>
            <a:spLocks noGrp="1"/>
          </p:cNvSpPr>
          <p:nvPr>
            <p:ph type="body" idx="1"/>
          </p:nvPr>
        </p:nvSpPr>
        <p:spPr>
          <a:xfrm>
            <a:off x="275257" y="1178045"/>
            <a:ext cx="5378121" cy="5450630"/>
          </a:xfrm>
        </p:spPr>
        <p:txBody>
          <a:bodyPr/>
          <a:lstStyle/>
          <a:p>
            <a:r>
              <a:rPr lang="en-US" dirty="0"/>
              <a:t>Using shim coils</a:t>
            </a:r>
          </a:p>
          <a:p>
            <a:pPr lvl="1"/>
            <a:r>
              <a:rPr lang="en-US" dirty="0"/>
              <a:t>Spherical harmonics</a:t>
            </a:r>
          </a:p>
          <a:p>
            <a:pPr lvl="2"/>
            <a:r>
              <a:rPr lang="en-US" dirty="0"/>
              <a:t>Scanner shim coils</a:t>
            </a:r>
          </a:p>
          <a:p>
            <a:pPr lvl="2"/>
            <a:r>
              <a:rPr lang="en-US" dirty="0"/>
              <a:t>Shim inserts</a:t>
            </a:r>
          </a:p>
          <a:p>
            <a:pPr lvl="1"/>
            <a:r>
              <a:rPr lang="en-US" dirty="0"/>
              <a:t>Other coils</a:t>
            </a:r>
          </a:p>
          <a:p>
            <a:pPr lvl="2"/>
            <a:r>
              <a:rPr lang="en-US" dirty="0"/>
              <a:t>Shim only multi-coils</a:t>
            </a:r>
          </a:p>
          <a:p>
            <a:pPr lvl="2"/>
            <a:r>
              <a:rPr lang="en-US" dirty="0"/>
              <a:t>AC/DC, </a:t>
            </a:r>
            <a:r>
              <a:rPr lang="en-US" dirty="0" err="1"/>
              <a:t>iPRES</a:t>
            </a:r>
            <a:r>
              <a:rPr lang="en-US" dirty="0"/>
              <a:t> coils</a:t>
            </a:r>
          </a:p>
          <a:p>
            <a:r>
              <a:rPr lang="en-US" dirty="0"/>
              <a:t>Different shim volume</a:t>
            </a:r>
          </a:p>
          <a:p>
            <a:pPr lvl="1"/>
            <a:r>
              <a:rPr lang="en-US" dirty="0"/>
              <a:t>Static (Volume)</a:t>
            </a:r>
          </a:p>
          <a:p>
            <a:pPr lvl="1"/>
            <a:r>
              <a:rPr lang="en-US" dirty="0"/>
              <a:t>Dynamic (Slice-wise)</a:t>
            </a:r>
          </a:p>
          <a:p>
            <a:r>
              <a:rPr lang="en-US" dirty="0"/>
              <a:t>Different techniques</a:t>
            </a:r>
          </a:p>
          <a:p>
            <a:pPr lvl="1"/>
            <a:r>
              <a:rPr lang="en-US" dirty="0"/>
              <a:t>Field mapping techniques</a:t>
            </a:r>
          </a:p>
          <a:p>
            <a:pPr lvl="1"/>
            <a:r>
              <a:rPr lang="en-US" dirty="0"/>
              <a:t>Real-time shimming, maximum intensity</a:t>
            </a:r>
          </a:p>
          <a:p>
            <a:pPr lvl="1"/>
            <a:endParaRPr lang="en-US" dirty="0"/>
          </a:p>
          <a:p>
            <a:pPr lvl="1"/>
            <a:endParaRPr lang="en-US" dirty="0"/>
          </a:p>
          <a:p>
            <a:pPr lvl="1"/>
            <a:endParaRPr lang="en-US" dirty="0"/>
          </a:p>
        </p:txBody>
      </p:sp>
      <p:grpSp>
        <p:nvGrpSpPr>
          <p:cNvPr id="4" name="Group 3">
            <a:extLst>
              <a:ext uri="{FF2B5EF4-FFF2-40B4-BE49-F238E27FC236}">
                <a16:creationId xmlns:a16="http://schemas.microsoft.com/office/drawing/2014/main" id="{8CBB62CA-8555-801E-D1D7-5F4DEE1B8B98}"/>
              </a:ext>
            </a:extLst>
          </p:cNvPr>
          <p:cNvGrpSpPr/>
          <p:nvPr/>
        </p:nvGrpSpPr>
        <p:grpSpPr>
          <a:xfrm>
            <a:off x="9471765" y="1229725"/>
            <a:ext cx="2444978" cy="2556665"/>
            <a:chOff x="6733798" y="2297570"/>
            <a:chExt cx="1831934" cy="2178580"/>
          </a:xfrm>
        </p:grpSpPr>
        <p:pic>
          <p:nvPicPr>
            <p:cNvPr id="5" name="Picture 4" descr="A picture containing text, different&#10;&#10;Description automatically generated">
              <a:extLst>
                <a:ext uri="{FF2B5EF4-FFF2-40B4-BE49-F238E27FC236}">
                  <a16:creationId xmlns:a16="http://schemas.microsoft.com/office/drawing/2014/main" id="{7AC6ED2D-8295-2E78-99E7-D84B71244023}"/>
                </a:ext>
              </a:extLst>
            </p:cNvPr>
            <p:cNvPicPr>
              <a:picLocks noChangeAspect="1"/>
            </p:cNvPicPr>
            <p:nvPr/>
          </p:nvPicPr>
          <p:blipFill>
            <a:blip r:embed="rId5"/>
            <a:stretch>
              <a:fillRect/>
            </a:stretch>
          </p:blipFill>
          <p:spPr>
            <a:xfrm>
              <a:off x="6733798" y="2576393"/>
              <a:ext cx="1690225" cy="1899757"/>
            </a:xfrm>
            <a:prstGeom prst="rect">
              <a:avLst/>
            </a:prstGeom>
          </p:spPr>
        </p:pic>
        <p:sp>
          <p:nvSpPr>
            <p:cNvPr id="6" name="TextBox 5">
              <a:extLst>
                <a:ext uri="{FF2B5EF4-FFF2-40B4-BE49-F238E27FC236}">
                  <a16:creationId xmlns:a16="http://schemas.microsoft.com/office/drawing/2014/main" id="{98C67C86-AB72-49EA-B6CB-9C837276C817}"/>
                </a:ext>
              </a:extLst>
            </p:cNvPr>
            <p:cNvSpPr txBox="1"/>
            <p:nvPr/>
          </p:nvSpPr>
          <p:spPr>
            <a:xfrm>
              <a:off x="6735131" y="2297570"/>
              <a:ext cx="1830601" cy="307777"/>
            </a:xfrm>
            <a:prstGeom prst="rect">
              <a:avLst/>
            </a:prstGeom>
            <a:noFill/>
          </p:spPr>
          <p:txBody>
            <a:bodyPr wrap="square" rtlCol="0">
              <a:spAutoFit/>
            </a:bodyPr>
            <a:lstStyle/>
            <a:p>
              <a:r>
                <a:rPr lang="en-US" dirty="0"/>
                <a:t>Custom AC/DC coil</a:t>
              </a:r>
            </a:p>
          </p:txBody>
        </p:sp>
      </p:grpSp>
      <p:sp>
        <p:nvSpPr>
          <p:cNvPr id="7" name="TextBox 6">
            <a:extLst>
              <a:ext uri="{FF2B5EF4-FFF2-40B4-BE49-F238E27FC236}">
                <a16:creationId xmlns:a16="http://schemas.microsoft.com/office/drawing/2014/main" id="{20FF3C61-8E89-59DF-801E-11CDD5AC4A44}"/>
              </a:ext>
            </a:extLst>
          </p:cNvPr>
          <p:cNvSpPr txBox="1"/>
          <p:nvPr/>
        </p:nvSpPr>
        <p:spPr>
          <a:xfrm>
            <a:off x="9899893" y="3706808"/>
            <a:ext cx="1590500" cy="261610"/>
          </a:xfrm>
          <a:prstGeom prst="rect">
            <a:avLst/>
          </a:prstGeom>
          <a:noFill/>
        </p:spPr>
        <p:txBody>
          <a:bodyPr wrap="none" rtlCol="0">
            <a:spAutoFit/>
          </a:bodyPr>
          <a:lstStyle/>
          <a:p>
            <a:r>
              <a:rPr lang="en-US" sz="1100" dirty="0" err="1">
                <a:solidFill>
                  <a:schemeClr val="tx1">
                    <a:lumMod val="50000"/>
                    <a:lumOff val="50000"/>
                  </a:schemeClr>
                </a:solidFill>
              </a:rPr>
              <a:t>Stockmann</a:t>
            </a:r>
            <a:r>
              <a:rPr lang="en-US" sz="1100" dirty="0">
                <a:solidFill>
                  <a:schemeClr val="tx1">
                    <a:lumMod val="50000"/>
                    <a:lumOff val="50000"/>
                  </a:schemeClr>
                </a:solidFill>
              </a:rPr>
              <a:t>, J. P. et al.</a:t>
            </a:r>
          </a:p>
        </p:txBody>
      </p:sp>
      <p:sp>
        <p:nvSpPr>
          <p:cNvPr id="8" name="Title 1">
            <a:extLst>
              <a:ext uri="{FF2B5EF4-FFF2-40B4-BE49-F238E27FC236}">
                <a16:creationId xmlns:a16="http://schemas.microsoft.com/office/drawing/2014/main" id="{698A07B9-B9C4-F1D0-1F01-ED65D6672082}"/>
              </a:ext>
            </a:extLst>
          </p:cNvPr>
          <p:cNvSpPr txBox="1">
            <a:spLocks/>
          </p:cNvSpPr>
          <p:nvPr/>
        </p:nvSpPr>
        <p:spPr>
          <a:xfrm>
            <a:off x="131797" y="334061"/>
            <a:ext cx="11647797" cy="950036"/>
          </a:xfrm>
          <a:prstGeom prst="rect">
            <a:avLst/>
          </a:prstGeom>
          <a:solidFill>
            <a:schemeClr val="tx1"/>
          </a:solidFill>
        </p:spPr>
        <p:txBody>
          <a:bodyPr spcFirstLastPara="1" vert="horz" wrap="square" lIns="68575" tIns="34275" rIns="68575" bIns="34275" rtlCol="0" anchor="ctr" anchorCtr="0">
            <a:noAutofit/>
          </a:bodyPr>
          <a:lstStyle>
            <a:lvl1pPr lvl="0" algn="l" defTabSz="914400" rtl="0" eaLnBrk="1" latinLnBrk="0" hangingPunct="1">
              <a:lnSpc>
                <a:spcPct val="90000"/>
              </a:lnSpc>
              <a:spcBef>
                <a:spcPts val="0"/>
              </a:spcBef>
              <a:spcAft>
                <a:spcPts val="0"/>
              </a:spcAft>
              <a:buSzPts val="3300"/>
              <a:buNone/>
              <a:defRPr sz="4400" kern="1200">
                <a:solidFill>
                  <a:schemeClr val="tx1"/>
                </a:solidFill>
                <a:latin typeface="+mj-lt"/>
                <a:ea typeface="+mj-ea"/>
                <a:cs typeface="+mj-c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r>
              <a:rPr lang="en-US" sz="4900" b="1" dirty="0">
                <a:solidFill>
                  <a:srgbClr val="FFFFFF"/>
                </a:solidFill>
                <a:latin typeface="Arial Rounded"/>
              </a:rPr>
              <a:t>How to shim?</a:t>
            </a:r>
          </a:p>
        </p:txBody>
      </p:sp>
      <p:pic>
        <p:nvPicPr>
          <p:cNvPr id="9" name="Picture 8" descr="Chart&#10;&#10;Description automatically generated">
            <a:extLst>
              <a:ext uri="{FF2B5EF4-FFF2-40B4-BE49-F238E27FC236}">
                <a16:creationId xmlns:a16="http://schemas.microsoft.com/office/drawing/2014/main" id="{69279B17-8B9E-FE22-181A-1E16374CFB6D}"/>
              </a:ext>
            </a:extLst>
          </p:cNvPr>
          <p:cNvPicPr>
            <a:picLocks noChangeAspect="1"/>
          </p:cNvPicPr>
          <p:nvPr/>
        </p:nvPicPr>
        <p:blipFill rotWithShape="1">
          <a:blip r:embed="rId6"/>
          <a:srcRect l="4199" t="6698" r="7107" b="27024"/>
          <a:stretch/>
        </p:blipFill>
        <p:spPr>
          <a:xfrm>
            <a:off x="5081975" y="1514924"/>
            <a:ext cx="3350309" cy="1914076"/>
          </a:xfrm>
          <a:prstGeom prst="rect">
            <a:avLst/>
          </a:prstGeom>
        </p:spPr>
      </p:pic>
      <p:sp>
        <p:nvSpPr>
          <p:cNvPr id="10" name="TextBox 9">
            <a:extLst>
              <a:ext uri="{FF2B5EF4-FFF2-40B4-BE49-F238E27FC236}">
                <a16:creationId xmlns:a16="http://schemas.microsoft.com/office/drawing/2014/main" id="{24BC5267-EA0C-F577-E387-13D4AE5BFCF6}"/>
              </a:ext>
            </a:extLst>
          </p:cNvPr>
          <p:cNvSpPr txBox="1"/>
          <p:nvPr/>
        </p:nvSpPr>
        <p:spPr>
          <a:xfrm>
            <a:off x="5793449" y="3479822"/>
            <a:ext cx="2100255" cy="261610"/>
          </a:xfrm>
          <a:prstGeom prst="rect">
            <a:avLst/>
          </a:prstGeom>
          <a:noFill/>
        </p:spPr>
        <p:txBody>
          <a:bodyPr wrap="none" rtlCol="0">
            <a:spAutoFit/>
          </a:bodyPr>
          <a:lstStyle/>
          <a:p>
            <a:r>
              <a:rPr lang="en-US" sz="1100" dirty="0" err="1">
                <a:solidFill>
                  <a:schemeClr val="tx1">
                    <a:lumMod val="50000"/>
                    <a:lumOff val="50000"/>
                  </a:schemeClr>
                </a:solidFill>
              </a:rPr>
              <a:t>Elster</a:t>
            </a:r>
            <a:r>
              <a:rPr lang="en-US" sz="1100" dirty="0">
                <a:solidFill>
                  <a:schemeClr val="tx1">
                    <a:lumMod val="50000"/>
                    <a:lumOff val="50000"/>
                  </a:schemeClr>
                </a:solidFill>
              </a:rPr>
              <a:t> , A. D. </a:t>
            </a:r>
            <a:r>
              <a:rPr lang="en-US" sz="1100" dirty="0" err="1">
                <a:solidFill>
                  <a:schemeClr val="tx1">
                    <a:lumMod val="50000"/>
                    <a:lumOff val="50000"/>
                  </a:schemeClr>
                </a:solidFill>
              </a:rPr>
              <a:t>MRIquestions.com</a:t>
            </a:r>
            <a:endParaRPr lang="en-US" sz="1100" dirty="0">
              <a:solidFill>
                <a:schemeClr val="tx1">
                  <a:lumMod val="50000"/>
                  <a:lumOff val="50000"/>
                </a:schemeClr>
              </a:solidFill>
            </a:endParaRPr>
          </a:p>
        </p:txBody>
      </p:sp>
      <p:pic>
        <p:nvPicPr>
          <p:cNvPr id="11" name="Picture 10" descr="A picture containing text, tableware, dishware, clipart&#10;&#10;Description automatically generated">
            <a:extLst>
              <a:ext uri="{FF2B5EF4-FFF2-40B4-BE49-F238E27FC236}">
                <a16:creationId xmlns:a16="http://schemas.microsoft.com/office/drawing/2014/main" id="{12557860-007C-0173-0642-F78D90EE19DA}"/>
              </a:ext>
            </a:extLst>
          </p:cNvPr>
          <p:cNvPicPr>
            <a:picLocks noChangeAspect="1"/>
          </p:cNvPicPr>
          <p:nvPr/>
        </p:nvPicPr>
        <p:blipFill>
          <a:blip r:embed="rId7">
            <a:alphaModFix/>
          </a:blip>
          <a:stretch>
            <a:fillRect/>
          </a:stretch>
        </p:blipFill>
        <p:spPr>
          <a:xfrm>
            <a:off x="10273231" y="596768"/>
            <a:ext cx="1321572" cy="424621"/>
          </a:xfrm>
          <a:prstGeom prst="rect">
            <a:avLst/>
          </a:prstGeom>
          <a:noFill/>
        </p:spPr>
      </p:pic>
      <p:sp>
        <p:nvSpPr>
          <p:cNvPr id="14" name="Google Shape;49;p2">
            <a:extLst>
              <a:ext uri="{FF2B5EF4-FFF2-40B4-BE49-F238E27FC236}">
                <a16:creationId xmlns:a16="http://schemas.microsoft.com/office/drawing/2014/main" id="{5A2DCDF5-0C90-B9FB-98B9-D06B3E629F3D}"/>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pPr algn="r"/>
            <a:fld id="{00000000-1234-1234-1234-123412341234}" type="slidenum">
              <a:rPr lang="en-US">
                <a:latin typeface="+mn-lt"/>
              </a:rPr>
              <a:pPr algn="r"/>
              <a:t>5</a:t>
            </a:fld>
            <a:endParaRPr dirty="0">
              <a:latin typeface="+mn-lt"/>
            </a:endParaRPr>
          </a:p>
        </p:txBody>
      </p:sp>
      <p:grpSp>
        <p:nvGrpSpPr>
          <p:cNvPr id="16" name="Group 15">
            <a:extLst>
              <a:ext uri="{FF2B5EF4-FFF2-40B4-BE49-F238E27FC236}">
                <a16:creationId xmlns:a16="http://schemas.microsoft.com/office/drawing/2014/main" id="{BF7D5D2D-538E-0F2E-42E0-2870EF999FEF}"/>
              </a:ext>
            </a:extLst>
          </p:cNvPr>
          <p:cNvGrpSpPr/>
          <p:nvPr/>
        </p:nvGrpSpPr>
        <p:grpSpPr>
          <a:xfrm>
            <a:off x="6939173" y="4052368"/>
            <a:ext cx="3319381" cy="2338715"/>
            <a:chOff x="7538670" y="3451034"/>
            <a:chExt cx="3945534" cy="2563011"/>
          </a:xfrm>
        </p:grpSpPr>
        <p:pic>
          <p:nvPicPr>
            <p:cNvPr id="17" name="acdc_70_combo_magfields_deepBreathing" descr="acdc_70_combo_magfields_deepBreathing">
              <a:hlinkClick r:id="" action="ppaction://ole?verb=0"/>
              <a:extLst>
                <a:ext uri="{FF2B5EF4-FFF2-40B4-BE49-F238E27FC236}">
                  <a16:creationId xmlns:a16="http://schemas.microsoft.com/office/drawing/2014/main" id="{A6BB7714-91CF-6A87-BA87-08AE1B6CB3BF}"/>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538670" y="3479106"/>
              <a:ext cx="3384612" cy="2534939"/>
            </a:xfrm>
            <a:prstGeom prst="rect">
              <a:avLst/>
            </a:prstGeom>
          </p:spPr>
        </p:pic>
        <p:pic>
          <p:nvPicPr>
            <p:cNvPr id="18" name="Picture 17" descr="Chart&#10;&#10;Description automatically generated with low confidence">
              <a:extLst>
                <a:ext uri="{FF2B5EF4-FFF2-40B4-BE49-F238E27FC236}">
                  <a16:creationId xmlns:a16="http://schemas.microsoft.com/office/drawing/2014/main" id="{7EAB8B1B-59FF-0E92-5297-ADA4D1A5B535}"/>
                </a:ext>
              </a:extLst>
            </p:cNvPr>
            <p:cNvPicPr>
              <a:picLocks noChangeAspect="1"/>
            </p:cNvPicPr>
            <p:nvPr/>
          </p:nvPicPr>
          <p:blipFill>
            <a:blip r:embed="rId9"/>
            <a:stretch>
              <a:fillRect/>
            </a:stretch>
          </p:blipFill>
          <p:spPr>
            <a:xfrm>
              <a:off x="10923281" y="3451034"/>
              <a:ext cx="560923" cy="2534939"/>
            </a:xfrm>
            <a:prstGeom prst="rect">
              <a:avLst/>
            </a:prstGeom>
          </p:spPr>
        </p:pic>
      </p:gr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C77B1C92-74F3-BE21-A89D-0C1A2DB3B640}"/>
                  </a:ext>
                </a:extLst>
              </p:cNvPr>
              <p:cNvSpPr txBox="1"/>
              <p:nvPr/>
            </p:nvSpPr>
            <p:spPr>
              <a:xfrm>
                <a:off x="6643085" y="6378767"/>
                <a:ext cx="3578398" cy="461665"/>
              </a:xfrm>
              <a:prstGeom prst="rect">
                <a:avLst/>
              </a:prstGeom>
              <a:noFill/>
            </p:spPr>
            <p:txBody>
              <a:bodyPr wrap="square" rtlCol="0">
                <a:spAutoFit/>
              </a:bodyPr>
              <a:lstStyle/>
              <a:p>
                <a14:m>
                  <m:oMath xmlns:m="http://schemas.openxmlformats.org/officeDocument/2006/math">
                    <m:r>
                      <a:rPr lang="fr-CA" sz="2400" b="0" i="1" smtClean="0">
                        <a:solidFill>
                          <a:schemeClr val="tx1">
                            <a:lumMod val="50000"/>
                          </a:schemeClr>
                        </a:solidFill>
                        <a:latin typeface="Cambria Math" panose="02040503050406030204" pitchFamily="18" charset="0"/>
                      </a:rPr>
                      <m:t>𝐵</m:t>
                    </m:r>
                    <m:r>
                      <a:rPr lang="fr-CA" sz="2400" b="0" i="1" baseline="-25000" smtClean="0">
                        <a:solidFill>
                          <a:schemeClr val="tx1">
                            <a:lumMod val="50000"/>
                          </a:schemeClr>
                        </a:solidFill>
                        <a:latin typeface="Cambria Math" panose="02040503050406030204" pitchFamily="18" charset="0"/>
                      </a:rPr>
                      <m:t>0</m:t>
                    </m:r>
                    <m:r>
                      <a:rPr lang="fr-CA" sz="2400" b="0" i="1" smtClean="0">
                        <a:solidFill>
                          <a:schemeClr val="tx1">
                            <a:lumMod val="50000"/>
                          </a:schemeClr>
                        </a:solidFill>
                        <a:latin typeface="Cambria Math" panose="02040503050406030204" pitchFamily="18" charset="0"/>
                      </a:rPr>
                      <m:t> </m:t>
                    </m:r>
                  </m:oMath>
                </a14:m>
                <a:r>
                  <a:rPr lang="en-US" sz="2400" dirty="0"/>
                  <a:t>field map through time</a:t>
                </a:r>
              </a:p>
            </p:txBody>
          </p:sp>
        </mc:Choice>
        <mc:Fallback xmlns="">
          <p:sp>
            <p:nvSpPr>
              <p:cNvPr id="19" name="TextBox 18">
                <a:extLst>
                  <a:ext uri="{FF2B5EF4-FFF2-40B4-BE49-F238E27FC236}">
                    <a16:creationId xmlns:a16="http://schemas.microsoft.com/office/drawing/2014/main" id="{C77B1C92-74F3-BE21-A89D-0C1A2DB3B640}"/>
                  </a:ext>
                </a:extLst>
              </p:cNvPr>
              <p:cNvSpPr txBox="1">
                <a:spLocks noRot="1" noChangeAspect="1" noMove="1" noResize="1" noEditPoints="1" noAdjustHandles="1" noChangeArrowheads="1" noChangeShapeType="1" noTextEdit="1"/>
              </p:cNvSpPr>
              <p:nvPr/>
            </p:nvSpPr>
            <p:spPr>
              <a:xfrm>
                <a:off x="6643085" y="6378767"/>
                <a:ext cx="3578398" cy="461665"/>
              </a:xfrm>
              <a:prstGeom prst="rect">
                <a:avLst/>
              </a:prstGeom>
              <a:blipFill>
                <a:blip r:embed="rId10"/>
                <a:stretch>
                  <a:fillRect l="-355" t="-10811" r="-1418" b="-29730"/>
                </a:stretch>
              </a:blipFill>
            </p:spPr>
            <p:txBody>
              <a:bodyPr/>
              <a:lstStyle/>
              <a:p>
                <a:r>
                  <a:rPr lang="en-US">
                    <a:noFill/>
                  </a:rPr>
                  <a:t> </a:t>
                </a:r>
              </a:p>
            </p:txBody>
          </p:sp>
        </mc:Fallback>
      </mc:AlternateContent>
    </p:spTree>
    <p:extLst>
      <p:ext uri="{BB962C8B-B14F-4D97-AF65-F5344CB8AC3E}">
        <p14:creationId xmlns:p14="http://schemas.microsoft.com/office/powerpoint/2010/main" val="139186623"/>
      </p:ext>
    </p:extLst>
  </p:cSld>
  <p:clrMapOvr>
    <a:masterClrMapping/>
  </p:clrMapOvr>
  <p:timing>
    <p:tnLst>
      <p:par>
        <p:cTn id="1" dur="indefinite" restart="never" nodeType="tmRoot">
          <p:childTnLst>
            <p:video>
              <p:cMediaNode vol="20000" mute="1">
                <p:cTn id="2" repeatCount="indefinite" fill="hold" display="0">
                  <p:stCondLst>
                    <p:cond delay="indefinite"/>
                  </p:stCondLst>
                </p:cTn>
                <p:tgtEl>
                  <p:spTgt spid="17"/>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E6DF829-1B26-CCE4-81D4-D43D551B74A9}"/>
              </a:ext>
            </a:extLst>
          </p:cNvPr>
          <p:cNvSpPr>
            <a:spLocks noGrp="1"/>
          </p:cNvSpPr>
          <p:nvPr>
            <p:ph type="body" idx="1"/>
          </p:nvPr>
        </p:nvSpPr>
        <p:spPr>
          <a:xfrm>
            <a:off x="415600" y="1550683"/>
            <a:ext cx="11360800" cy="4929340"/>
          </a:xfrm>
        </p:spPr>
        <p:txBody>
          <a:bodyPr/>
          <a:lstStyle/>
          <a:p>
            <a:r>
              <a:rPr lang="en-US" dirty="0"/>
              <a:t>Most vendors only support spherical harmonics and volume-wise optimization</a:t>
            </a:r>
          </a:p>
          <a:p>
            <a:pPr lvl="1"/>
            <a:r>
              <a:rPr lang="en-US" dirty="0"/>
              <a:t>Their solutions are in “black boxes”</a:t>
            </a:r>
          </a:p>
          <a:p>
            <a:r>
              <a:rPr lang="en-US" dirty="0"/>
              <a:t>The software solutions require specific knowledge to implement</a:t>
            </a:r>
          </a:p>
          <a:p>
            <a:r>
              <a:rPr lang="en-US" dirty="0"/>
              <a:t>Each research group implements its own code</a:t>
            </a:r>
          </a:p>
          <a:p>
            <a:pPr lvl="1"/>
            <a:r>
              <a:rPr lang="en-US" dirty="0"/>
              <a:t>Only works for a specific workflow</a:t>
            </a:r>
          </a:p>
          <a:p>
            <a:pPr lvl="1"/>
            <a:r>
              <a:rPr lang="en-US" dirty="0"/>
              <a:t>Reinvents the wheel</a:t>
            </a:r>
          </a:p>
          <a:p>
            <a:pPr lvl="1"/>
            <a:r>
              <a:rPr lang="en-US" dirty="0"/>
              <a:t>Hard to reproduce research</a:t>
            </a:r>
          </a:p>
          <a:p>
            <a:endParaRPr lang="en-US" dirty="0"/>
          </a:p>
          <a:p>
            <a:pPr marL="761981" lvl="1" indent="0">
              <a:buNone/>
            </a:pPr>
            <a:endParaRPr lang="en-US" dirty="0"/>
          </a:p>
        </p:txBody>
      </p:sp>
      <p:pic>
        <p:nvPicPr>
          <p:cNvPr id="9" name="Graphic 8">
            <a:extLst>
              <a:ext uri="{FF2B5EF4-FFF2-40B4-BE49-F238E27FC236}">
                <a16:creationId xmlns:a16="http://schemas.microsoft.com/office/drawing/2014/main" id="{FE287EF6-E372-681C-6BFF-372BB464FCC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00296" y="4219890"/>
            <a:ext cx="1438965" cy="1438965"/>
          </a:xfrm>
          <a:prstGeom prst="rect">
            <a:avLst/>
          </a:prstGeom>
        </p:spPr>
      </p:pic>
      <p:sp>
        <p:nvSpPr>
          <p:cNvPr id="7" name="Title 1">
            <a:extLst>
              <a:ext uri="{FF2B5EF4-FFF2-40B4-BE49-F238E27FC236}">
                <a16:creationId xmlns:a16="http://schemas.microsoft.com/office/drawing/2014/main" id="{CC065B96-E02C-5F40-07D9-60E8E3AE76CC}"/>
              </a:ext>
            </a:extLst>
          </p:cNvPr>
          <p:cNvSpPr txBox="1">
            <a:spLocks/>
          </p:cNvSpPr>
          <p:nvPr/>
        </p:nvSpPr>
        <p:spPr>
          <a:xfrm>
            <a:off x="131797" y="334061"/>
            <a:ext cx="11647797" cy="950036"/>
          </a:xfrm>
          <a:prstGeom prst="rect">
            <a:avLst/>
          </a:prstGeom>
          <a:solidFill>
            <a:schemeClr val="tx1"/>
          </a:solidFill>
        </p:spPr>
        <p:txBody>
          <a:bodyPr spcFirstLastPara="1" vert="horz" wrap="square" lIns="68575" tIns="34275" rIns="68575" bIns="34275" rtlCol="0" anchor="ctr" anchorCtr="0">
            <a:noAutofit/>
          </a:bodyPr>
          <a:lstStyle>
            <a:lvl1pPr lvl="0" algn="l" defTabSz="914400" rtl="0" eaLnBrk="1" latinLnBrk="0" hangingPunct="1">
              <a:lnSpc>
                <a:spcPct val="90000"/>
              </a:lnSpc>
              <a:spcBef>
                <a:spcPts val="0"/>
              </a:spcBef>
              <a:spcAft>
                <a:spcPts val="0"/>
              </a:spcAft>
              <a:buSzPts val="3300"/>
              <a:buNone/>
              <a:defRPr sz="4400" kern="1200">
                <a:solidFill>
                  <a:schemeClr val="tx1"/>
                </a:solidFill>
                <a:latin typeface="+mj-lt"/>
                <a:ea typeface="+mj-ea"/>
                <a:cs typeface="+mj-cs"/>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r>
              <a:rPr lang="en-US" sz="4900" b="1" dirty="0">
                <a:solidFill>
                  <a:srgbClr val="FFFFFF"/>
                </a:solidFill>
                <a:latin typeface="Arial Rounded"/>
              </a:rPr>
              <a:t>The problems</a:t>
            </a:r>
          </a:p>
        </p:txBody>
      </p:sp>
      <p:pic>
        <p:nvPicPr>
          <p:cNvPr id="8" name="Picture 7" descr="A picture containing text, tableware, dishware, clipart&#10;&#10;Description automatically generated">
            <a:extLst>
              <a:ext uri="{FF2B5EF4-FFF2-40B4-BE49-F238E27FC236}">
                <a16:creationId xmlns:a16="http://schemas.microsoft.com/office/drawing/2014/main" id="{C20C3E1C-BD21-5208-E372-DB95A7742CA6}"/>
              </a:ext>
            </a:extLst>
          </p:cNvPr>
          <p:cNvPicPr>
            <a:picLocks noChangeAspect="1"/>
          </p:cNvPicPr>
          <p:nvPr/>
        </p:nvPicPr>
        <p:blipFill>
          <a:blip r:embed="rId5">
            <a:alphaModFix/>
          </a:blip>
          <a:stretch>
            <a:fillRect/>
          </a:stretch>
        </p:blipFill>
        <p:spPr>
          <a:xfrm>
            <a:off x="10273231" y="596768"/>
            <a:ext cx="1321572" cy="424621"/>
          </a:xfrm>
          <a:prstGeom prst="rect">
            <a:avLst/>
          </a:prstGeom>
          <a:noFill/>
        </p:spPr>
      </p:pic>
      <p:sp>
        <p:nvSpPr>
          <p:cNvPr id="12" name="Google Shape;49;p2">
            <a:extLst>
              <a:ext uri="{FF2B5EF4-FFF2-40B4-BE49-F238E27FC236}">
                <a16:creationId xmlns:a16="http://schemas.microsoft.com/office/drawing/2014/main" id="{2292C1A4-2CBC-90ED-E7B5-7498247211D5}"/>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pPr algn="r"/>
            <a:fld id="{00000000-1234-1234-1234-123412341234}" type="slidenum">
              <a:rPr lang="en-US">
                <a:latin typeface="+mn-lt"/>
              </a:rPr>
              <a:pPr algn="r"/>
              <a:t>6</a:t>
            </a:fld>
            <a:endParaRPr dirty="0">
              <a:latin typeface="+mn-lt"/>
            </a:endParaRPr>
          </a:p>
        </p:txBody>
      </p:sp>
    </p:spTree>
    <p:extLst>
      <p:ext uri="{BB962C8B-B14F-4D97-AF65-F5344CB8AC3E}">
        <p14:creationId xmlns:p14="http://schemas.microsoft.com/office/powerpoint/2010/main" val="4288283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3"/>
          <p:cNvSpPr txBox="1">
            <a:spLocks noGrp="1"/>
          </p:cNvSpPr>
          <p:nvPr>
            <p:ph type="title"/>
          </p:nvPr>
        </p:nvSpPr>
        <p:spPr>
          <a:xfrm>
            <a:off x="131797" y="334061"/>
            <a:ext cx="11647797" cy="950036"/>
          </a:xfrm>
          <a:prstGeom prst="rect">
            <a:avLst/>
          </a:prstGeom>
          <a:solidFill>
            <a:srgbClr val="000000"/>
          </a:solidFill>
          <a:ln>
            <a:noFill/>
          </a:ln>
        </p:spPr>
        <p:txBody>
          <a:bodyPr spcFirstLastPara="1" vert="horz" wrap="square" lIns="35713" tIns="35713" rIns="35713" bIns="35713" rtlCol="0" anchor="ctr" anchorCtr="0">
            <a:normAutofit/>
          </a:bodyPr>
          <a:lstStyle/>
          <a:p>
            <a:pPr indent="158750">
              <a:buSzPts val="9800"/>
            </a:pPr>
            <a:r>
              <a:rPr lang="en-US" sz="4900" b="1" dirty="0">
                <a:solidFill>
                  <a:srgbClr val="FFFFFF"/>
                </a:solidFill>
                <a:latin typeface="Arial Rounded"/>
                <a:ea typeface="Arial Rounded"/>
                <a:cs typeface="Arial Rounded"/>
                <a:sym typeface="Arial Rounded"/>
              </a:rPr>
              <a:t>Shimming Toolbox</a:t>
            </a:r>
            <a:endParaRPr dirty="0"/>
          </a:p>
        </p:txBody>
      </p:sp>
      <p:sp>
        <p:nvSpPr>
          <p:cNvPr id="59" name="Google Shape;59;p3"/>
          <p:cNvSpPr txBox="1">
            <a:spLocks noGrp="1"/>
          </p:cNvSpPr>
          <p:nvPr>
            <p:ph type="body" idx="2"/>
          </p:nvPr>
        </p:nvSpPr>
        <p:spPr>
          <a:xfrm>
            <a:off x="131797" y="6403847"/>
            <a:ext cx="5793603" cy="349122"/>
          </a:xfrm>
          <a:prstGeom prst="rect">
            <a:avLst/>
          </a:prstGeom>
          <a:solidFill>
            <a:srgbClr val="FFFFFF"/>
          </a:solidFill>
          <a:ln>
            <a:noFill/>
          </a:ln>
        </p:spPr>
        <p:txBody>
          <a:bodyPr spcFirstLastPara="1" vert="horz" wrap="square" lIns="35713" tIns="35713" rIns="35713" bIns="35713" rtlCol="0" anchor="b" anchorCtr="0">
            <a:spAutoFit/>
          </a:bodyPr>
          <a:lstStyle/>
          <a:p>
            <a:pPr marL="0" indent="0">
              <a:lnSpc>
                <a:spcPct val="100000"/>
              </a:lnSpc>
              <a:spcBef>
                <a:spcPts val="0"/>
              </a:spcBef>
              <a:buClr>
                <a:srgbClr val="0365C0"/>
              </a:buClr>
              <a:buSzPts val="2400"/>
            </a:pPr>
            <a:r>
              <a:rPr lang="fr-CA" sz="900" dirty="0">
                <a:solidFill>
                  <a:schemeClr val="bg2">
                    <a:lumMod val="50000"/>
                  </a:schemeClr>
                </a:solidFill>
                <a:ea typeface="Helvetica Neue Light"/>
                <a:cs typeface="Helvetica Neue Light"/>
                <a:sym typeface="Helvetica Neue Light"/>
              </a:rPr>
              <a:t>1. McCarthy P. </a:t>
            </a:r>
            <a:r>
              <a:rPr lang="fr-CA" sz="900" dirty="0" err="1">
                <a:solidFill>
                  <a:schemeClr val="bg2">
                    <a:lumMod val="50000"/>
                  </a:schemeClr>
                </a:solidFill>
                <a:ea typeface="Helvetica Neue Light"/>
                <a:cs typeface="Helvetica Neue Light"/>
                <a:sym typeface="Helvetica Neue Light"/>
              </a:rPr>
              <a:t>FSLeyes</a:t>
            </a:r>
            <a:endParaRPr lang="fr-CA" sz="900" dirty="0">
              <a:solidFill>
                <a:schemeClr val="bg2">
                  <a:lumMod val="50000"/>
                </a:schemeClr>
              </a:solidFill>
              <a:ea typeface="Helvetica Neue Light"/>
              <a:cs typeface="Helvetica Neue Light"/>
              <a:sym typeface="Helvetica Neue Light"/>
            </a:endParaRPr>
          </a:p>
          <a:p>
            <a:pPr marL="0" indent="0">
              <a:lnSpc>
                <a:spcPct val="100000"/>
              </a:lnSpc>
              <a:spcBef>
                <a:spcPts val="0"/>
              </a:spcBef>
              <a:buClr>
                <a:srgbClr val="0365C0"/>
              </a:buClr>
              <a:buSzPts val="2400"/>
            </a:pPr>
            <a:r>
              <a:rPr lang="en-CA" sz="900" dirty="0">
                <a:solidFill>
                  <a:schemeClr val="bg2">
                    <a:lumMod val="50000"/>
                  </a:schemeClr>
                </a:solidFill>
                <a:ea typeface="Helvetica Neue Light"/>
                <a:cs typeface="Helvetica Neue Light"/>
                <a:sym typeface="Helvetica Neue Light"/>
              </a:rPr>
              <a:t>2. </a:t>
            </a:r>
            <a:r>
              <a:rPr lang="en-CA" sz="900" dirty="0" err="1">
                <a:solidFill>
                  <a:schemeClr val="bg2">
                    <a:lumMod val="50000"/>
                  </a:schemeClr>
                </a:solidFill>
                <a:ea typeface="Helvetica Neue Light"/>
                <a:cs typeface="Helvetica Neue Light"/>
                <a:sym typeface="Helvetica Neue Light"/>
              </a:rPr>
              <a:t>D’Astous</a:t>
            </a:r>
            <a:r>
              <a:rPr lang="en-CA" sz="900" dirty="0">
                <a:solidFill>
                  <a:schemeClr val="bg2">
                    <a:lumMod val="50000"/>
                  </a:schemeClr>
                </a:solidFill>
                <a:ea typeface="Helvetica Neue Light"/>
                <a:cs typeface="Helvetica Neue Light"/>
                <a:sym typeface="Helvetica Neue Light"/>
              </a:rPr>
              <a:t>. A. et al., An open-source software toolbox for B0 and B1 shimming in Magnetic Resonance Imaging.</a:t>
            </a:r>
            <a:endParaRPr lang="en-CA" sz="1200" dirty="0">
              <a:solidFill>
                <a:schemeClr val="bg2">
                  <a:lumMod val="50000"/>
                </a:schemeClr>
              </a:solidFill>
              <a:ea typeface="Helvetica Neue Light"/>
              <a:cs typeface="Helvetica Neue Light"/>
              <a:sym typeface="Helvetica Neue Light"/>
            </a:endParaRPr>
          </a:p>
        </p:txBody>
      </p:sp>
      <p:pic>
        <p:nvPicPr>
          <p:cNvPr id="53" name="Picture 52" descr="Graphical user interface&#10;&#10;Description automatically generated">
            <a:extLst>
              <a:ext uri="{FF2B5EF4-FFF2-40B4-BE49-F238E27FC236}">
                <a16:creationId xmlns:a16="http://schemas.microsoft.com/office/drawing/2014/main" id="{AAD6FD7C-5A4B-08DF-C25C-B2B3A438F479}"/>
              </a:ext>
            </a:extLst>
          </p:cNvPr>
          <p:cNvPicPr>
            <a:picLocks noChangeAspect="1"/>
          </p:cNvPicPr>
          <p:nvPr/>
        </p:nvPicPr>
        <p:blipFill>
          <a:blip r:embed="rId3"/>
          <a:stretch>
            <a:fillRect/>
          </a:stretch>
        </p:blipFill>
        <p:spPr>
          <a:xfrm>
            <a:off x="918954" y="1538084"/>
            <a:ext cx="10073483" cy="4824884"/>
          </a:xfrm>
          <a:prstGeom prst="rect">
            <a:avLst/>
          </a:prstGeom>
        </p:spPr>
      </p:pic>
      <p:pic>
        <p:nvPicPr>
          <p:cNvPr id="55" name="Picture 54" descr="A picture containing text, tableware, dishware, clipart&#10;&#10;Description automatically generated">
            <a:extLst>
              <a:ext uri="{FF2B5EF4-FFF2-40B4-BE49-F238E27FC236}">
                <a16:creationId xmlns:a16="http://schemas.microsoft.com/office/drawing/2014/main" id="{0B0A1763-CAE7-CAB7-A575-483A71D870F3}"/>
              </a:ext>
            </a:extLst>
          </p:cNvPr>
          <p:cNvPicPr>
            <a:picLocks noChangeAspect="1"/>
          </p:cNvPicPr>
          <p:nvPr/>
        </p:nvPicPr>
        <p:blipFill>
          <a:blip r:embed="rId4">
            <a:alphaModFix/>
          </a:blip>
          <a:stretch>
            <a:fillRect/>
          </a:stretch>
        </p:blipFill>
        <p:spPr>
          <a:xfrm>
            <a:off x="10273231" y="596768"/>
            <a:ext cx="1321572" cy="424621"/>
          </a:xfrm>
          <a:prstGeom prst="rect">
            <a:avLst/>
          </a:prstGeom>
          <a:noFill/>
        </p:spPr>
      </p:pic>
      <p:sp>
        <p:nvSpPr>
          <p:cNvPr id="3" name="Google Shape;49;p2">
            <a:extLst>
              <a:ext uri="{FF2B5EF4-FFF2-40B4-BE49-F238E27FC236}">
                <a16:creationId xmlns:a16="http://schemas.microsoft.com/office/drawing/2014/main" id="{2F2DD66E-357C-DA21-4BF1-925940AB3CD0}"/>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pPr algn="r"/>
            <a:fld id="{00000000-1234-1234-1234-123412341234}" type="slidenum">
              <a:rPr lang="en-US">
                <a:latin typeface="+mn-lt"/>
              </a:rPr>
              <a:pPr algn="r"/>
              <a:t>7</a:t>
            </a:fld>
            <a:endParaRPr dirty="0">
              <a:latin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04ADB-A203-C807-E4CD-5D9A74A41060}"/>
              </a:ext>
            </a:extLst>
          </p:cNvPr>
          <p:cNvSpPr>
            <a:spLocks noGrp="1"/>
          </p:cNvSpPr>
          <p:nvPr>
            <p:ph type="title"/>
          </p:nvPr>
        </p:nvSpPr>
        <p:spPr/>
        <p:txBody>
          <a:bodyPr/>
          <a:lstStyle/>
          <a:p>
            <a:r>
              <a:rPr lang="en-US" sz="4900" b="1" dirty="0">
                <a:solidFill>
                  <a:srgbClr val="FFFFFF"/>
                </a:solidFill>
                <a:latin typeface="Arial Rounded"/>
              </a:rPr>
              <a:t>Main features</a:t>
            </a:r>
          </a:p>
        </p:txBody>
      </p:sp>
      <p:sp>
        <p:nvSpPr>
          <p:cNvPr id="13" name="Google Shape;49;p2">
            <a:extLst>
              <a:ext uri="{FF2B5EF4-FFF2-40B4-BE49-F238E27FC236}">
                <a16:creationId xmlns:a16="http://schemas.microsoft.com/office/drawing/2014/main" id="{63800B6A-61D4-A073-B6C2-E4674D76FB89}"/>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pPr algn="r"/>
            <a:fld id="{00000000-1234-1234-1234-123412341234}" type="slidenum">
              <a:rPr lang="en-US">
                <a:latin typeface="+mn-lt"/>
              </a:rPr>
              <a:pPr algn="r"/>
              <a:t>8</a:t>
            </a:fld>
            <a:endParaRPr dirty="0">
              <a:latin typeface="+mn-lt"/>
            </a:endParaRPr>
          </a:p>
        </p:txBody>
      </p:sp>
      <p:pic>
        <p:nvPicPr>
          <p:cNvPr id="14" name="Picture 13" descr="A picture containing text, tableware, dishware, clipart&#10;&#10;Description automatically generated">
            <a:extLst>
              <a:ext uri="{FF2B5EF4-FFF2-40B4-BE49-F238E27FC236}">
                <a16:creationId xmlns:a16="http://schemas.microsoft.com/office/drawing/2014/main" id="{3C681F85-92E3-90B6-34B2-D4D681BF0167}"/>
              </a:ext>
            </a:extLst>
          </p:cNvPr>
          <p:cNvPicPr>
            <a:picLocks noChangeAspect="1"/>
          </p:cNvPicPr>
          <p:nvPr/>
        </p:nvPicPr>
        <p:blipFill>
          <a:blip r:embed="rId3">
            <a:alphaModFix/>
          </a:blip>
          <a:stretch>
            <a:fillRect/>
          </a:stretch>
        </p:blipFill>
        <p:spPr>
          <a:xfrm>
            <a:off x="10273231" y="596768"/>
            <a:ext cx="1321572" cy="424621"/>
          </a:xfrm>
          <a:prstGeom prst="rect">
            <a:avLst/>
          </a:prstGeom>
          <a:noFill/>
        </p:spPr>
      </p:pic>
      <p:grpSp>
        <p:nvGrpSpPr>
          <p:cNvPr id="15" name="Group 14">
            <a:extLst>
              <a:ext uri="{FF2B5EF4-FFF2-40B4-BE49-F238E27FC236}">
                <a16:creationId xmlns:a16="http://schemas.microsoft.com/office/drawing/2014/main" id="{79B386B0-C816-61BD-E7A1-DE56D1EF8516}"/>
              </a:ext>
            </a:extLst>
          </p:cNvPr>
          <p:cNvGrpSpPr/>
          <p:nvPr/>
        </p:nvGrpSpPr>
        <p:grpSpPr>
          <a:xfrm>
            <a:off x="9598349" y="3948992"/>
            <a:ext cx="1806963" cy="2103136"/>
            <a:chOff x="8132096" y="1099374"/>
            <a:chExt cx="3254801" cy="3447227"/>
          </a:xfrm>
        </p:grpSpPr>
        <p:pic>
          <p:nvPicPr>
            <p:cNvPr id="16" name="Picture 15" descr="A picture containing night sky&#10;&#10;Description automatically generated">
              <a:extLst>
                <a:ext uri="{FF2B5EF4-FFF2-40B4-BE49-F238E27FC236}">
                  <a16:creationId xmlns:a16="http://schemas.microsoft.com/office/drawing/2014/main" id="{D504638B-5765-4272-DC2F-7CABC94F844C}"/>
                </a:ext>
              </a:extLst>
            </p:cNvPr>
            <p:cNvPicPr>
              <a:picLocks noChangeAspect="1"/>
            </p:cNvPicPr>
            <p:nvPr/>
          </p:nvPicPr>
          <p:blipFill>
            <a:blip r:embed="rId4"/>
            <a:stretch>
              <a:fillRect/>
            </a:stretch>
          </p:blipFill>
          <p:spPr>
            <a:xfrm>
              <a:off x="8132096" y="2747095"/>
              <a:ext cx="1158380" cy="1162178"/>
            </a:xfrm>
            <a:prstGeom prst="rect">
              <a:avLst/>
            </a:prstGeom>
            <a:ln w="25400">
              <a:solidFill>
                <a:schemeClr val="dk1"/>
              </a:solidFill>
            </a:ln>
            <a:scene3d>
              <a:camera prst="isometricOffAxis2Left"/>
              <a:lightRig rig="threePt" dir="t"/>
            </a:scene3d>
            <a:sp3d extrusionH="762000">
              <a:extrusionClr>
                <a:schemeClr val="accent3"/>
              </a:extrusionClr>
            </a:sp3d>
          </p:spPr>
        </p:pic>
        <p:pic>
          <p:nvPicPr>
            <p:cNvPr id="17" name="Picture 16" descr="A bright light in the sky&#10;&#10;Description automatically generated with low confidence">
              <a:extLst>
                <a:ext uri="{FF2B5EF4-FFF2-40B4-BE49-F238E27FC236}">
                  <a16:creationId xmlns:a16="http://schemas.microsoft.com/office/drawing/2014/main" id="{B7BE4F0C-129F-CAD4-29E2-A9D405AC17E9}"/>
                </a:ext>
              </a:extLst>
            </p:cNvPr>
            <p:cNvPicPr>
              <a:picLocks noChangeAspect="1"/>
            </p:cNvPicPr>
            <p:nvPr/>
          </p:nvPicPr>
          <p:blipFill>
            <a:blip r:embed="rId5"/>
            <a:stretch>
              <a:fillRect/>
            </a:stretch>
          </p:blipFill>
          <p:spPr>
            <a:xfrm>
              <a:off x="8132096" y="1658745"/>
              <a:ext cx="1158380" cy="1154569"/>
            </a:xfrm>
            <a:prstGeom prst="rect">
              <a:avLst/>
            </a:prstGeom>
            <a:ln w="25400">
              <a:solidFill>
                <a:schemeClr val="dk1"/>
              </a:solidFill>
            </a:ln>
            <a:scene3d>
              <a:camera prst="isometricOffAxis2Left"/>
              <a:lightRig rig="threePt" dir="t"/>
            </a:scene3d>
            <a:sp3d extrusionH="762000">
              <a:extrusionClr>
                <a:schemeClr val="tx1"/>
              </a:extrusionClr>
            </a:sp3d>
          </p:spPr>
        </p:pic>
        <p:pic>
          <p:nvPicPr>
            <p:cNvPr id="18" name="Picture 17" descr="A picture containing light, night sky&#10;&#10;Description automatically generated">
              <a:extLst>
                <a:ext uri="{FF2B5EF4-FFF2-40B4-BE49-F238E27FC236}">
                  <a16:creationId xmlns:a16="http://schemas.microsoft.com/office/drawing/2014/main" id="{E55FE453-7FE3-B34A-D827-34D514F85A70}"/>
                </a:ext>
              </a:extLst>
            </p:cNvPr>
            <p:cNvPicPr>
              <a:picLocks noChangeAspect="1"/>
            </p:cNvPicPr>
            <p:nvPr/>
          </p:nvPicPr>
          <p:blipFill>
            <a:blip r:embed="rId6"/>
            <a:stretch>
              <a:fillRect/>
            </a:stretch>
          </p:blipFill>
          <p:spPr>
            <a:xfrm>
              <a:off x="9180307" y="3388221"/>
              <a:ext cx="1158380" cy="1158380"/>
            </a:xfrm>
            <a:prstGeom prst="rect">
              <a:avLst/>
            </a:prstGeom>
            <a:ln w="25400">
              <a:solidFill>
                <a:schemeClr val="dk1"/>
              </a:solidFill>
            </a:ln>
            <a:scene3d>
              <a:camera prst="isometricOffAxis2Left"/>
              <a:lightRig rig="threePt" dir="t"/>
            </a:scene3d>
            <a:sp3d extrusionH="762000">
              <a:extrusionClr>
                <a:schemeClr val="tx1"/>
              </a:extrusionClr>
            </a:sp3d>
          </p:spPr>
        </p:pic>
        <p:pic>
          <p:nvPicPr>
            <p:cNvPr id="19" name="Picture 18">
              <a:extLst>
                <a:ext uri="{FF2B5EF4-FFF2-40B4-BE49-F238E27FC236}">
                  <a16:creationId xmlns:a16="http://schemas.microsoft.com/office/drawing/2014/main" id="{3B709C5E-E698-5C52-DDD7-5D736431A010}"/>
                </a:ext>
              </a:extLst>
            </p:cNvPr>
            <p:cNvPicPr>
              <a:picLocks noChangeAspect="1"/>
            </p:cNvPicPr>
            <p:nvPr/>
          </p:nvPicPr>
          <p:blipFill>
            <a:blip r:embed="rId7"/>
            <a:stretch>
              <a:fillRect/>
            </a:stretch>
          </p:blipFill>
          <p:spPr>
            <a:xfrm>
              <a:off x="9180307" y="1099374"/>
              <a:ext cx="1158380" cy="1162191"/>
            </a:xfrm>
            <a:prstGeom prst="rect">
              <a:avLst/>
            </a:prstGeom>
            <a:ln w="25400">
              <a:solidFill>
                <a:schemeClr val="dk1"/>
              </a:solidFill>
            </a:ln>
            <a:scene3d>
              <a:camera prst="isometricOffAxis2Left"/>
              <a:lightRig rig="threePt" dir="t"/>
            </a:scene3d>
            <a:sp3d extrusionH="762000">
              <a:extrusionClr>
                <a:schemeClr val="tx1"/>
              </a:extrusionClr>
            </a:sp3d>
          </p:spPr>
        </p:pic>
        <p:pic>
          <p:nvPicPr>
            <p:cNvPr id="20" name="Picture 19">
              <a:extLst>
                <a:ext uri="{FF2B5EF4-FFF2-40B4-BE49-F238E27FC236}">
                  <a16:creationId xmlns:a16="http://schemas.microsoft.com/office/drawing/2014/main" id="{DF7C0DE1-5A5C-A32C-DD78-A6C982ADFC71}"/>
                </a:ext>
              </a:extLst>
            </p:cNvPr>
            <p:cNvPicPr>
              <a:picLocks noChangeAspect="1"/>
            </p:cNvPicPr>
            <p:nvPr/>
          </p:nvPicPr>
          <p:blipFill>
            <a:blip r:embed="rId8"/>
            <a:stretch>
              <a:fillRect/>
            </a:stretch>
          </p:blipFill>
          <p:spPr>
            <a:xfrm>
              <a:off x="10228542" y="3059869"/>
              <a:ext cx="1158355" cy="1154569"/>
            </a:xfrm>
            <a:prstGeom prst="rect">
              <a:avLst/>
            </a:prstGeom>
            <a:ln w="25400">
              <a:solidFill>
                <a:schemeClr val="dk1"/>
              </a:solidFill>
            </a:ln>
            <a:scene3d>
              <a:camera prst="isometricOffAxis2Left"/>
              <a:lightRig rig="threePt" dir="t"/>
            </a:scene3d>
            <a:sp3d extrusionH="762000">
              <a:extrusionClr>
                <a:schemeClr val="accent3"/>
              </a:extrusionClr>
            </a:sp3d>
          </p:spPr>
        </p:pic>
        <p:pic>
          <p:nvPicPr>
            <p:cNvPr id="21" name="Picture 20" descr="A bright light in the sky&#10;&#10;Description automatically generated with low confidence">
              <a:extLst>
                <a:ext uri="{FF2B5EF4-FFF2-40B4-BE49-F238E27FC236}">
                  <a16:creationId xmlns:a16="http://schemas.microsoft.com/office/drawing/2014/main" id="{0927F3B6-CD7C-2551-CDA9-5255196A728C}"/>
                </a:ext>
              </a:extLst>
            </p:cNvPr>
            <p:cNvPicPr>
              <a:picLocks noChangeAspect="1"/>
            </p:cNvPicPr>
            <p:nvPr/>
          </p:nvPicPr>
          <p:blipFill>
            <a:blip r:embed="rId9"/>
            <a:stretch>
              <a:fillRect/>
            </a:stretch>
          </p:blipFill>
          <p:spPr>
            <a:xfrm>
              <a:off x="10228542" y="1956370"/>
              <a:ext cx="1158355" cy="1162140"/>
            </a:xfrm>
            <a:prstGeom prst="rect">
              <a:avLst/>
            </a:prstGeom>
            <a:ln w="25400">
              <a:solidFill>
                <a:schemeClr val="dk1"/>
              </a:solidFill>
            </a:ln>
            <a:scene3d>
              <a:camera prst="isometricOffAxis2Left"/>
              <a:lightRig rig="threePt" dir="t"/>
            </a:scene3d>
            <a:sp3d extrusionH="762000">
              <a:extrusionClr>
                <a:schemeClr val="tx1"/>
              </a:extrusionClr>
            </a:sp3d>
          </p:spPr>
        </p:pic>
      </p:grpSp>
      <p:sp>
        <p:nvSpPr>
          <p:cNvPr id="24" name="Text Placeholder 2">
            <a:extLst>
              <a:ext uri="{FF2B5EF4-FFF2-40B4-BE49-F238E27FC236}">
                <a16:creationId xmlns:a16="http://schemas.microsoft.com/office/drawing/2014/main" id="{CF8D70BD-11B5-9DD4-D6E3-ADAF3941CF6F}"/>
              </a:ext>
            </a:extLst>
          </p:cNvPr>
          <p:cNvSpPr>
            <a:spLocks noGrp="1"/>
          </p:cNvSpPr>
          <p:nvPr>
            <p:ph type="body" idx="1"/>
          </p:nvPr>
        </p:nvSpPr>
        <p:spPr>
          <a:xfrm>
            <a:off x="392865" y="1554163"/>
            <a:ext cx="7043738" cy="4554537"/>
          </a:xfrm>
        </p:spPr>
        <p:txBody>
          <a:bodyPr>
            <a:normAutofit fontScale="92500" lnSpcReduction="10000"/>
          </a:bodyPr>
          <a:lstStyle/>
          <a:p>
            <a:pPr marL="285750" indent="-285750">
              <a:buFont typeface="Arial" panose="020B0604020202020204" pitchFamily="34" charset="0"/>
              <a:buChar char="•"/>
            </a:pPr>
            <a:r>
              <a:rPr lang="en-US" dirty="0"/>
              <a:t>B</a:t>
            </a:r>
            <a:r>
              <a:rPr lang="en-US" baseline="-25000" dirty="0"/>
              <a:t>0</a:t>
            </a:r>
            <a:r>
              <a:rPr lang="en-US" dirty="0"/>
              <a:t> field mapping / field unwrapping</a:t>
            </a:r>
          </a:p>
          <a:p>
            <a:pPr marL="285750" indent="-285750">
              <a:buFont typeface="Arial" panose="020B0604020202020204" pitchFamily="34" charset="0"/>
              <a:buChar char="•"/>
            </a:pPr>
            <a:r>
              <a:rPr lang="en-US" dirty="0"/>
              <a:t>B</a:t>
            </a:r>
            <a:r>
              <a:rPr lang="en-US" baseline="-25000" dirty="0"/>
              <a:t>0</a:t>
            </a:r>
            <a:r>
              <a:rPr lang="en-US" dirty="0"/>
              <a:t> coil shim basis creation</a:t>
            </a:r>
          </a:p>
          <a:p>
            <a:pPr marL="285750" indent="-285750">
              <a:buFont typeface="Arial" panose="020B0604020202020204" pitchFamily="34" charset="0"/>
              <a:buChar char="•"/>
            </a:pPr>
            <a:r>
              <a:rPr lang="en-US" dirty="0"/>
              <a:t>B</a:t>
            </a:r>
            <a:r>
              <a:rPr lang="en-US" baseline="-25000" dirty="0"/>
              <a:t>0</a:t>
            </a:r>
            <a:r>
              <a:rPr lang="en-US" dirty="0"/>
              <a:t> shimming</a:t>
            </a:r>
          </a:p>
          <a:p>
            <a:pPr marL="514350" lvl="1" indent="-285750"/>
            <a:r>
              <a:rPr lang="en-US" dirty="0"/>
              <a:t>Volume-wise, slice-wise, real-time</a:t>
            </a:r>
          </a:p>
          <a:p>
            <a:pPr marL="514350" lvl="1" indent="-285750"/>
            <a:r>
              <a:rPr lang="en-US" dirty="0"/>
              <a:t>Scanner coils (Spherical harmonics), custom coils</a:t>
            </a:r>
          </a:p>
          <a:p>
            <a:pPr marL="514350" lvl="1" indent="-285750"/>
            <a:r>
              <a:rPr lang="en-US" dirty="0"/>
              <a:t>Support for spherical harmonics for Siemens, Philips and GE</a:t>
            </a:r>
          </a:p>
          <a:p>
            <a:pPr marL="457200" indent="-457200">
              <a:buFont typeface="Arial" panose="020B0604020202020204" pitchFamily="34" charset="0"/>
              <a:buChar char="•"/>
            </a:pPr>
            <a:r>
              <a:rPr lang="en-US" dirty="0"/>
              <a:t>B</a:t>
            </a:r>
            <a:r>
              <a:rPr lang="en-US" baseline="-25000" dirty="0"/>
              <a:t>1</a:t>
            </a:r>
            <a:r>
              <a:rPr lang="en-US" dirty="0"/>
              <a:t>+ shimming</a:t>
            </a:r>
          </a:p>
          <a:p>
            <a:pPr marL="457200" indent="-457200">
              <a:buFont typeface="Arial" panose="020B0604020202020204" pitchFamily="34" charset="0"/>
              <a:buChar char="•"/>
            </a:pPr>
            <a:r>
              <a:rPr lang="en-US" dirty="0"/>
              <a:t>And more!</a:t>
            </a:r>
          </a:p>
        </p:txBody>
      </p:sp>
      <p:pic>
        <p:nvPicPr>
          <p:cNvPr id="25" name="Picture 24" descr="A comparison of a brain scan&#10;&#10;Description automatically generated">
            <a:extLst>
              <a:ext uri="{FF2B5EF4-FFF2-40B4-BE49-F238E27FC236}">
                <a16:creationId xmlns:a16="http://schemas.microsoft.com/office/drawing/2014/main" id="{3F7EFC1E-BEBB-718A-CBCA-B69494BAC426}"/>
              </a:ext>
            </a:extLst>
          </p:cNvPr>
          <p:cNvPicPr>
            <a:picLocks noChangeAspect="1"/>
          </p:cNvPicPr>
          <p:nvPr/>
        </p:nvPicPr>
        <p:blipFill rotWithShape="1">
          <a:blip r:embed="rId10"/>
          <a:srcRect l="13785" t="17502" r="50655" b="15364"/>
          <a:stretch/>
        </p:blipFill>
        <p:spPr>
          <a:xfrm>
            <a:off x="7329847" y="1443142"/>
            <a:ext cx="2384071" cy="2346805"/>
          </a:xfrm>
          <a:prstGeom prst="rect">
            <a:avLst/>
          </a:prstGeom>
        </p:spPr>
      </p:pic>
    </p:spTree>
    <p:extLst>
      <p:ext uri="{BB962C8B-B14F-4D97-AF65-F5344CB8AC3E}">
        <p14:creationId xmlns:p14="http://schemas.microsoft.com/office/powerpoint/2010/main" val="1949775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433D14DB-EDFE-5243-812F-51DC769E99D8}"/>
              </a:ext>
            </a:extLst>
          </p:cNvPr>
          <p:cNvSpPr txBox="1">
            <a:spLocks/>
          </p:cNvSpPr>
          <p:nvPr/>
        </p:nvSpPr>
        <p:spPr>
          <a:xfrm>
            <a:off x="624236" y="1315929"/>
            <a:ext cx="5996901" cy="5732815"/>
          </a:xfrm>
          <a:prstGeom prst="roundRect">
            <a:avLst>
              <a:gd name="adj" fmla="val 5335"/>
            </a:avLst>
          </a:prstGeom>
          <a:noFill/>
          <a:ln w="19050" cap="flat" cmpd="sng">
            <a:noFill/>
            <a:round/>
          </a:ln>
        </p:spPr>
        <p:txBody>
          <a:bodyPr spcFirstLastPara="1" wrap="square" lIns="91433" tIns="45700" rIns="91433" bIns="45700" anchor="t" anchorCtr="0">
            <a:noAutofit/>
          </a:bodyPr>
          <a:lstStyle>
            <a:defPPr marR="0" lvl="0" algn="l" rtl="0">
              <a:lnSpc>
                <a:spcPct val="100000"/>
              </a:lnSpc>
              <a:spcBef>
                <a:spcPts val="0"/>
              </a:spcBef>
              <a:spcAft>
                <a:spcPts val="0"/>
              </a:spcAft>
            </a:defPPr>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r>
              <a:rPr lang="en-US" sz="2400" dirty="0"/>
              <a:t>Python</a:t>
            </a:r>
          </a:p>
          <a:p>
            <a:r>
              <a:rPr lang="en-US" sz="2400" dirty="0"/>
              <a:t>GitHub project</a:t>
            </a:r>
          </a:p>
          <a:p>
            <a:pPr lvl="1"/>
            <a:r>
              <a:rPr lang="en-US" sz="2000" dirty="0"/>
              <a:t>Open-source</a:t>
            </a:r>
          </a:p>
          <a:p>
            <a:r>
              <a:rPr lang="en-US" sz="2400" dirty="0"/>
              <a:t>Website (</a:t>
            </a:r>
            <a:r>
              <a:rPr lang="en-CA" sz="2400" dirty="0">
                <a:hlinkClick r:id="rId3"/>
              </a:rPr>
              <a:t>https://shimming-toolbox.org/</a:t>
            </a:r>
            <a:r>
              <a:rPr lang="en-US" sz="2400" dirty="0"/>
              <a:t>)</a:t>
            </a:r>
          </a:p>
          <a:p>
            <a:pPr lvl="1"/>
            <a:r>
              <a:rPr lang="en-US" sz="2000" dirty="0"/>
              <a:t>Installation</a:t>
            </a:r>
          </a:p>
          <a:p>
            <a:pPr lvl="1"/>
            <a:r>
              <a:rPr lang="en-US" sz="2000" dirty="0"/>
              <a:t>Tutorials</a:t>
            </a:r>
          </a:p>
          <a:p>
            <a:pPr lvl="1"/>
            <a:r>
              <a:rPr lang="en-US" sz="2000" dirty="0"/>
              <a:t>Documentation</a:t>
            </a:r>
          </a:p>
          <a:p>
            <a:r>
              <a:rPr lang="en-US" sz="2400" dirty="0"/>
              <a:t>Available</a:t>
            </a:r>
          </a:p>
          <a:p>
            <a:pPr lvl="1"/>
            <a:r>
              <a:rPr lang="en-US" sz="2000" dirty="0"/>
              <a:t>On the Command line</a:t>
            </a:r>
          </a:p>
          <a:p>
            <a:pPr lvl="1"/>
            <a:r>
              <a:rPr lang="en-US" sz="2000" dirty="0"/>
              <a:t>As Graphical User Interface </a:t>
            </a:r>
          </a:p>
          <a:p>
            <a:r>
              <a:rPr lang="en-US" sz="2400" dirty="0"/>
              <a:t>Support for Mac, Linux and Windows</a:t>
            </a:r>
          </a:p>
        </p:txBody>
      </p:sp>
      <p:pic>
        <p:nvPicPr>
          <p:cNvPr id="8" name="Picture 7">
            <a:extLst>
              <a:ext uri="{FF2B5EF4-FFF2-40B4-BE49-F238E27FC236}">
                <a16:creationId xmlns:a16="http://schemas.microsoft.com/office/drawing/2014/main" id="{83712FD6-6E99-704C-BAD9-25E1FF031491}"/>
              </a:ext>
            </a:extLst>
          </p:cNvPr>
          <p:cNvPicPr>
            <a:picLocks noChangeAspect="1"/>
          </p:cNvPicPr>
          <p:nvPr/>
        </p:nvPicPr>
        <p:blipFill>
          <a:blip r:embed="rId4"/>
          <a:stretch>
            <a:fillRect/>
          </a:stretch>
        </p:blipFill>
        <p:spPr>
          <a:xfrm>
            <a:off x="7959525" y="1446231"/>
            <a:ext cx="1189075" cy="1189075"/>
          </a:xfrm>
          <a:prstGeom prst="rect">
            <a:avLst/>
          </a:prstGeom>
        </p:spPr>
      </p:pic>
      <p:pic>
        <p:nvPicPr>
          <p:cNvPr id="9" name="Picture 8">
            <a:extLst>
              <a:ext uri="{FF2B5EF4-FFF2-40B4-BE49-F238E27FC236}">
                <a16:creationId xmlns:a16="http://schemas.microsoft.com/office/drawing/2014/main" id="{859CD41F-E3D0-5F48-8D36-32D51BF52022}"/>
              </a:ext>
            </a:extLst>
          </p:cNvPr>
          <p:cNvPicPr>
            <a:picLocks noChangeAspect="1"/>
          </p:cNvPicPr>
          <p:nvPr/>
        </p:nvPicPr>
        <p:blipFill>
          <a:blip r:embed="rId5"/>
          <a:stretch>
            <a:fillRect/>
          </a:stretch>
        </p:blipFill>
        <p:spPr>
          <a:xfrm>
            <a:off x="9148601" y="1353390"/>
            <a:ext cx="1374756" cy="1374756"/>
          </a:xfrm>
          <a:prstGeom prst="rect">
            <a:avLst/>
          </a:prstGeom>
        </p:spPr>
      </p:pic>
      <p:pic>
        <p:nvPicPr>
          <p:cNvPr id="6" name="Google Shape;98;gdb2e248272_0_8" descr="Graphical user interface&#10;&#10;Description automatically generated">
            <a:extLst>
              <a:ext uri="{FF2B5EF4-FFF2-40B4-BE49-F238E27FC236}">
                <a16:creationId xmlns:a16="http://schemas.microsoft.com/office/drawing/2014/main" id="{AED532F3-14DB-D582-3B42-8FCFA5D0AD33}"/>
              </a:ext>
            </a:extLst>
          </p:cNvPr>
          <p:cNvPicPr preferRelativeResize="0"/>
          <p:nvPr/>
        </p:nvPicPr>
        <p:blipFill rotWithShape="1">
          <a:blip r:embed="rId6">
            <a:alphaModFix/>
          </a:blip>
          <a:srcRect/>
          <a:stretch/>
        </p:blipFill>
        <p:spPr>
          <a:xfrm>
            <a:off x="6423058" y="3119471"/>
            <a:ext cx="5171745" cy="3141761"/>
          </a:xfrm>
          <a:prstGeom prst="rect">
            <a:avLst/>
          </a:prstGeom>
          <a:noFill/>
          <a:ln>
            <a:noFill/>
          </a:ln>
          <a:effectLst>
            <a:outerShdw blurRad="100013" dist="57150" dir="2820000" algn="tl" rotWithShape="0">
              <a:srgbClr val="000000">
                <a:alpha val="40000"/>
              </a:srgbClr>
            </a:outerShdw>
          </a:effectLst>
        </p:spPr>
      </p:pic>
      <p:sp>
        <p:nvSpPr>
          <p:cNvPr id="11" name="Google Shape;56;p3">
            <a:extLst>
              <a:ext uri="{FF2B5EF4-FFF2-40B4-BE49-F238E27FC236}">
                <a16:creationId xmlns:a16="http://schemas.microsoft.com/office/drawing/2014/main" id="{4E4F1D9E-237F-6886-5EEC-572703FCDE15}"/>
              </a:ext>
            </a:extLst>
          </p:cNvPr>
          <p:cNvSpPr txBox="1">
            <a:spLocks noGrp="1"/>
          </p:cNvSpPr>
          <p:nvPr>
            <p:ph type="title"/>
          </p:nvPr>
        </p:nvSpPr>
        <p:spPr>
          <a:xfrm>
            <a:off x="131797" y="334061"/>
            <a:ext cx="11647797" cy="950036"/>
          </a:xfrm>
          <a:prstGeom prst="rect">
            <a:avLst/>
          </a:prstGeom>
          <a:solidFill>
            <a:srgbClr val="000000"/>
          </a:solidFill>
          <a:ln>
            <a:noFill/>
          </a:ln>
        </p:spPr>
        <p:txBody>
          <a:bodyPr spcFirstLastPara="1" vert="horz" wrap="square" lIns="35713" tIns="35713" rIns="35713" bIns="35713" rtlCol="0" anchor="ctr" anchorCtr="0">
            <a:normAutofit/>
          </a:bodyPr>
          <a:lstStyle/>
          <a:p>
            <a:pPr indent="158750">
              <a:buSzPts val="9800"/>
            </a:pPr>
            <a:r>
              <a:rPr lang="en-US" sz="4900" b="1" dirty="0">
                <a:solidFill>
                  <a:srgbClr val="FFFFFF"/>
                </a:solidFill>
                <a:latin typeface="Arial Rounded"/>
                <a:ea typeface="Arial Rounded"/>
                <a:cs typeface="Arial Rounded"/>
                <a:sym typeface="Arial Rounded"/>
              </a:rPr>
              <a:t>How we implemented it</a:t>
            </a:r>
            <a:endParaRPr dirty="0"/>
          </a:p>
        </p:txBody>
      </p:sp>
      <p:pic>
        <p:nvPicPr>
          <p:cNvPr id="12" name="Picture 11" descr="A picture containing text, tableware, dishware, clipart&#10;&#10;Description automatically generated">
            <a:extLst>
              <a:ext uri="{FF2B5EF4-FFF2-40B4-BE49-F238E27FC236}">
                <a16:creationId xmlns:a16="http://schemas.microsoft.com/office/drawing/2014/main" id="{B388F1B9-327A-7CB6-0052-C8AA06A2B092}"/>
              </a:ext>
            </a:extLst>
          </p:cNvPr>
          <p:cNvPicPr>
            <a:picLocks noChangeAspect="1"/>
          </p:cNvPicPr>
          <p:nvPr/>
        </p:nvPicPr>
        <p:blipFill>
          <a:blip r:embed="rId7">
            <a:alphaModFix/>
          </a:blip>
          <a:stretch>
            <a:fillRect/>
          </a:stretch>
        </p:blipFill>
        <p:spPr>
          <a:xfrm>
            <a:off x="10273231" y="596768"/>
            <a:ext cx="1321572" cy="424621"/>
          </a:xfrm>
          <a:prstGeom prst="rect">
            <a:avLst/>
          </a:prstGeom>
          <a:noFill/>
        </p:spPr>
      </p:pic>
      <p:sp>
        <p:nvSpPr>
          <p:cNvPr id="13" name="Google Shape;49;p2">
            <a:extLst>
              <a:ext uri="{FF2B5EF4-FFF2-40B4-BE49-F238E27FC236}">
                <a16:creationId xmlns:a16="http://schemas.microsoft.com/office/drawing/2014/main" id="{DCB67108-811A-2C0A-72C0-D54C8772566D}"/>
              </a:ext>
            </a:extLst>
          </p:cNvPr>
          <p:cNvSpPr txBox="1">
            <a:spLocks noGrp="1"/>
          </p:cNvSpPr>
          <p:nvPr>
            <p:ph type="sldNum" idx="12"/>
          </p:nvPr>
        </p:nvSpPr>
        <p:spPr>
          <a:xfrm>
            <a:off x="11758999" y="6378767"/>
            <a:ext cx="315488" cy="256789"/>
          </a:xfrm>
          <a:prstGeom prst="rect">
            <a:avLst/>
          </a:prstGeom>
          <a:noFill/>
          <a:ln>
            <a:noFill/>
          </a:ln>
        </p:spPr>
        <p:txBody>
          <a:bodyPr spcFirstLastPara="1" vert="horz" wrap="square" lIns="35713" tIns="35713" rIns="35713" bIns="35713" rtlCol="0" anchor="t" anchorCtr="0">
            <a:spAutoFit/>
          </a:bodyPr>
          <a:lstStyle/>
          <a:p>
            <a:fld id="{00000000-1234-1234-1234-123412341234}" type="slidenum">
              <a:rPr lang="en-US"/>
              <a:pPr/>
              <a:t>9</a:t>
            </a:fld>
            <a:endParaRPr dirty="0"/>
          </a:p>
        </p:txBody>
      </p:sp>
    </p:spTree>
    <p:extLst>
      <p:ext uri="{BB962C8B-B14F-4D97-AF65-F5344CB8AC3E}">
        <p14:creationId xmlns:p14="http://schemas.microsoft.com/office/powerpoint/2010/main" val="22131575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2.4|20.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10209</TotalTime>
  <Words>1545</Words>
  <Application>Microsoft Macintosh PowerPoint</Application>
  <PresentationFormat>Widescreen</PresentationFormat>
  <Paragraphs>240</Paragraphs>
  <Slides>18</Slides>
  <Notes>17</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18</vt:i4>
      </vt:variant>
    </vt:vector>
  </HeadingPairs>
  <TitlesOfParts>
    <vt:vector size="29" baseType="lpstr">
      <vt:lpstr>Aptos</vt:lpstr>
      <vt:lpstr>Aptos Display</vt:lpstr>
      <vt:lpstr>Arial</vt:lpstr>
      <vt:lpstr>Arial Rounded</vt:lpstr>
      <vt:lpstr>Calibri</vt:lpstr>
      <vt:lpstr>Cambria Math</vt:lpstr>
      <vt:lpstr>Helvetica Neue</vt:lpstr>
      <vt:lpstr>Helvetica Neue Light</vt:lpstr>
      <vt:lpstr>Times</vt:lpstr>
      <vt:lpstr>Times New Roman</vt:lpstr>
      <vt:lpstr>Office Theme</vt:lpstr>
      <vt:lpstr>PowerPoint Presentation</vt:lpstr>
      <vt:lpstr>PowerPoint Presentation</vt:lpstr>
      <vt:lpstr>What is Shimming?</vt:lpstr>
      <vt:lpstr>PowerPoint Presentation</vt:lpstr>
      <vt:lpstr>PowerPoint Presentation</vt:lpstr>
      <vt:lpstr>PowerPoint Presentation</vt:lpstr>
      <vt:lpstr>Shimming Toolbox</vt:lpstr>
      <vt:lpstr>Main features</vt:lpstr>
      <vt:lpstr>How we implemented it</vt:lpstr>
      <vt:lpstr>B0 slice-wise shimming results</vt:lpstr>
      <vt:lpstr>B0 dynamic shimming results</vt:lpstr>
      <vt:lpstr>Slice-wise z-shimming</vt:lpstr>
      <vt:lpstr>Slice-wise z-shimming</vt:lpstr>
      <vt:lpstr>Slice-wise z-shimming</vt:lpstr>
      <vt:lpstr>𝑩𝟎 real-time dynamic xyz-shimming</vt:lpstr>
      <vt:lpstr>Static 𝑩𝟏+ shimming</vt:lpstr>
      <vt:lpstr>Conclusion</vt:lpstr>
      <vt:lpstr>Acknowledgements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alexandre D'Astous</dc:creator>
  <cp:lastModifiedBy>alexandre D'Astous</cp:lastModifiedBy>
  <cp:revision>6</cp:revision>
  <dcterms:created xsi:type="dcterms:W3CDTF">2024-04-29T22:15:33Z</dcterms:created>
  <dcterms:modified xsi:type="dcterms:W3CDTF">2024-05-07T03:45:04Z</dcterms:modified>
</cp:coreProperties>
</file>