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365" r:id="rId2"/>
    <p:sldId id="360" r:id="rId3"/>
    <p:sldId id="362" r:id="rId4"/>
    <p:sldId id="363" r:id="rId5"/>
    <p:sldId id="364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65F"/>
    <a:srgbClr val="F2F2F2"/>
    <a:srgbClr val="2D8F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6" y="1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B17F0-D09A-4D94-B484-561AA4910EEE}" type="datetimeFigureOut">
              <a:rPr lang="de-DE" smtClean="0"/>
              <a:t>06.05.2024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C7A03-D375-4AF4-85B3-C382A95A35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9046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Organisational unit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Presentation title / topic OR Presenter's name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9D1-9D44-46E9-90D5-584F6311654E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Rechteck 8"/>
          <p:cNvSpPr/>
          <p:nvPr userDrawn="1"/>
        </p:nvSpPr>
        <p:spPr>
          <a:xfrm>
            <a:off x="0" y="1"/>
            <a:ext cx="12192000" cy="6308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718782" y="1345093"/>
            <a:ext cx="10633431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/>
          </p:nvPr>
        </p:nvSpPr>
        <p:spPr>
          <a:xfrm>
            <a:off x="718782" y="3824768"/>
            <a:ext cx="1063343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pic>
        <p:nvPicPr>
          <p:cNvPr id="11" name="Grafik 10" descr="Ein Bild, das Schrift, Text, Grafiken, Logo enthält.&#10;&#10;Automatisch generierte Beschreibung">
            <a:extLst>
              <a:ext uri="{FF2B5EF4-FFF2-40B4-BE49-F238E27FC236}">
                <a16:creationId xmlns:a16="http://schemas.microsoft.com/office/drawing/2014/main" id="{CC009C5D-E514-449C-346A-A54013BF2D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83" y="6384042"/>
            <a:ext cx="1815696" cy="38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78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341439"/>
            <a:ext cx="5181600" cy="48355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341439"/>
            <a:ext cx="5181600" cy="48355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Organisational unit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 / topic OR Presenter's name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3257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97631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9" y="1341439"/>
            <a:ext cx="5157787" cy="859320"/>
          </a:xfrm>
        </p:spPr>
        <p:txBody>
          <a:bodyPr anchor="t"/>
          <a:lstStyle>
            <a:lvl1pPr marL="0" indent="0">
              <a:lnSpc>
                <a:spcPct val="110000"/>
              </a:lnSpc>
              <a:buNone/>
              <a:defRPr sz="2400" b="0">
                <a:solidFill>
                  <a:schemeClr val="accent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9" y="2200759"/>
            <a:ext cx="5157787" cy="398890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1" y="1341439"/>
            <a:ext cx="5183188" cy="859320"/>
          </a:xfrm>
        </p:spPr>
        <p:txBody>
          <a:bodyPr anchor="t">
            <a:noAutofit/>
          </a:bodyPr>
          <a:lstStyle>
            <a:lvl1pPr marL="0" indent="0">
              <a:lnSpc>
                <a:spcPct val="110000"/>
              </a:lnSpc>
              <a:buNone/>
              <a:defRPr lang="de-DE" sz="2400" b="0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noProof="0"/>
              <a:t>Click to edit Master text styles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1" y="2200759"/>
            <a:ext cx="5183188" cy="3988904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Organisational unit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 / topic OR Presenter's name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5539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372383" y="6351777"/>
            <a:ext cx="4850224" cy="2262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Presentation title / topic OR Presenter's name</a:t>
            </a:r>
            <a:endParaRPr lang="de-DE" dirty="0"/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6372383" y="6528895"/>
            <a:ext cx="4850224" cy="2333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Organisational unit</a:t>
            </a:r>
            <a:endParaRPr lang="de-DE" dirty="0"/>
          </a:p>
        </p:txBody>
      </p:sp>
      <p:sp>
        <p:nvSpPr>
          <p:cNvPr id="11" name="Bildplatzhalter 10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2192000" cy="630872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91252" y="457464"/>
            <a:ext cx="5160433" cy="5656064"/>
          </a:xfrm>
          <a:prstGeom prst="round2DiagRect">
            <a:avLst>
              <a:gd name="adj1" fmla="val 6468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108000">
            <a:normAutofit/>
          </a:bodyPr>
          <a:lstStyle>
            <a:lvl1pPr>
              <a:lnSpc>
                <a:spcPct val="100000"/>
              </a:lnSpc>
              <a:spcBef>
                <a:spcPts val="600"/>
              </a:spcBef>
              <a:defRPr sz="2400"/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6452762" y="1438621"/>
            <a:ext cx="4781785" cy="450974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1353800" y="6434322"/>
            <a:ext cx="618288" cy="314081"/>
          </a:xfrm>
        </p:spPr>
        <p:txBody>
          <a:bodyPr anchor="b"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3157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 und Info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/>
          <a:p>
            <a:r>
              <a:rPr lang="en-US" noProof="0"/>
              <a:t>Organisational unit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6372383" y="6365632"/>
            <a:ext cx="4850224" cy="226237"/>
          </a:xfrm>
        </p:spPr>
        <p:txBody>
          <a:bodyPr anchor="t"/>
          <a:lstStyle>
            <a:lvl1pPr algn="l">
              <a:defRPr/>
            </a:lvl1pPr>
          </a:lstStyle>
          <a:p>
            <a:r>
              <a:rPr lang="en-GB" noProof="0"/>
              <a:t>Presentation title / topic OR Presenter's name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/>
          <a:p>
            <a:fld id="{AB6C09D1-9D44-46E9-90D5-584F6311654E}" type="slidenum">
              <a:rPr lang="en-GB" noProof="0" smtClean="0"/>
              <a:t>‹Nr.›</a:t>
            </a:fld>
            <a:endParaRPr lang="en-GB" noProof="0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804333" y="1341437"/>
            <a:ext cx="5291667" cy="49672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7" name="Inhaltsplatzhalter 6"/>
          <p:cNvSpPr>
            <a:spLocks noGrp="1" noChangeAspect="1"/>
          </p:cNvSpPr>
          <p:nvPr>
            <p:ph sz="quarter" idx="14"/>
          </p:nvPr>
        </p:nvSpPr>
        <p:spPr>
          <a:xfrm>
            <a:off x="6464301" y="1341438"/>
            <a:ext cx="4889500" cy="4853804"/>
          </a:xfrm>
          <a:prstGeom prst="round2DiagRect">
            <a:avLst>
              <a:gd name="adj1" fmla="val 8954"/>
              <a:gd name="adj2" fmla="val 0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108000" tIns="72000" bIns="7200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89577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 und Bild abgerund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/>
          <a:p>
            <a:r>
              <a:rPr lang="en-US" noProof="0"/>
              <a:t>Organisational unit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6372383" y="6365632"/>
            <a:ext cx="4850224" cy="226237"/>
          </a:xfrm>
        </p:spPr>
        <p:txBody>
          <a:bodyPr anchor="t"/>
          <a:lstStyle>
            <a:lvl1pPr algn="l">
              <a:defRPr/>
            </a:lvl1pPr>
          </a:lstStyle>
          <a:p>
            <a:r>
              <a:rPr lang="en-GB" noProof="0"/>
              <a:t>Presentation title / topic OR Presenter's name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/>
          <a:p>
            <a:fld id="{AB6C09D1-9D44-46E9-90D5-584F6311654E}" type="slidenum">
              <a:rPr lang="en-GB" noProof="0" smtClean="0"/>
              <a:t>‹Nr.›</a:t>
            </a:fld>
            <a:endParaRPr lang="en-GB" noProof="0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804333" y="1341437"/>
            <a:ext cx="10549467" cy="49672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199752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Organisational unit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 / topic OR Presenter's name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0543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Organisational unit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 / topic OR Presenter's name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700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/>
          <a:p>
            <a:r>
              <a:rPr lang="en-US"/>
              <a:t>Organisational unit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6372383" y="6365632"/>
            <a:ext cx="4850224" cy="226237"/>
          </a:xfrm>
        </p:spPr>
        <p:txBody>
          <a:bodyPr anchor="t"/>
          <a:lstStyle>
            <a:lvl1pPr algn="l">
              <a:defRPr/>
            </a:lvl1pPr>
          </a:lstStyle>
          <a:p>
            <a:r>
              <a:rPr lang="en-GB"/>
              <a:t>Presentation title / topic OR Presenter's name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804333" y="1341437"/>
            <a:ext cx="10549467" cy="49672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27347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Organisational unit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 / topic OR Presenter's name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B6C09D1-9D44-46E9-90D5-584F6311654E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718782" y="1345093"/>
            <a:ext cx="10633431" cy="2387600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718782" y="3824768"/>
            <a:ext cx="1063343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27455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Sub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2000"/>
          </a:xfrm>
        </p:spPr>
        <p:txBody>
          <a:bodyPr tIns="72000" bIns="0"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014539"/>
            <a:ext cx="10515600" cy="41624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838200" y="1341439"/>
            <a:ext cx="10515600" cy="630237"/>
          </a:xfrm>
        </p:spPr>
        <p:txBody>
          <a:bodyPr lIns="0" tIns="0" rIns="0" bIns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>
          <a:xfrm>
            <a:off x="6372383" y="6528895"/>
            <a:ext cx="4850224" cy="2333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Organisational unit</a:t>
            </a:r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372383" y="6351777"/>
            <a:ext cx="4850224" cy="2262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Presentation title / topic OR Presenter's name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9794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Bildunt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800" y="365125"/>
            <a:ext cx="10515600" cy="97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838800" y="5697788"/>
            <a:ext cx="10549467" cy="565429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 err="1"/>
              <a:t>Bildunterschrift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anchor="b"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838800" y="1425684"/>
            <a:ext cx="10566400" cy="427210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6372383" y="6528895"/>
            <a:ext cx="4850224" cy="2333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Organisational unit</a:t>
            </a:r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372383" y="6351777"/>
            <a:ext cx="4850224" cy="2262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Presentation title / topic OR Presenter's name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4074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el und Inhalt - schwarz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341439"/>
            <a:ext cx="5181600" cy="48355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341439"/>
            <a:ext cx="5181600" cy="483552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Organisational unit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Presentation title / topic OR Presenter's name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B6C09D1-9D44-46E9-90D5-584F6311654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2074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 Weiß"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>
            <a:normAutofit/>
          </a:bodyPr>
          <a:lstStyle>
            <a:lvl1pPr>
              <a:defRPr sz="5000"/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Organisational unit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 / topic OR Presenter's name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586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 rosa">
    <p:bg>
      <p:bgPr>
        <a:solidFill>
          <a:schemeClr val="bg2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>
            <a:normAutofit/>
          </a:bodyPr>
          <a:lstStyle>
            <a:lvl1pPr>
              <a:defRPr sz="5000"/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Organisational unit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 / topic OR Presenter's name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18501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 türkis"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>
            <a:normAutofit/>
          </a:bodyPr>
          <a:lstStyle>
            <a:lvl1pPr>
              <a:defRPr sz="5000"/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Organisational unit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Presentation title / topic OR Presenter's name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9D1-9D44-46E9-90D5-584F6311654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417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1" y="6308725"/>
            <a:ext cx="12192000" cy="5492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2000"/>
          </a:xfrm>
          <a:prstGeom prst="rect">
            <a:avLst/>
          </a:prstGeom>
        </p:spPr>
        <p:txBody>
          <a:bodyPr vert="horz" lIns="0" tIns="72000" rIns="0" bIns="0" rtlCol="0" anchor="t">
            <a:normAutofit/>
          </a:bodyPr>
          <a:lstStyle/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337126"/>
            <a:ext cx="10515600" cy="4839839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GB" noProof="0" dirty="0" err="1"/>
              <a:t>Formatvorlagen</a:t>
            </a:r>
            <a:r>
              <a:rPr lang="en-GB" noProof="0" dirty="0"/>
              <a:t> des </a:t>
            </a:r>
            <a:r>
              <a:rPr lang="en-GB" noProof="0" dirty="0" err="1"/>
              <a:t>Textmasters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372383" y="6528895"/>
            <a:ext cx="4850224" cy="2333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Organisational unit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372383" y="6351777"/>
            <a:ext cx="4850224" cy="2262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Presentation title / topic OR Presenter's name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353800" y="6434322"/>
            <a:ext cx="618288" cy="3140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fld id="{AB6C09D1-9D44-46E9-90D5-584F6311654E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316" y="6389275"/>
            <a:ext cx="1694958" cy="35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83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794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3525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975" indent="-263525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347788" indent="-277813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07">
          <p15:clr>
            <a:srgbClr val="F26B43"/>
          </p15:clr>
        </p15:guide>
        <p15:guide id="2" pos="7151">
          <p15:clr>
            <a:srgbClr val="F26B43"/>
          </p15:clr>
        </p15:guide>
        <p15:guide id="3" orient="horz" pos="845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orient="horz" pos="4201">
          <p15:clr>
            <a:srgbClr val="F26B43"/>
          </p15:clr>
        </p15:guide>
        <p15:guide id="6" pos="399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12" Type="http://schemas.microsoft.com/office/2007/relationships/hdphoto" Target="../media/hdphoto1.wdp"/><Relationship Id="rId2" Type="http://schemas.openxmlformats.org/officeDocument/2006/relationships/video" Target="../media/media2.mp4"/><Relationship Id="rId16" Type="http://schemas.openxmlformats.org/officeDocument/2006/relationships/image" Target="../media/image21.png"/><Relationship Id="rId1" Type="http://schemas.microsoft.com/office/2007/relationships/media" Target="../media/media2.mp4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5" Type="http://schemas.openxmlformats.org/officeDocument/2006/relationships/image" Target="../media/image20.jpe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Text, Poster, Schrift, Grafiken enthält.&#10;&#10;Automatisch generierte Beschreibung">
            <a:extLst>
              <a:ext uri="{FF2B5EF4-FFF2-40B4-BE49-F238E27FC236}">
                <a16:creationId xmlns:a16="http://schemas.microsoft.com/office/drawing/2014/main" id="{1F270D79-3B13-18B8-1CBB-47B9309C66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13"/>
          <a:stretch/>
        </p:blipFill>
        <p:spPr>
          <a:xfrm>
            <a:off x="8591297" y="545375"/>
            <a:ext cx="1801368" cy="1783080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6C5FB874-8EFC-F7A8-2133-E43BD4AC70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782" y="754300"/>
            <a:ext cx="10633431" cy="1927940"/>
          </a:xfrm>
        </p:spPr>
        <p:txBody>
          <a:bodyPr>
            <a:normAutofit/>
          </a:bodyPr>
          <a:lstStyle/>
          <a:p>
            <a:pPr algn="ctr"/>
            <a:r>
              <a:rPr lang="de-DE" b="1"/>
              <a:t>MoPHA Vienna</a:t>
            </a:r>
            <a:endParaRPr lang="de-DE" sz="23900" dirty="0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F13DD0E0-01CD-D80C-EC62-8FB9C22498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782" y="3513909"/>
            <a:ext cx="10633431" cy="254725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effectLst/>
                <a:ea typeface="Calibri" panose="020F0502020204030204" pitchFamily="34" charset="0"/>
              </a:rPr>
              <a:t>Ernesto Gomez Tamm</a:t>
            </a:r>
            <a:r>
              <a:rPr lang="en-US" sz="2200" baseline="30000" dirty="0">
                <a:effectLst/>
                <a:ea typeface="Calibri" panose="020F0502020204030204" pitchFamily="34" charset="0"/>
              </a:rPr>
              <a:t>1</a:t>
            </a:r>
            <a:r>
              <a:rPr lang="en-US" sz="2200" dirty="0">
                <a:effectLst/>
                <a:ea typeface="Calibri" panose="020F0502020204030204" pitchFamily="34" charset="0"/>
              </a:rPr>
              <a:t>, </a:t>
            </a:r>
            <a:r>
              <a:rPr lang="en-US" dirty="0"/>
              <a:t>Jean-</a:t>
            </a:r>
            <a:r>
              <a:rPr lang="en-US" dirty="0" err="1"/>
              <a:t>Lynce</a:t>
            </a:r>
            <a:r>
              <a:rPr lang="en-US" dirty="0"/>
              <a:t> Gnanago</a:t>
            </a:r>
            <a:r>
              <a:rPr lang="en-US" baseline="30000" dirty="0"/>
              <a:t>1</a:t>
            </a:r>
            <a:r>
              <a:rPr lang="en-US" dirty="0"/>
              <a:t>, </a:t>
            </a:r>
            <a:r>
              <a:rPr lang="en-US" sz="2200" dirty="0">
                <a:effectLst/>
                <a:ea typeface="Calibri" panose="020F0502020204030204" pitchFamily="34" charset="0"/>
              </a:rPr>
              <a:t>Andreas Hodul</a:t>
            </a:r>
            <a:r>
              <a:rPr lang="en-US" sz="2200" baseline="30000" dirty="0">
                <a:effectLst/>
                <a:ea typeface="Calibri" panose="020F0502020204030204" pitchFamily="34" charset="0"/>
              </a:rPr>
              <a:t>2</a:t>
            </a:r>
            <a:r>
              <a:rPr lang="en-US" sz="2200" dirty="0">
                <a:effectLst/>
                <a:ea typeface="Calibri" panose="020F0502020204030204" pitchFamily="34" charset="0"/>
              </a:rPr>
              <a:t>, Markus Ortner</a:t>
            </a:r>
            <a:r>
              <a:rPr lang="en-US" sz="2200" baseline="30000" dirty="0">
                <a:effectLst/>
                <a:ea typeface="Calibri" panose="020F0502020204030204" pitchFamily="34" charset="0"/>
              </a:rPr>
              <a:t>3</a:t>
            </a:r>
            <a:r>
              <a:rPr lang="en-US" sz="2200" dirty="0">
                <a:effectLst/>
                <a:ea typeface="Calibri" panose="020F0502020204030204" pitchFamily="34" charset="0"/>
              </a:rPr>
              <a:t>, </a:t>
            </a:r>
            <a:r>
              <a:rPr lang="en-US" sz="2200" dirty="0" err="1">
                <a:ea typeface="Calibri" panose="020F0502020204030204" pitchFamily="34" charset="0"/>
              </a:rPr>
              <a:t>Quang</a:t>
            </a:r>
            <a:r>
              <a:rPr lang="en-US" sz="2200" dirty="0">
                <a:ea typeface="Calibri" panose="020F0502020204030204" pitchFamily="34" charset="0"/>
              </a:rPr>
              <a:t> Nguyen</a:t>
            </a:r>
            <a:r>
              <a:rPr lang="en-US" sz="2200" baseline="30000" dirty="0">
                <a:ea typeface="Calibri" panose="020F0502020204030204" pitchFamily="34" charset="0"/>
              </a:rPr>
              <a:t>2</a:t>
            </a:r>
            <a:r>
              <a:rPr lang="en-US" sz="2200" dirty="0">
                <a:ea typeface="Calibri" panose="020F0502020204030204" pitchFamily="34" charset="0"/>
              </a:rPr>
              <a:t>, </a:t>
            </a:r>
            <a:r>
              <a:rPr lang="en-US" sz="2200" dirty="0" err="1">
                <a:ea typeface="Calibri" panose="020F0502020204030204" pitchFamily="34" charset="0"/>
              </a:rPr>
              <a:t>Onisim</a:t>
            </a:r>
            <a:r>
              <a:rPr lang="en-US" sz="2200" dirty="0">
                <a:ea typeface="Calibri" panose="020F0502020204030204" pitchFamily="34" charset="0"/>
              </a:rPr>
              <a:t> Soanca</a:t>
            </a:r>
            <a:r>
              <a:rPr lang="en-US" sz="2200" baseline="30000" dirty="0">
                <a:ea typeface="Calibri" panose="020F0502020204030204" pitchFamily="34" charset="0"/>
              </a:rPr>
              <a:t>1</a:t>
            </a:r>
            <a:r>
              <a:rPr lang="en-US" sz="2200" dirty="0">
                <a:ea typeface="Calibri" panose="020F0502020204030204" pitchFamily="34" charset="0"/>
              </a:rPr>
              <a:t>, Zacharias </a:t>
            </a:r>
            <a:r>
              <a:rPr lang="en-US" sz="2200" dirty="0">
                <a:effectLst/>
                <a:ea typeface="Calibri" panose="020F0502020204030204" pitchFamily="34" charset="0"/>
              </a:rPr>
              <a:t>Chalampalakis</a:t>
            </a:r>
            <a:r>
              <a:rPr lang="en-US" sz="2200" baseline="30000" dirty="0">
                <a:effectLst/>
                <a:ea typeface="Calibri" panose="020F0502020204030204" pitchFamily="34" charset="0"/>
              </a:rPr>
              <a:t>3</a:t>
            </a:r>
            <a:r>
              <a:rPr lang="en-US" sz="2200" dirty="0">
                <a:effectLst/>
                <a:ea typeface="Calibri" panose="020F0502020204030204" pitchFamily="34" charset="0"/>
              </a:rPr>
              <a:t>, </a:t>
            </a:r>
            <a:r>
              <a:rPr lang="en-US" sz="2200" dirty="0">
                <a:ea typeface="Calibri" panose="020F0502020204030204" pitchFamily="34" charset="0"/>
              </a:rPr>
              <a:t>Ivo Rausch</a:t>
            </a:r>
            <a:r>
              <a:rPr lang="en-US" sz="2200" baseline="30000" dirty="0">
                <a:ea typeface="Calibri" panose="020F0502020204030204" pitchFamily="34" charset="0"/>
              </a:rPr>
              <a:t>3</a:t>
            </a:r>
            <a:r>
              <a:rPr lang="en-US" sz="2200" dirty="0">
                <a:ea typeface="Calibri" panose="020F0502020204030204" pitchFamily="34" charset="0"/>
              </a:rPr>
              <a:t>, </a:t>
            </a:r>
            <a:r>
              <a:rPr lang="en-US" sz="2200" dirty="0" err="1">
                <a:ea typeface="Calibri" panose="020F0502020204030204" pitchFamily="34" charset="0"/>
              </a:rPr>
              <a:t>Elmar</a:t>
            </a:r>
            <a:r>
              <a:rPr lang="en-US" sz="2200" dirty="0">
                <a:ea typeface="Calibri" panose="020F0502020204030204" pitchFamily="34" charset="0"/>
              </a:rPr>
              <a:t> </a:t>
            </a:r>
            <a:r>
              <a:rPr lang="en-US" sz="2200" dirty="0">
                <a:effectLst/>
                <a:ea typeface="Calibri" panose="020F0502020204030204" pitchFamily="34" charset="0"/>
              </a:rPr>
              <a:t>Laistler</a:t>
            </a:r>
            <a:r>
              <a:rPr lang="en-US" sz="2200" baseline="30000" dirty="0">
                <a:effectLst/>
                <a:ea typeface="Calibri" panose="020F0502020204030204" pitchFamily="34" charset="0"/>
              </a:rPr>
              <a:t>1</a:t>
            </a:r>
            <a:r>
              <a:rPr lang="en-US" sz="2200" dirty="0">
                <a:effectLst/>
                <a:ea typeface="Calibri" panose="020F0502020204030204" pitchFamily="34" charset="0"/>
              </a:rPr>
              <a:t>, </a:t>
            </a:r>
            <a:r>
              <a:rPr lang="en-US" sz="2200" u="sng" dirty="0">
                <a:effectLst/>
                <a:ea typeface="Calibri" panose="020F0502020204030204" pitchFamily="34" charset="0"/>
              </a:rPr>
              <a:t>Roberta Frass-Kriegl</a:t>
            </a:r>
            <a:r>
              <a:rPr lang="en-US" sz="2200" u="sng" baseline="30000" dirty="0">
                <a:effectLst/>
                <a:ea typeface="Calibri" panose="020F0502020204030204" pitchFamily="34" charset="0"/>
              </a:rPr>
              <a:t>1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DE" sz="1200" dirty="0">
              <a:effectLst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baseline="30000" dirty="0">
                <a:effectLst/>
                <a:ea typeface="Calibri" panose="020F0502020204030204" pitchFamily="34" charset="0"/>
              </a:rPr>
              <a:t>1</a:t>
            </a:r>
            <a:r>
              <a:rPr lang="en-US" sz="1800" dirty="0">
                <a:effectLst/>
                <a:ea typeface="Calibri" panose="020F0502020204030204" pitchFamily="34" charset="0"/>
              </a:rPr>
              <a:t>High-field MR Center, Center for Medical Physics and Biomedical Engineering, Medical University of Vienna, Austria</a:t>
            </a:r>
            <a:endParaRPr lang="de-DE" sz="1800" dirty="0">
              <a:effectLst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baseline="30000" dirty="0">
                <a:effectLst/>
                <a:ea typeface="Calibri" panose="020F0502020204030204" pitchFamily="34" charset="0"/>
              </a:rPr>
              <a:t>2</a:t>
            </a:r>
            <a:r>
              <a:rPr lang="en-US" sz="1800" dirty="0">
                <a:effectLst/>
                <a:ea typeface="Calibri" panose="020F0502020204030204" pitchFamily="34" charset="0"/>
              </a:rPr>
              <a:t>Center for Medical Physics and Biomedical Engineering, Medical University of Vienna, Vienna, Austria</a:t>
            </a:r>
            <a:endParaRPr lang="de-DE" sz="1800" dirty="0">
              <a:effectLst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baseline="30000" dirty="0">
                <a:effectLst/>
                <a:ea typeface="Calibri" panose="020F0502020204030204" pitchFamily="34" charset="0"/>
              </a:rPr>
              <a:t>3</a:t>
            </a:r>
            <a:r>
              <a:rPr lang="en-US" sz="1800" dirty="0">
                <a:effectLst/>
                <a:ea typeface="Calibri" panose="020F0502020204030204" pitchFamily="34" charset="0"/>
              </a:rPr>
              <a:t>QIMP Team, Center for Medical Physics and Biomedical Engineering, Medical University of Vienna, Vienna, Austria</a:t>
            </a:r>
            <a:endParaRPr lang="de-DE" sz="1800" dirty="0">
              <a:effectLst/>
              <a:ea typeface="Calibri" panose="020F0502020204030204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6971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C0876B-80F5-320D-5E21-44EA70BFF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396" y="292239"/>
            <a:ext cx="10515600" cy="972000"/>
          </a:xfrm>
        </p:spPr>
        <p:txBody>
          <a:bodyPr/>
          <a:lstStyle/>
          <a:p>
            <a:r>
              <a:rPr lang="de-DE" dirty="0"/>
              <a:t>Modular Dynamic Torso Phantom</a:t>
            </a:r>
          </a:p>
        </p:txBody>
      </p:sp>
      <p:pic>
        <p:nvPicPr>
          <p:cNvPr id="8" name="Inhaltsplatzhalter 7" descr="Ein Bild, das Text, Screenshot, Diagramm enthält.&#10;&#10;Automatisch generierte Beschreibung">
            <a:extLst>
              <a:ext uri="{FF2B5EF4-FFF2-40B4-BE49-F238E27FC236}">
                <a16:creationId xmlns:a16="http://schemas.microsoft.com/office/drawing/2014/main" id="{C49E4F69-50D5-0FB8-9332-9F73C73F313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790" y="926387"/>
            <a:ext cx="6513872" cy="1887110"/>
          </a:xfrm>
        </p:spPr>
      </p:pic>
      <p:pic>
        <p:nvPicPr>
          <p:cNvPr id="9" name="PXL_20231207_104758423.TS">
            <a:hlinkClick r:id="" action="ppaction://media"/>
            <a:extLst>
              <a:ext uri="{FF2B5EF4-FFF2-40B4-BE49-F238E27FC236}">
                <a16:creationId xmlns:a16="http://schemas.microsoft.com/office/drawing/2014/main" id="{38A2A5CC-6C97-1A28-9223-A668EE11680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5689" t="18267" r="11901" b="9518"/>
          <a:stretch/>
        </p:blipFill>
        <p:spPr>
          <a:xfrm>
            <a:off x="2095932" y="2813497"/>
            <a:ext cx="6903234" cy="3427715"/>
          </a:xfrm>
          <a:prstGeom prst="rect">
            <a:avLst/>
          </a:prstGeom>
        </p:spPr>
      </p:pic>
      <p:pic>
        <p:nvPicPr>
          <p:cNvPr id="10" name="Grafik 9" descr="Ein Bild, das Screenshot, Text, Kreis, Elektronik enthält.&#10;&#10;Automatisch generierte Beschreibung">
            <a:extLst>
              <a:ext uri="{FF2B5EF4-FFF2-40B4-BE49-F238E27FC236}">
                <a16:creationId xmlns:a16="http://schemas.microsoft.com/office/drawing/2014/main" id="{748EBDA0-8A55-64DE-6CF1-6C673872E8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9898" y="2405401"/>
            <a:ext cx="3884784" cy="1953321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C31C400-C970-FFE0-BBC1-909F8DD6BD53}"/>
              </a:ext>
            </a:extLst>
          </p:cNvPr>
          <p:cNvSpPr txBox="1">
            <a:spLocks/>
          </p:cNvSpPr>
          <p:nvPr/>
        </p:nvSpPr>
        <p:spPr>
          <a:xfrm>
            <a:off x="6969662" y="926387"/>
            <a:ext cx="4785020" cy="14790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263525" indent="-263525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94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6450" indent="-263525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9975" indent="-263525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7788" indent="-277813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525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Moveable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chest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,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heart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>
                <a:solidFill>
                  <a:prstClr val="black"/>
                </a:solidFill>
                <a:cs typeface="Calibri" panose="020F0502020204030204" pitchFamily="34" charset="0"/>
              </a:rPr>
              <a:t>and abdominal organ models mimic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breathing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&amp;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cardiac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motion</a:t>
            </a:r>
            <a:endParaRPr lang="de-DE" sz="1200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de-DE" sz="600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63525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For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whole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body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MR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scanners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up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to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3 T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de-DE" sz="600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63525" lvl="1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Development and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validation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of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</a:p>
          <a:p>
            <a:pPr marL="263525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novel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motion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tracking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and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correction</a:t>
            </a:r>
            <a:r>
              <a:rPr lang="de-DE" sz="1200" b="1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de-DE" sz="1200" b="1" dirty="0" err="1">
                <a:solidFill>
                  <a:prstClr val="black"/>
                </a:solidFill>
                <a:cs typeface="Calibri" panose="020F0502020204030204" pitchFamily="34" charset="0"/>
              </a:rPr>
              <a:t>methods</a:t>
            </a:r>
            <a:endParaRPr lang="de-DE" sz="1200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63525" lvl="1" indent="0">
              <a:lnSpc>
                <a:spcPct val="100000"/>
              </a:lnSpc>
              <a:spcBef>
                <a:spcPts val="600"/>
              </a:spcBef>
              <a:buNone/>
            </a:pPr>
            <a:endParaRPr lang="de-DE" sz="1200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de-DE" sz="12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68288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de-DE" sz="1600" dirty="0">
              <a:cs typeface="Calibri" panose="020F0502020204030204" pitchFamily="34" charset="0"/>
            </a:endParaRP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32583985-BE6A-69C2-CA24-232E4DC89989}"/>
              </a:ext>
            </a:extLst>
          </p:cNvPr>
          <p:cNvSpPr txBox="1">
            <a:spLocks/>
          </p:cNvSpPr>
          <p:nvPr/>
        </p:nvSpPr>
        <p:spPr>
          <a:xfrm>
            <a:off x="9368825" y="4685532"/>
            <a:ext cx="2704571" cy="14790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263525" indent="-263525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94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6450" indent="-263525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9975" indent="-263525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7788" indent="-277813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525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200" b="1">
                <a:solidFill>
                  <a:srgbClr val="C00000"/>
                </a:solidFill>
                <a:cs typeface="Calibri" panose="020F0502020204030204" pitchFamily="34" charset="0"/>
              </a:rPr>
              <a:t>Abstract #1319</a:t>
            </a:r>
          </a:p>
          <a:p>
            <a:pPr marL="263525" lvl="1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de-DE" sz="1200" b="1">
              <a:solidFill>
                <a:srgbClr val="C00000"/>
              </a:solidFill>
              <a:cs typeface="Calibri" panose="020F0502020204030204" pitchFamily="34" charset="0"/>
            </a:endParaRPr>
          </a:p>
          <a:p>
            <a:pPr marL="263525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200" b="1">
                <a:solidFill>
                  <a:srgbClr val="C00000"/>
                </a:solidFill>
                <a:cs typeface="Calibri" panose="020F0502020204030204" pitchFamily="34" charset="0"/>
              </a:rPr>
              <a:t>Power Pitch Session: </a:t>
            </a:r>
          </a:p>
          <a:p>
            <a:pPr marL="263525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200" b="1">
                <a:solidFill>
                  <a:srgbClr val="C00000"/>
                </a:solidFill>
                <a:cs typeface="Calibri" panose="020F0502020204030204" pitchFamily="34" charset="0"/>
              </a:rPr>
              <a:t>Cutting-Edge Phantoms &amp; Multimodal Imaging </a:t>
            </a:r>
          </a:p>
          <a:p>
            <a:pPr marL="263525" lvl="1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de-DE" sz="1200" b="1">
              <a:solidFill>
                <a:srgbClr val="C00000"/>
              </a:solidFill>
              <a:cs typeface="Calibri" panose="020F0502020204030204" pitchFamily="34" charset="0"/>
            </a:endParaRPr>
          </a:p>
          <a:p>
            <a:pPr marL="263525" lvl="1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200" b="1">
                <a:solidFill>
                  <a:srgbClr val="C00000"/>
                </a:solidFill>
                <a:cs typeface="Calibri" panose="020F0502020204030204" pitchFamily="34" charset="0"/>
              </a:rPr>
              <a:t>Thursday, 09 May 2024, 13:45 </a:t>
            </a:r>
            <a:endParaRPr lang="de-DE" sz="1200" b="1" dirty="0">
              <a:solidFill>
                <a:srgbClr val="C00000"/>
              </a:solidFill>
              <a:cs typeface="Calibri" panose="020F0502020204030204" pitchFamily="34" charset="0"/>
            </a:endParaRPr>
          </a:p>
          <a:p>
            <a:pPr marL="263525" lvl="1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de-DE" sz="1200" b="1" dirty="0">
              <a:solidFill>
                <a:srgbClr val="C00000"/>
              </a:solidFill>
              <a:cs typeface="Calibri" panose="020F0502020204030204" pitchFamily="34" charset="0"/>
            </a:endParaRP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14ED8B7C-FA40-6A67-3364-C42CF1626A41}"/>
              </a:ext>
            </a:extLst>
          </p:cNvPr>
          <p:cNvCxnSpPr/>
          <p:nvPr/>
        </p:nvCxnSpPr>
        <p:spPr>
          <a:xfrm>
            <a:off x="9457727" y="4823927"/>
            <a:ext cx="550506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570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3" repeatCount="indefinite" fill="remove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" y="221477"/>
            <a:ext cx="10515600" cy="972000"/>
          </a:xfrm>
        </p:spPr>
        <p:txBody>
          <a:bodyPr/>
          <a:lstStyle/>
          <a:p>
            <a:r>
              <a:rPr lang="de-AT" dirty="0" err="1"/>
              <a:t>What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</a:t>
            </a:r>
            <a:r>
              <a:rPr lang="de-AT" dirty="0" err="1"/>
              <a:t>included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open </a:t>
            </a:r>
            <a:r>
              <a:rPr lang="de-AT" dirty="0" err="1"/>
              <a:t>source</a:t>
            </a:r>
            <a:r>
              <a:rPr lang="de-AT" dirty="0"/>
              <a:t> material?</a:t>
            </a:r>
          </a:p>
        </p:txBody>
      </p:sp>
      <p:pic>
        <p:nvPicPr>
          <p:cNvPr id="7" name="Grafik 2">
            <a:extLst>
              <a:ext uri="{FF2B5EF4-FFF2-40B4-BE49-F238E27FC236}">
                <a16:creationId xmlns:a16="http://schemas.microsoft.com/office/drawing/2014/main" id="{568835EC-D862-7CE5-28B5-CEF2E00D92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908" y="806403"/>
            <a:ext cx="1948247" cy="1952625"/>
          </a:xfrm>
          <a:prstGeom prst="rect">
            <a:avLst/>
          </a:prstGeom>
        </p:spPr>
      </p:pic>
      <p:sp>
        <p:nvSpPr>
          <p:cNvPr id="8" name="Textfeld 3">
            <a:extLst>
              <a:ext uri="{FF2B5EF4-FFF2-40B4-BE49-F238E27FC236}">
                <a16:creationId xmlns:a16="http://schemas.microsoft.com/office/drawing/2014/main" id="{D3B0D33B-FE40-8B2F-1D7F-548B7AFEFC7F}"/>
              </a:ext>
            </a:extLst>
          </p:cNvPr>
          <p:cNvSpPr txBox="1"/>
          <p:nvPr/>
        </p:nvSpPr>
        <p:spPr>
          <a:xfrm>
            <a:off x="6555302" y="2262332"/>
            <a:ext cx="3244093" cy="6295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algn="r">
              <a:lnSpc>
                <a:spcPct val="107000"/>
              </a:lnSpc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https://zenodo.org/records/10997616 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doi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10.5281/zenodo.10997616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161" y="885486"/>
            <a:ext cx="5722562" cy="53917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091" y="3091843"/>
            <a:ext cx="5710064" cy="2873829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A3BC10C7-F97F-C4E0-A78B-05DCFA014FF4}"/>
              </a:ext>
            </a:extLst>
          </p:cNvPr>
          <p:cNvSpPr txBox="1"/>
          <p:nvPr/>
        </p:nvSpPr>
        <p:spPr>
          <a:xfrm>
            <a:off x="2283668" y="5907872"/>
            <a:ext cx="2241679" cy="396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de-DE"/>
            </a:defPPr>
            <a:lvl1pPr>
              <a:defRPr/>
            </a:lvl1pPr>
          </a:lstStyle>
          <a:p>
            <a:r>
              <a:rPr lang="de-DE">
                <a:solidFill>
                  <a:srgbClr val="0070C0"/>
                </a:solidFill>
              </a:rPr>
              <a:t>original CAD files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7D45FE0-072A-75AA-11F6-B1F66A8A00C2}"/>
              </a:ext>
            </a:extLst>
          </p:cNvPr>
          <p:cNvSpPr txBox="1"/>
          <p:nvPr/>
        </p:nvSpPr>
        <p:spPr>
          <a:xfrm>
            <a:off x="2283667" y="5059194"/>
            <a:ext cx="1785413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de-DE"/>
            </a:defPPr>
            <a:lvl1pPr>
              <a:defRPr/>
            </a:lvl1pPr>
          </a:lstStyle>
          <a:p>
            <a:r>
              <a:rPr lang="de-DE">
                <a:solidFill>
                  <a:srgbClr val="0070C0"/>
                </a:solidFill>
              </a:rPr>
              <a:t>STP CAD files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F5008F5-9A6E-7710-0D36-C1A7C2C252C9}"/>
              </a:ext>
            </a:extLst>
          </p:cNvPr>
          <p:cNvSpPr txBox="1"/>
          <p:nvPr/>
        </p:nvSpPr>
        <p:spPr>
          <a:xfrm>
            <a:off x="2283667" y="4517018"/>
            <a:ext cx="1526333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de-DE">
                <a:solidFill>
                  <a:srgbClr val="0070C0"/>
                </a:solidFill>
              </a:rPr>
              <a:t>list of parts</a:t>
            </a:r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6720EF03-452C-BAD5-130C-0C7C5E5FB1C9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1614196" y="4715018"/>
            <a:ext cx="669471" cy="631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C3920B1A-6916-E061-C9E5-BD85218EE81A}"/>
              </a:ext>
            </a:extLst>
          </p:cNvPr>
          <p:cNvCxnSpPr>
            <a:cxnSpLocks/>
          </p:cNvCxnSpPr>
          <p:nvPr/>
        </p:nvCxnSpPr>
        <p:spPr>
          <a:xfrm flipH="1">
            <a:off x="1614195" y="5243860"/>
            <a:ext cx="669471" cy="21133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DB4EF5EE-8F41-798D-E2AC-D89C151EEB1C}"/>
              </a:ext>
            </a:extLst>
          </p:cNvPr>
          <p:cNvCxnSpPr>
            <a:cxnSpLocks/>
          </p:cNvCxnSpPr>
          <p:nvPr/>
        </p:nvCxnSpPr>
        <p:spPr>
          <a:xfrm flipH="1">
            <a:off x="1614195" y="6092538"/>
            <a:ext cx="669471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890A2BA8-B60F-3A5B-4148-00B619D44D09}"/>
              </a:ext>
            </a:extLst>
          </p:cNvPr>
          <p:cNvCxnSpPr>
            <a:cxnSpLocks/>
          </p:cNvCxnSpPr>
          <p:nvPr/>
        </p:nvCxnSpPr>
        <p:spPr>
          <a:xfrm flipH="1" flipV="1">
            <a:off x="1609076" y="5012195"/>
            <a:ext cx="669471" cy="21133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feld 5">
            <a:extLst>
              <a:ext uri="{FF2B5EF4-FFF2-40B4-BE49-F238E27FC236}">
                <a16:creationId xmlns:a16="http://schemas.microsoft.com/office/drawing/2014/main" id="{0544AB9E-D025-3B62-C30B-7DAF95D4FA67}"/>
              </a:ext>
            </a:extLst>
          </p:cNvPr>
          <p:cNvSpPr txBox="1"/>
          <p:nvPr/>
        </p:nvSpPr>
        <p:spPr>
          <a:xfrm>
            <a:off x="2278546" y="4028685"/>
            <a:ext cx="2736000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de-DE">
                <a:solidFill>
                  <a:srgbClr val="0070C0"/>
                </a:solidFill>
              </a:rPr>
              <a:t>code for heart motion</a:t>
            </a:r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E78AD8A-A9A4-A854-2157-3166AB96E1E8}"/>
              </a:ext>
            </a:extLst>
          </p:cNvPr>
          <p:cNvCxnSpPr>
            <a:cxnSpLocks/>
            <a:stCxn id="6" idx="1"/>
          </p:cNvCxnSpPr>
          <p:nvPr/>
        </p:nvCxnSpPr>
        <p:spPr>
          <a:xfrm flipH="1">
            <a:off x="1609076" y="4232997"/>
            <a:ext cx="669470" cy="1307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735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/>
          <p:cNvSpPr/>
          <p:nvPr/>
        </p:nvSpPr>
        <p:spPr>
          <a:xfrm>
            <a:off x="739302" y="3512569"/>
            <a:ext cx="5628891" cy="2124530"/>
          </a:xfrm>
          <a:custGeom>
            <a:avLst/>
            <a:gdLst>
              <a:gd name="connsiteX0" fmla="*/ 0 w 5628891"/>
              <a:gd name="connsiteY0" fmla="*/ 504954 h 2124530"/>
              <a:gd name="connsiteX1" fmla="*/ 2256817 w 5628891"/>
              <a:gd name="connsiteY1" fmla="*/ 8844 h 2124530"/>
              <a:gd name="connsiteX2" fmla="*/ 4659549 w 5628891"/>
              <a:gd name="connsiteY2" fmla="*/ 213125 h 2124530"/>
              <a:gd name="connsiteX3" fmla="*/ 5622587 w 5628891"/>
              <a:gd name="connsiteY3" fmla="*/ 543865 h 2124530"/>
              <a:gd name="connsiteX4" fmla="*/ 4260715 w 5628891"/>
              <a:gd name="connsiteY4" fmla="*/ 1030248 h 2124530"/>
              <a:gd name="connsiteX5" fmla="*/ 2626468 w 5628891"/>
              <a:gd name="connsiteY5" fmla="*/ 1185891 h 2124530"/>
              <a:gd name="connsiteX6" fmla="*/ 1877438 w 5628891"/>
              <a:gd name="connsiteY6" fmla="*/ 1789005 h 2124530"/>
              <a:gd name="connsiteX7" fmla="*/ 3044758 w 5628891"/>
              <a:gd name="connsiteY7" fmla="*/ 2100291 h 2124530"/>
              <a:gd name="connsiteX8" fmla="*/ 3871609 w 5628891"/>
              <a:gd name="connsiteY8" fmla="*/ 2080835 h 212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28891" h="2124530">
                <a:moveTo>
                  <a:pt x="0" y="504954"/>
                </a:moveTo>
                <a:cubicBezTo>
                  <a:pt x="740112" y="281218"/>
                  <a:pt x="1480225" y="57482"/>
                  <a:pt x="2256817" y="8844"/>
                </a:cubicBezTo>
                <a:cubicBezTo>
                  <a:pt x="3033409" y="-39794"/>
                  <a:pt x="4098587" y="123955"/>
                  <a:pt x="4659549" y="213125"/>
                </a:cubicBezTo>
                <a:cubicBezTo>
                  <a:pt x="5220511" y="302295"/>
                  <a:pt x="5689059" y="407678"/>
                  <a:pt x="5622587" y="543865"/>
                </a:cubicBezTo>
                <a:cubicBezTo>
                  <a:pt x="5556115" y="680052"/>
                  <a:pt x="4760068" y="923244"/>
                  <a:pt x="4260715" y="1030248"/>
                </a:cubicBezTo>
                <a:cubicBezTo>
                  <a:pt x="3761362" y="1137252"/>
                  <a:pt x="3023681" y="1059432"/>
                  <a:pt x="2626468" y="1185891"/>
                </a:cubicBezTo>
                <a:cubicBezTo>
                  <a:pt x="2229255" y="1312351"/>
                  <a:pt x="1807723" y="1636605"/>
                  <a:pt x="1877438" y="1789005"/>
                </a:cubicBezTo>
                <a:cubicBezTo>
                  <a:pt x="1947153" y="1941405"/>
                  <a:pt x="2712396" y="2051653"/>
                  <a:pt x="3044758" y="2100291"/>
                </a:cubicBezTo>
                <a:cubicBezTo>
                  <a:pt x="3377120" y="2148929"/>
                  <a:pt x="3624364" y="2114882"/>
                  <a:pt x="3871609" y="2080835"/>
                </a:cubicBezTo>
              </a:path>
            </a:pathLst>
          </a:custGeom>
          <a:noFill/>
          <a:ln w="76200">
            <a:solidFill>
              <a:schemeClr val="accent3"/>
            </a:solidFill>
            <a:headEnd type="oval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976" y="148592"/>
            <a:ext cx="10515600" cy="972000"/>
          </a:xfrm>
        </p:spPr>
        <p:txBody>
          <a:bodyPr/>
          <a:lstStyle/>
          <a:p>
            <a:r>
              <a:rPr lang="de-AT" dirty="0"/>
              <a:t>Milestones </a:t>
            </a:r>
            <a:r>
              <a:rPr lang="de-AT" dirty="0" err="1"/>
              <a:t>achieved</a:t>
            </a:r>
            <a:r>
              <a:rPr lang="de-AT" dirty="0"/>
              <a:t> …</a:t>
            </a:r>
          </a:p>
        </p:txBody>
      </p:sp>
      <p:pic>
        <p:nvPicPr>
          <p:cNvPr id="14" name="WhatsApp Video 2024-04-29 at 20.15.02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7882" r="22259"/>
          <a:stretch/>
        </p:blipFill>
        <p:spPr>
          <a:xfrm>
            <a:off x="6374370" y="4430510"/>
            <a:ext cx="2091193" cy="168731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8950135" y="400651"/>
            <a:ext cx="2411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3200" dirty="0">
                <a:solidFill>
                  <a:srgbClr val="111D4E"/>
                </a:solidFill>
                <a:latin typeface="Georgia"/>
                <a:ea typeface="+mj-ea"/>
                <a:cs typeface="+mj-cs"/>
              </a:rPr>
              <a:t>… </a:t>
            </a:r>
            <a:r>
              <a:rPr lang="de-AT" sz="3200" dirty="0" err="1">
                <a:solidFill>
                  <a:srgbClr val="111D4E"/>
                </a:solidFill>
                <a:latin typeface="Georgia"/>
                <a:ea typeface="+mj-ea"/>
                <a:cs typeface="+mj-cs"/>
              </a:rPr>
              <a:t>and</a:t>
            </a:r>
            <a:r>
              <a:rPr lang="de-AT" sz="3200" dirty="0">
                <a:solidFill>
                  <a:srgbClr val="111D4E"/>
                </a:solidFill>
                <a:latin typeface="Georgia"/>
                <a:ea typeface="+mj-ea"/>
                <a:cs typeface="+mj-cs"/>
              </a:rPr>
              <a:t> </a:t>
            </a:r>
            <a:r>
              <a:rPr lang="de-AT" sz="3200" dirty="0" err="1">
                <a:solidFill>
                  <a:srgbClr val="111D4E"/>
                </a:solidFill>
                <a:latin typeface="Georgia"/>
                <a:ea typeface="+mj-ea"/>
                <a:cs typeface="+mj-cs"/>
              </a:rPr>
              <a:t>failed</a:t>
            </a:r>
            <a:endParaRPr lang="de-AT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01809" y="3336621"/>
            <a:ext cx="2162754" cy="21877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8644" y="1083200"/>
            <a:ext cx="2039011" cy="133558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1088352" y="2544490"/>
            <a:ext cx="1230981" cy="19361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D7AF85F-A670-9150-C54D-FD7352AFB2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08" y="1028775"/>
            <a:ext cx="2321891" cy="115565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3331" y="2956805"/>
            <a:ext cx="1187824" cy="131497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5136" y="4752700"/>
            <a:ext cx="2102751" cy="145077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437" y="2669144"/>
            <a:ext cx="436852" cy="106383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699" y="2787147"/>
            <a:ext cx="3251603" cy="91952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4" cstate="screen">
            <a:clrChange>
              <a:clrFrom>
                <a:srgbClr val="FAFBFB"/>
              </a:clrFrom>
              <a:clrTo>
                <a:srgbClr val="FA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5915" y="613717"/>
            <a:ext cx="3589648" cy="1806641"/>
          </a:xfrm>
          <a:prstGeom prst="rect">
            <a:avLst/>
          </a:prstGeom>
        </p:spPr>
      </p:pic>
      <p:pic>
        <p:nvPicPr>
          <p:cNvPr id="4" name="Grafik 3" descr="Ein Bild, das Im Haus, medizinische Ausrüstung, Wand, Maschine enthält.&#10;&#10;Automatisch generierte Beschreibung">
            <a:extLst>
              <a:ext uri="{FF2B5EF4-FFF2-40B4-BE49-F238E27FC236}">
                <a16:creationId xmlns:a16="http://schemas.microsoft.com/office/drawing/2014/main" id="{4232AC6D-1725-A3B1-49F5-EFDFFE095EB1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075" y="4716195"/>
            <a:ext cx="3642476" cy="1450769"/>
          </a:xfrm>
          <a:prstGeom prst="rect">
            <a:avLst/>
          </a:prstGeom>
        </p:spPr>
      </p:pic>
      <p:sp>
        <p:nvSpPr>
          <p:cNvPr id="6" name="Textfeld 3">
            <a:extLst>
              <a:ext uri="{FF2B5EF4-FFF2-40B4-BE49-F238E27FC236}">
                <a16:creationId xmlns:a16="http://schemas.microsoft.com/office/drawing/2014/main" id="{958FE9D0-F1ED-3774-8B16-1BE4E2C02715}"/>
              </a:ext>
            </a:extLst>
          </p:cNvPr>
          <p:cNvSpPr txBox="1"/>
          <p:nvPr/>
        </p:nvSpPr>
        <p:spPr>
          <a:xfrm>
            <a:off x="10045493" y="2111787"/>
            <a:ext cx="1885837" cy="79040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>
              <a:lnSpc>
                <a:spcPct val="107000"/>
              </a:lnSpc>
            </a:pPr>
            <a:r>
              <a:rPr lang="de-DE" sz="16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 waiting times</a:t>
            </a:r>
          </a:p>
          <a:p>
            <a:pPr>
              <a:lnSpc>
                <a:spcPct val="107000"/>
              </a:lnSpc>
            </a:pPr>
            <a:r>
              <a:rPr lang="de-DE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outer shell: </a:t>
            </a:r>
            <a:r>
              <a:rPr lang="de-DE" sz="16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months</a:t>
            </a:r>
            <a:endParaRPr lang="de-DE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de-DE" sz="16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piezo stages: 9 months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feld 3">
            <a:extLst>
              <a:ext uri="{FF2B5EF4-FFF2-40B4-BE49-F238E27FC236}">
                <a16:creationId xmlns:a16="http://schemas.microsoft.com/office/drawing/2014/main" id="{F16C3B45-338D-DD20-D91A-5A1365BBD949}"/>
              </a:ext>
            </a:extLst>
          </p:cNvPr>
          <p:cNvSpPr txBox="1"/>
          <p:nvPr/>
        </p:nvSpPr>
        <p:spPr>
          <a:xfrm>
            <a:off x="10019922" y="5413065"/>
            <a:ext cx="1418915" cy="79040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algn="ctr">
              <a:lnSpc>
                <a:spcPct val="107000"/>
              </a:lnSpc>
            </a:pPr>
            <a:r>
              <a:rPr lang="de-DE" sz="16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Suboptimal </a:t>
            </a:r>
          </a:p>
          <a:p>
            <a:pPr algn="ctr">
              <a:lnSpc>
                <a:spcPct val="107000"/>
              </a:lnSpc>
            </a:pPr>
            <a:r>
              <a:rPr lang="de-DE" sz="16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relaxation times </a:t>
            </a:r>
          </a:p>
          <a:p>
            <a:pPr algn="ctr">
              <a:lnSpc>
                <a:spcPct val="107000"/>
              </a:lnSpc>
            </a:pPr>
            <a:r>
              <a:rPr lang="de-DE" sz="16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models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reeform 30">
            <a:extLst>
              <a:ext uri="{FF2B5EF4-FFF2-40B4-BE49-F238E27FC236}">
                <a16:creationId xmlns:a16="http://schemas.microsoft.com/office/drawing/2014/main" id="{7B17FDEA-2865-F175-B84B-F9E936C2F26C}"/>
              </a:ext>
            </a:extLst>
          </p:cNvPr>
          <p:cNvSpPr/>
          <p:nvPr/>
        </p:nvSpPr>
        <p:spPr>
          <a:xfrm rot="237556">
            <a:off x="1958476" y="844310"/>
            <a:ext cx="3946254" cy="500703"/>
          </a:xfrm>
          <a:custGeom>
            <a:avLst/>
            <a:gdLst>
              <a:gd name="connsiteX0" fmla="*/ 0 w 5628891"/>
              <a:gd name="connsiteY0" fmla="*/ 504954 h 2124530"/>
              <a:gd name="connsiteX1" fmla="*/ 2256817 w 5628891"/>
              <a:gd name="connsiteY1" fmla="*/ 8844 h 2124530"/>
              <a:gd name="connsiteX2" fmla="*/ 4659549 w 5628891"/>
              <a:gd name="connsiteY2" fmla="*/ 213125 h 2124530"/>
              <a:gd name="connsiteX3" fmla="*/ 5622587 w 5628891"/>
              <a:gd name="connsiteY3" fmla="*/ 543865 h 2124530"/>
              <a:gd name="connsiteX4" fmla="*/ 4260715 w 5628891"/>
              <a:gd name="connsiteY4" fmla="*/ 1030248 h 2124530"/>
              <a:gd name="connsiteX5" fmla="*/ 2626468 w 5628891"/>
              <a:gd name="connsiteY5" fmla="*/ 1185891 h 2124530"/>
              <a:gd name="connsiteX6" fmla="*/ 1877438 w 5628891"/>
              <a:gd name="connsiteY6" fmla="*/ 1789005 h 2124530"/>
              <a:gd name="connsiteX7" fmla="*/ 3044758 w 5628891"/>
              <a:gd name="connsiteY7" fmla="*/ 2100291 h 2124530"/>
              <a:gd name="connsiteX8" fmla="*/ 3871609 w 5628891"/>
              <a:gd name="connsiteY8" fmla="*/ 2080835 h 2124530"/>
              <a:gd name="connsiteX0" fmla="*/ 0 w 4786291"/>
              <a:gd name="connsiteY0" fmla="*/ 509912 h 2129488"/>
              <a:gd name="connsiteX1" fmla="*/ 2256817 w 4786291"/>
              <a:gd name="connsiteY1" fmla="*/ 13802 h 2129488"/>
              <a:gd name="connsiteX2" fmla="*/ 4659549 w 4786291"/>
              <a:gd name="connsiteY2" fmla="*/ 218083 h 2129488"/>
              <a:gd name="connsiteX3" fmla="*/ 4260715 w 4786291"/>
              <a:gd name="connsiteY3" fmla="*/ 1035206 h 2129488"/>
              <a:gd name="connsiteX4" fmla="*/ 2626468 w 4786291"/>
              <a:gd name="connsiteY4" fmla="*/ 1190849 h 2129488"/>
              <a:gd name="connsiteX5" fmla="*/ 1877438 w 4786291"/>
              <a:gd name="connsiteY5" fmla="*/ 1793963 h 2129488"/>
              <a:gd name="connsiteX6" fmla="*/ 3044758 w 4786291"/>
              <a:gd name="connsiteY6" fmla="*/ 2105249 h 2129488"/>
              <a:gd name="connsiteX7" fmla="*/ 3871609 w 4786291"/>
              <a:gd name="connsiteY7" fmla="*/ 2085793 h 2129488"/>
              <a:gd name="connsiteX0" fmla="*/ 0 w 4661248"/>
              <a:gd name="connsiteY0" fmla="*/ 512549 h 2132125"/>
              <a:gd name="connsiteX1" fmla="*/ 2256817 w 4661248"/>
              <a:gd name="connsiteY1" fmla="*/ 16439 h 2132125"/>
              <a:gd name="connsiteX2" fmla="*/ 4659549 w 4661248"/>
              <a:gd name="connsiteY2" fmla="*/ 220720 h 2132125"/>
              <a:gd name="connsiteX3" fmla="*/ 2626468 w 4661248"/>
              <a:gd name="connsiteY3" fmla="*/ 1193486 h 2132125"/>
              <a:gd name="connsiteX4" fmla="*/ 1877438 w 4661248"/>
              <a:gd name="connsiteY4" fmla="*/ 1796600 h 2132125"/>
              <a:gd name="connsiteX5" fmla="*/ 3044758 w 4661248"/>
              <a:gd name="connsiteY5" fmla="*/ 2107886 h 2132125"/>
              <a:gd name="connsiteX6" fmla="*/ 3871609 w 4661248"/>
              <a:gd name="connsiteY6" fmla="*/ 2088430 h 2132125"/>
              <a:gd name="connsiteX0" fmla="*/ 0 w 3871609"/>
              <a:gd name="connsiteY0" fmla="*/ 516555 h 2136131"/>
              <a:gd name="connsiteX1" fmla="*/ 2256817 w 3871609"/>
              <a:gd name="connsiteY1" fmla="*/ 20445 h 2136131"/>
              <a:gd name="connsiteX2" fmla="*/ 2626468 w 3871609"/>
              <a:gd name="connsiteY2" fmla="*/ 1197492 h 2136131"/>
              <a:gd name="connsiteX3" fmla="*/ 1877438 w 3871609"/>
              <a:gd name="connsiteY3" fmla="*/ 1800606 h 2136131"/>
              <a:gd name="connsiteX4" fmla="*/ 3044758 w 3871609"/>
              <a:gd name="connsiteY4" fmla="*/ 2111892 h 2136131"/>
              <a:gd name="connsiteX5" fmla="*/ 3871609 w 3871609"/>
              <a:gd name="connsiteY5" fmla="*/ 2092436 h 2136131"/>
              <a:gd name="connsiteX0" fmla="*/ 0 w 3946254"/>
              <a:gd name="connsiteY0" fmla="*/ 516555 h 2112832"/>
              <a:gd name="connsiteX1" fmla="*/ 2256817 w 3946254"/>
              <a:gd name="connsiteY1" fmla="*/ 20445 h 2112832"/>
              <a:gd name="connsiteX2" fmla="*/ 2626468 w 3946254"/>
              <a:gd name="connsiteY2" fmla="*/ 1197492 h 2112832"/>
              <a:gd name="connsiteX3" fmla="*/ 1877438 w 3946254"/>
              <a:gd name="connsiteY3" fmla="*/ 1800606 h 2112832"/>
              <a:gd name="connsiteX4" fmla="*/ 3044758 w 3946254"/>
              <a:gd name="connsiteY4" fmla="*/ 2111892 h 2112832"/>
              <a:gd name="connsiteX5" fmla="*/ 3946254 w 3946254"/>
              <a:gd name="connsiteY5" fmla="*/ 272967 h 2112832"/>
              <a:gd name="connsiteX0" fmla="*/ 0 w 3946254"/>
              <a:gd name="connsiteY0" fmla="*/ 516555 h 1831331"/>
              <a:gd name="connsiteX1" fmla="*/ 2256817 w 3946254"/>
              <a:gd name="connsiteY1" fmla="*/ 20445 h 1831331"/>
              <a:gd name="connsiteX2" fmla="*/ 2626468 w 3946254"/>
              <a:gd name="connsiteY2" fmla="*/ 1197492 h 1831331"/>
              <a:gd name="connsiteX3" fmla="*/ 1877438 w 3946254"/>
              <a:gd name="connsiteY3" fmla="*/ 1800606 h 1831331"/>
              <a:gd name="connsiteX4" fmla="*/ 3946254 w 3946254"/>
              <a:gd name="connsiteY4" fmla="*/ 272967 h 1831331"/>
              <a:gd name="connsiteX0" fmla="*/ 0 w 3946254"/>
              <a:gd name="connsiteY0" fmla="*/ 516555 h 1199144"/>
              <a:gd name="connsiteX1" fmla="*/ 2256817 w 3946254"/>
              <a:gd name="connsiteY1" fmla="*/ 20445 h 1199144"/>
              <a:gd name="connsiteX2" fmla="*/ 2626468 w 3946254"/>
              <a:gd name="connsiteY2" fmla="*/ 1197492 h 1199144"/>
              <a:gd name="connsiteX3" fmla="*/ 3946254 w 3946254"/>
              <a:gd name="connsiteY3" fmla="*/ 272967 h 1199144"/>
              <a:gd name="connsiteX0" fmla="*/ 0 w 3946254"/>
              <a:gd name="connsiteY0" fmla="*/ 500703 h 500703"/>
              <a:gd name="connsiteX1" fmla="*/ 2256817 w 3946254"/>
              <a:gd name="connsiteY1" fmla="*/ 4593 h 500703"/>
              <a:gd name="connsiteX2" fmla="*/ 3946254 w 3946254"/>
              <a:gd name="connsiteY2" fmla="*/ 257115 h 50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46254" h="500703">
                <a:moveTo>
                  <a:pt x="0" y="500703"/>
                </a:moveTo>
                <a:cubicBezTo>
                  <a:pt x="740112" y="276967"/>
                  <a:pt x="1599108" y="45191"/>
                  <a:pt x="2256817" y="4593"/>
                </a:cubicBezTo>
                <a:cubicBezTo>
                  <a:pt x="2914526" y="-36005"/>
                  <a:pt x="3594288" y="204506"/>
                  <a:pt x="3946254" y="257115"/>
                </a:cubicBezTo>
              </a:path>
            </a:pathLst>
          </a:custGeom>
          <a:noFill/>
          <a:ln w="76200">
            <a:solidFill>
              <a:schemeClr val="accent3"/>
            </a:solidFill>
            <a:headEnd type="oval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27" name="Google Shape;85;p1"/>
          <p:cNvPicPr preferRelativeResize="0">
            <a:picLocks noChangeAspect="1"/>
          </p:cNvPicPr>
          <p:nvPr/>
        </p:nvPicPr>
        <p:blipFill rotWithShape="1">
          <a:blip r:embed="rId16" cstate="screen">
            <a:clrChange>
              <a:clrFrom>
                <a:srgbClr val="FAFBFB"/>
              </a:clrFrom>
              <a:clrTo>
                <a:srgbClr val="FAFBFB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6451" y="610804"/>
            <a:ext cx="2065774" cy="177670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AFBDDEBB-0BE1-6807-DA3C-FE009DAF9FFA}"/>
              </a:ext>
            </a:extLst>
          </p:cNvPr>
          <p:cNvSpPr txBox="1"/>
          <p:nvPr/>
        </p:nvSpPr>
        <p:spPr>
          <a:xfrm>
            <a:off x="4545654" y="6302865"/>
            <a:ext cx="6354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>
                <a:solidFill>
                  <a:schemeClr val="bg1"/>
                </a:solidFill>
                <a:latin typeface="+mj-lt"/>
              </a:rPr>
              <a:t>abstracts #413, 4951</a:t>
            </a:r>
          </a:p>
          <a:p>
            <a:r>
              <a:rPr lang="de-DE" sz="1200">
                <a:solidFill>
                  <a:schemeClr val="bg1"/>
                </a:solidFill>
                <a:latin typeface="+mj-lt"/>
              </a:rPr>
              <a:t>Obermann &amp; Nohava, Invest Radiol . 2023 Nov 1;58(11):799-810.</a:t>
            </a:r>
          </a:p>
        </p:txBody>
      </p:sp>
    </p:spTree>
    <p:extLst>
      <p:ext uri="{BB962C8B-B14F-4D97-AF65-F5344CB8AC3E}">
        <p14:creationId xmlns:p14="http://schemas.microsoft.com/office/powerpoint/2010/main" val="227990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793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66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31" grpId="0" animBg="1"/>
      <p:bldP spid="17" grpId="0"/>
      <p:bldP spid="6" grpId="0" animBg="1"/>
      <p:bldP spid="7" grpId="0" animBg="1"/>
      <p:bldP spid="8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Did this project change our lives?</a:t>
            </a:r>
            <a:endParaRPr lang="de-AT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2479" y="1637969"/>
            <a:ext cx="2870421" cy="3570135"/>
          </a:xfr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648309D-9CEE-9A02-3453-91FE5F6B5B44}"/>
              </a:ext>
            </a:extLst>
          </p:cNvPr>
          <p:cNvSpPr txBox="1"/>
          <p:nvPr/>
        </p:nvSpPr>
        <p:spPr>
          <a:xfrm>
            <a:off x="741252" y="2246694"/>
            <a:ext cx="7513775" cy="2422075"/>
          </a:xfrm>
          <a:prstGeom prst="rect">
            <a:avLst/>
          </a:prstGeom>
          <a:noFill/>
        </p:spPr>
        <p:txBody>
          <a:bodyPr wrap="square" numCol="2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effectLst/>
                <a:ea typeface="Calibri" panose="020F0502020204030204" pitchFamily="34" charset="0"/>
              </a:rPr>
              <a:t>Ernesto Gomez Tamm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/>
              <a:t>Jean-Lynce Gnanago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effectLst/>
                <a:ea typeface="Calibri" panose="020F0502020204030204" pitchFamily="34" charset="0"/>
              </a:rPr>
              <a:t>Andreas Hodul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effectLst/>
                <a:ea typeface="Calibri" panose="020F0502020204030204" pitchFamily="34" charset="0"/>
              </a:rPr>
              <a:t>Markus Ortner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ea typeface="Calibri" panose="020F0502020204030204" pitchFamily="34" charset="0"/>
              </a:rPr>
              <a:t>Quang Nguyen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ea typeface="Calibri" panose="020F0502020204030204" pitchFamily="34" charset="0"/>
              </a:rPr>
              <a:t>Onisim Soanca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ea typeface="Calibri" panose="020F0502020204030204" pitchFamily="34" charset="0"/>
              </a:rPr>
              <a:t>Zacharias </a:t>
            </a:r>
            <a:r>
              <a:rPr lang="en-US" sz="2000" b="1">
                <a:effectLst/>
                <a:ea typeface="Calibri" panose="020F0502020204030204" pitchFamily="34" charset="0"/>
              </a:rPr>
              <a:t>Chalampalakis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ea typeface="Calibri" panose="020F0502020204030204" pitchFamily="34" charset="0"/>
              </a:rPr>
              <a:t>Ivo Rausch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ea typeface="Calibri" panose="020F0502020204030204" pitchFamily="34" charset="0"/>
              </a:rPr>
              <a:t>Elmar </a:t>
            </a:r>
            <a:r>
              <a:rPr lang="en-US" sz="2000" b="1">
                <a:effectLst/>
                <a:ea typeface="Calibri" panose="020F0502020204030204" pitchFamily="34" charset="0"/>
              </a:rPr>
              <a:t>Laistler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b="1">
                <a:effectLst/>
                <a:ea typeface="Calibri" panose="020F0502020204030204" pitchFamily="34" charset="0"/>
              </a:rPr>
              <a:t>Roberta Frass-Kriegl</a:t>
            </a:r>
            <a:endParaRPr lang="en-US" sz="2000" b="1" baseline="30000" dirty="0">
              <a:effectLst/>
              <a:ea typeface="Calibri" panose="020F0502020204030204" pitchFamily="34" charset="0"/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58866505-B230-FF65-9F96-3A8B53DB30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32548" flipH="1">
            <a:off x="8671498" y="1887103"/>
            <a:ext cx="731623" cy="778749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D7BEA659-91DC-9F23-624B-E94F76DBFF1C}"/>
              </a:ext>
            </a:extLst>
          </p:cNvPr>
          <p:cNvGrpSpPr/>
          <p:nvPr/>
        </p:nvGrpSpPr>
        <p:grpSpPr>
          <a:xfrm>
            <a:off x="1003238" y="982508"/>
            <a:ext cx="3427658" cy="2731635"/>
            <a:chOff x="460341" y="3456467"/>
            <a:chExt cx="3427658" cy="2731635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C7BFD1BB-FC34-1D4E-3F47-7EE50C4E6FA8}"/>
                </a:ext>
              </a:extLst>
            </p:cNvPr>
            <p:cNvGrpSpPr/>
            <p:nvPr/>
          </p:nvGrpSpPr>
          <p:grpSpPr>
            <a:xfrm>
              <a:off x="460341" y="3456467"/>
              <a:ext cx="3427658" cy="2731635"/>
              <a:chOff x="460341" y="3456467"/>
              <a:chExt cx="3427658" cy="2731635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0341" y="4228105"/>
                <a:ext cx="3427658" cy="1959997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760" b="100000" l="9590" r="100000">
                            <a14:foregroundMark x1="33966" y1="72340" x2="56044" y2="76292"/>
                            <a14:foregroundMark x1="39760" y1="80015" x2="58841" y2="86930"/>
                            <a14:foregroundMark x1="25674" y1="86398" x2="65634" y2="86398"/>
                            <a14:foregroundMark x1="18881" y1="70365" x2="24875" y2="70365"/>
                            <a14:backgroundMark x1="81518" y1="92477" x2="86114" y2="92325"/>
                            <a14:backgroundMark x1="97602" y1="60258" x2="97602" y2="6025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25665" y="3456467"/>
                <a:ext cx="1429566" cy="1878859"/>
              </a:xfrm>
              <a:prstGeom prst="rect">
                <a:avLst/>
              </a:prstGeom>
            </p:spPr>
          </p:pic>
        </p:grpSp>
        <p:sp>
          <p:nvSpPr>
            <p:cNvPr id="10" name="Rectangle 9"/>
            <p:cNvSpPr/>
            <p:nvPr/>
          </p:nvSpPr>
          <p:spPr>
            <a:xfrm rot="19383251">
              <a:off x="1120909" y="4271658"/>
              <a:ext cx="116797" cy="633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1" name="Rectangle 10"/>
            <p:cNvSpPr/>
            <p:nvPr/>
          </p:nvSpPr>
          <p:spPr>
            <a:xfrm rot="19383251">
              <a:off x="1910813" y="4696114"/>
              <a:ext cx="406242" cy="7981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pic>
        <p:nvPicPr>
          <p:cNvPr id="6" name="Grafik 5" descr="Ein Bild, das Blau, Behälter enthält.&#10;&#10;Automatisch generierte Beschreibung">
            <a:extLst>
              <a:ext uri="{FF2B5EF4-FFF2-40B4-BE49-F238E27FC236}">
                <a16:creationId xmlns:a16="http://schemas.microsoft.com/office/drawing/2014/main" id="{677625DC-D13D-9766-9F85-068D6EA73F3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800" y="1754146"/>
            <a:ext cx="918775" cy="592517"/>
          </a:xfrm>
          <a:prstGeom prst="rect">
            <a:avLst/>
          </a:prstGeom>
        </p:spPr>
      </p:pic>
      <p:pic>
        <p:nvPicPr>
          <p:cNvPr id="20" name="Picture 11">
            <a:extLst>
              <a:ext uri="{FF2B5EF4-FFF2-40B4-BE49-F238E27FC236}">
                <a16:creationId xmlns:a16="http://schemas.microsoft.com/office/drawing/2014/main" id="{0C8F4DD5-7DEF-F041-AE20-22E933F159F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0522" y="1202721"/>
            <a:ext cx="1023680" cy="591279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B8AB56B-0BDC-6589-62C5-4B8C041F41E8}"/>
              </a:ext>
            </a:extLst>
          </p:cNvPr>
          <p:cNvSpPr txBox="1"/>
          <p:nvPr/>
        </p:nvSpPr>
        <p:spPr>
          <a:xfrm>
            <a:off x="5313680" y="3013448"/>
            <a:ext cx="1771867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>
            <a:spAutoFit/>
          </a:bodyPr>
          <a:lstStyle/>
          <a:p>
            <a:r>
              <a:rPr lang="de-DE">
                <a:solidFill>
                  <a:srgbClr val="FF0000"/>
                </a:solidFill>
              </a:rPr>
              <a:t>Liver PET/MR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A4459536-75A8-B033-CE2D-BBCB1EDDF9B4}"/>
              </a:ext>
            </a:extLst>
          </p:cNvPr>
          <p:cNvSpPr txBox="1"/>
          <p:nvPr/>
        </p:nvSpPr>
        <p:spPr>
          <a:xfrm>
            <a:off x="3001777" y="3801407"/>
            <a:ext cx="1771867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DE">
                <a:solidFill>
                  <a:srgbClr val="FF0000"/>
                </a:solidFill>
              </a:rPr>
              <a:t>Breast MRI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4650FE2-A47D-FACA-3631-82BC81F503FF}"/>
              </a:ext>
            </a:extLst>
          </p:cNvPr>
          <p:cNvSpPr txBox="1"/>
          <p:nvPr/>
        </p:nvSpPr>
        <p:spPr>
          <a:xfrm>
            <a:off x="3206892" y="2072167"/>
            <a:ext cx="1771867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DE">
                <a:solidFill>
                  <a:srgbClr val="FF0000"/>
                </a:solidFill>
              </a:rPr>
              <a:t>Cardiac MR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E58ABDEA-FF81-9759-D1B5-F2E0015F118F}"/>
              </a:ext>
            </a:extLst>
          </p:cNvPr>
          <p:cNvSpPr txBox="1"/>
          <p:nvPr/>
        </p:nvSpPr>
        <p:spPr>
          <a:xfrm>
            <a:off x="1229910" y="2934045"/>
            <a:ext cx="1771867" cy="40862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de-DE">
                <a:solidFill>
                  <a:srgbClr val="FF0000"/>
                </a:solidFill>
              </a:rPr>
              <a:t>Engineering</a:t>
            </a:r>
          </a:p>
        </p:txBody>
      </p:sp>
      <p:sp>
        <p:nvSpPr>
          <p:cNvPr id="26" name="Titel 4">
            <a:extLst>
              <a:ext uri="{FF2B5EF4-FFF2-40B4-BE49-F238E27FC236}">
                <a16:creationId xmlns:a16="http://schemas.microsoft.com/office/drawing/2014/main" id="{9A63AC79-D014-2EFF-2348-BBBD1EBC828A}"/>
              </a:ext>
            </a:extLst>
          </p:cNvPr>
          <p:cNvSpPr txBox="1">
            <a:spLocks/>
          </p:cNvSpPr>
          <p:nvPr/>
        </p:nvSpPr>
        <p:spPr>
          <a:xfrm rot="20657506">
            <a:off x="1988415" y="2908707"/>
            <a:ext cx="3559493" cy="668177"/>
          </a:xfrm>
          <a:prstGeom prst="roundRect">
            <a:avLst/>
          </a:prstGeom>
          <a:solidFill>
            <a:srgbClr val="F2F2F2">
              <a:alpha val="40000"/>
            </a:srgbClr>
          </a:solidFill>
        </p:spPr>
        <p:txBody>
          <a:bodyPr vert="horz" lIns="0" tIns="7200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b="1"/>
              <a:t>MoPHA Vienna</a:t>
            </a:r>
            <a:endParaRPr lang="de-DE" sz="23900" dirty="0"/>
          </a:p>
        </p:txBody>
      </p:sp>
      <p:sp>
        <p:nvSpPr>
          <p:cNvPr id="27" name="Titel 4">
            <a:extLst>
              <a:ext uri="{FF2B5EF4-FFF2-40B4-BE49-F238E27FC236}">
                <a16:creationId xmlns:a16="http://schemas.microsoft.com/office/drawing/2014/main" id="{EC671296-5E13-AFD9-8CBD-D3618735F305}"/>
              </a:ext>
            </a:extLst>
          </p:cNvPr>
          <p:cNvSpPr txBox="1">
            <a:spLocks/>
          </p:cNvSpPr>
          <p:nvPr/>
        </p:nvSpPr>
        <p:spPr>
          <a:xfrm>
            <a:off x="4419866" y="5530647"/>
            <a:ext cx="3559493" cy="668177"/>
          </a:xfrm>
          <a:prstGeom prst="rect">
            <a:avLst/>
          </a:prstGeom>
        </p:spPr>
        <p:txBody>
          <a:bodyPr vert="horz" lIns="0" tIns="7200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b="1"/>
              <a:t>Thank you!</a:t>
            </a:r>
            <a:endParaRPr lang="de-DE" sz="23900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A98AE45-1A98-27BA-ABC8-ED62C8406724}"/>
              </a:ext>
            </a:extLst>
          </p:cNvPr>
          <p:cNvSpPr txBox="1"/>
          <p:nvPr/>
        </p:nvSpPr>
        <p:spPr>
          <a:xfrm>
            <a:off x="9199907" y="6421120"/>
            <a:ext cx="2765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>
                <a:solidFill>
                  <a:schemeClr val="bg1"/>
                </a:solidFill>
                <a:latin typeface="+mj-lt"/>
              </a:rPr>
              <a:t>roberta.frass@meduniwien.ac.at</a:t>
            </a:r>
          </a:p>
        </p:txBody>
      </p:sp>
    </p:spTree>
    <p:extLst>
      <p:ext uri="{BB962C8B-B14F-4D97-AF65-F5344CB8AC3E}">
        <p14:creationId xmlns:p14="http://schemas.microsoft.com/office/powerpoint/2010/main" val="130148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"/>
                            </p:stCondLst>
                            <p:childTnLst>
                              <p:par>
                                <p:cTn id="1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3" grpId="0" animBg="1"/>
      <p:bldP spid="23" grpId="1" animBg="1"/>
      <p:bldP spid="26" grpId="0" animBg="1"/>
      <p:bldP spid="27" grpId="0"/>
      <p:bldP spid="28" grpId="0"/>
    </p:bldLst>
  </p:timing>
</p:sld>
</file>

<file path=ppt/theme/theme1.xml><?xml version="1.0" encoding="utf-8"?>
<a:theme xmlns:a="http://schemas.openxmlformats.org/drawingml/2006/main" name="MedUni Wien_EN_16-9">
  <a:themeElements>
    <a:clrScheme name="MedUni Wien">
      <a:dk1>
        <a:sysClr val="windowText" lastClr="000000"/>
      </a:dk1>
      <a:lt1>
        <a:sysClr val="window" lastClr="FFFFFF"/>
      </a:lt1>
      <a:dk2>
        <a:srgbClr val="757070"/>
      </a:dk2>
      <a:lt2>
        <a:srgbClr val="FDD8C9"/>
      </a:lt2>
      <a:accent1>
        <a:srgbClr val="111D4E"/>
      </a:accent1>
      <a:accent2>
        <a:srgbClr val="5FB4E5"/>
      </a:accent2>
      <a:accent3>
        <a:srgbClr val="3CBFAE"/>
      </a:accent3>
      <a:accent4>
        <a:srgbClr val="F0A794"/>
      </a:accent4>
      <a:accent5>
        <a:srgbClr val="4472C4"/>
      </a:accent5>
      <a:accent6>
        <a:srgbClr val="70AD47"/>
      </a:accent6>
      <a:hlink>
        <a:srgbClr val="111D4E"/>
      </a:hlink>
      <a:folHlink>
        <a:srgbClr val="00297A"/>
      </a:folHlink>
    </a:clrScheme>
    <a:fontScheme name="MedUni Wien">
      <a:majorFont>
        <a:latin typeface="Georgia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dUni-en-16-9.potx" id="{C4577A60-5E15-48BD-AA46-78AF9477BC68}" vid="{5C915D66-5F94-418C-82FE-3BB67FFD1A25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Microsoft Office PowerPoint</Application>
  <PresentationFormat>Breitbild</PresentationFormat>
  <Paragraphs>55</Paragraphs>
  <Slides>5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Georgia</vt:lpstr>
      <vt:lpstr>Lucida Sans</vt:lpstr>
      <vt:lpstr>MedUni Wien_EN_16-9</vt:lpstr>
      <vt:lpstr>MoPHA Vienna</vt:lpstr>
      <vt:lpstr>Modular Dynamic Torso Phantom</vt:lpstr>
      <vt:lpstr>What is included in the open source material?</vt:lpstr>
      <vt:lpstr>Milestones achieved …</vt:lpstr>
      <vt:lpstr>Did this project change our lives?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 system overview</dc:title>
  <dc:creator>Roberta</dc:creator>
  <cp:lastModifiedBy>Roberta</cp:lastModifiedBy>
  <cp:revision>61</cp:revision>
  <dcterms:created xsi:type="dcterms:W3CDTF">2024-02-12T10:49:27Z</dcterms:created>
  <dcterms:modified xsi:type="dcterms:W3CDTF">2024-05-06T15:15:42Z</dcterms:modified>
</cp:coreProperties>
</file>